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notesSlides/notesSlide62.xml" ContentType="application/vnd.openxmlformats-officedocument.presentationml.notesSlide+xml"/>
  <Override PartName="/ppt/charts/chart2.xml" ContentType="application/vnd.openxmlformats-officedocument.drawingml.chart+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28" r:id="rId27"/>
    <p:sldId id="281" r:id="rId28"/>
    <p:sldId id="284" r:id="rId29"/>
    <p:sldId id="332" r:id="rId30"/>
    <p:sldId id="327" r:id="rId31"/>
    <p:sldId id="329"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31" r:id="rId55"/>
    <p:sldId id="308" r:id="rId56"/>
    <p:sldId id="309" r:id="rId57"/>
    <p:sldId id="310" r:id="rId58"/>
    <p:sldId id="311" r:id="rId59"/>
    <p:sldId id="312" r:id="rId60"/>
    <p:sldId id="330"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5pPr>
    <a:lvl6pPr marL="0" marR="0" indent="22860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6pPr>
    <a:lvl7pPr marL="0" marR="0" indent="2743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7pPr>
    <a:lvl8pPr marL="0" marR="0" indent="3200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8pPr>
    <a:lvl9pPr marL="0" marR="0" indent="3657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Franklin Gothic Book"/>
          <a:ea typeface="Franklin Gothic Book"/>
          <a:cs typeface="Franklin Gothic Book"/>
        </a:font>
        <a:srgbClr val="000000"/>
      </a:tcTxStyle>
      <a:tcStyle>
        <a:tcBdr>
          <a:left>
            <a:ln w="9525" cap="flat">
              <a:solidFill>
                <a:srgbClr val="C07224"/>
              </a:solidFill>
              <a:prstDash val="solid"/>
              <a:bevel/>
            </a:ln>
          </a:left>
          <a:right>
            <a:ln w="9525" cap="flat">
              <a:solidFill>
                <a:srgbClr val="C07224"/>
              </a:solidFill>
              <a:prstDash val="solid"/>
              <a:bevel/>
            </a:ln>
          </a:right>
          <a:top>
            <a:ln w="9525" cap="flat">
              <a:solidFill>
                <a:srgbClr val="C07224"/>
              </a:solidFill>
              <a:prstDash val="solid"/>
              <a:bevel/>
            </a:ln>
          </a:top>
          <a:bottom>
            <a:ln w="9525" cap="flat">
              <a:solidFill>
                <a:srgbClr val="C07224"/>
              </a:solidFill>
              <a:prstDash val="solid"/>
              <a:bevel/>
            </a:ln>
          </a:bottom>
          <a:insideH>
            <a:ln w="9525" cap="flat">
              <a:solidFill>
                <a:srgbClr val="C07224"/>
              </a:solidFill>
              <a:prstDash val="solid"/>
              <a:bevel/>
            </a:ln>
          </a:insideH>
          <a:insideV>
            <a:ln w="9525" cap="flat">
              <a:solidFill>
                <a:srgbClr val="C07224"/>
              </a:solidFill>
              <a:prstDash val="solid"/>
              <a:bevel/>
            </a:ln>
          </a:insideV>
        </a:tcBdr>
        <a:fill>
          <a:solidFill>
            <a:schemeClr val="accent6">
              <a:alpha val="40000"/>
            </a:schemeClr>
          </a:solidFill>
        </a:fill>
      </a:tcStyle>
    </a:wholeTbl>
    <a:band2H>
      <a:tcTxStyle/>
      <a:tcStyle>
        <a:tcBdr/>
        <a:fill>
          <a:solidFill>
            <a:srgbClr val="FFFFFF"/>
          </a:solidFill>
        </a:fill>
      </a:tcStyle>
    </a:band2H>
    <a:firstCol>
      <a:tcTxStyle b="on" i="on">
        <a:font>
          <a:latin typeface="Franklin Gothic Book"/>
          <a:ea typeface="Franklin Gothic Book"/>
          <a:cs typeface="Franklin Gothic Book"/>
        </a:font>
        <a:srgbClr val="000000"/>
      </a:tcTxStyle>
      <a:tcStyle>
        <a:tcBdr>
          <a:left>
            <a:ln w="9525" cap="flat">
              <a:solidFill>
                <a:srgbClr val="C07224"/>
              </a:solidFill>
              <a:prstDash val="solid"/>
              <a:bevel/>
            </a:ln>
          </a:left>
          <a:right>
            <a:ln w="25400" cap="flat">
              <a:solidFill>
                <a:schemeClr val="accent6"/>
              </a:solidFill>
              <a:prstDash val="solid"/>
              <a:bevel/>
            </a:ln>
          </a:right>
          <a:top>
            <a:ln w="9525" cap="flat">
              <a:solidFill>
                <a:srgbClr val="C07224"/>
              </a:solidFill>
              <a:prstDash val="solid"/>
              <a:bevel/>
            </a:ln>
          </a:top>
          <a:bottom>
            <a:ln w="9525" cap="flat">
              <a:solidFill>
                <a:srgbClr val="C07224"/>
              </a:solidFill>
              <a:prstDash val="solid"/>
              <a:bevel/>
            </a:ln>
          </a:bottom>
          <a:insideH>
            <a:ln w="9525" cap="flat">
              <a:solidFill>
                <a:srgbClr val="C07224"/>
              </a:solidFill>
              <a:prstDash val="solid"/>
              <a:bevel/>
            </a:ln>
          </a:insideH>
          <a:insideV>
            <a:ln w="9525" cap="flat">
              <a:solidFill>
                <a:srgbClr val="C07224"/>
              </a:solidFill>
              <a:prstDash val="solid"/>
              <a:bevel/>
            </a:ln>
          </a:insideV>
        </a:tcBdr>
        <a:fill>
          <a:solidFill>
            <a:schemeClr val="accent6">
              <a:alpha val="40000"/>
            </a:schemeClr>
          </a:solidFill>
        </a:fill>
      </a:tcStyle>
    </a:firstCol>
    <a:lastRow>
      <a:tcTxStyle b="on" i="on">
        <a:font>
          <a:latin typeface="Franklin Gothic Book"/>
          <a:ea typeface="Franklin Gothic Book"/>
          <a:cs typeface="Franklin Gothic Book"/>
        </a:font>
        <a:srgbClr val="000000"/>
      </a:tcTxStyle>
      <a:tcStyle>
        <a:tcBdr>
          <a:left>
            <a:ln w="12700" cap="flat">
              <a:noFill/>
              <a:miter lim="400000"/>
            </a:ln>
          </a:left>
          <a:right>
            <a:ln w="12700" cap="flat">
              <a:noFill/>
              <a:miter lim="400000"/>
            </a:ln>
          </a:right>
          <a:top>
            <a:ln w="25400" cap="flat">
              <a:solidFill>
                <a:schemeClr val="accent6"/>
              </a:solidFill>
              <a:prstDash val="solid"/>
              <a:bevel/>
            </a:ln>
          </a:top>
          <a:bottom>
            <a:ln w="25400" cap="flat">
              <a:solidFill>
                <a:schemeClr val="accent6"/>
              </a:solidFill>
              <a:prstDash val="solid"/>
              <a:bevel/>
            </a:ln>
          </a:bottom>
          <a:insideH>
            <a:ln w="12700" cap="flat">
              <a:noFill/>
              <a:miter lim="400000"/>
            </a:ln>
          </a:insideH>
          <a:insideV>
            <a:ln w="12700" cap="flat">
              <a:noFill/>
              <a:miter lim="400000"/>
            </a:ln>
          </a:insideV>
        </a:tcBdr>
        <a:fill>
          <a:noFill/>
        </a:fill>
      </a:tcStyle>
    </a:lastRow>
    <a:firstRow>
      <a:tcTxStyle b="on" i="on">
        <a:font>
          <a:latin typeface="Franklin Gothic Book"/>
          <a:ea typeface="Franklin Gothic Book"/>
          <a:cs typeface="Franklin Gothic Book"/>
        </a:font>
        <a:srgbClr val="FFFFFF"/>
      </a:tcTxStyle>
      <a:tcStyle>
        <a:tcBdr>
          <a:left>
            <a:ln w="12700" cap="flat">
              <a:noFill/>
              <a:miter lim="400000"/>
            </a:ln>
          </a:left>
          <a:right>
            <a:ln w="12700" cap="flat">
              <a:noFill/>
              <a:miter lim="400000"/>
            </a:ln>
          </a:right>
          <a:top>
            <a:ln w="9525" cap="flat">
              <a:solidFill>
                <a:srgbClr val="C07224"/>
              </a:solidFill>
              <a:prstDash val="solid"/>
              <a:bevel/>
            </a:ln>
          </a:top>
          <a:bottom>
            <a:ln w="25400" cap="flat">
              <a:solidFill>
                <a:srgbClr val="FFFFFF"/>
              </a:solidFill>
              <a:prstDash val="solid"/>
              <a:bevel/>
            </a:ln>
          </a:bottom>
          <a:insideH>
            <a:ln w="12700" cap="flat">
              <a:noFill/>
              <a:miter lim="400000"/>
            </a:ln>
          </a:insideH>
          <a:insideV>
            <a:ln w="12700" cap="flat">
              <a:noFill/>
              <a:miter lim="400000"/>
            </a:ln>
          </a:insideV>
        </a:tcBdr>
        <a:fill>
          <a:solidFill>
            <a:schemeClr val="accent6"/>
          </a:solidFill>
        </a:fill>
      </a:tcStyle>
    </a:firstRow>
  </a:tblStyle>
  <a:tblStyle styleId="{C7B018BB-80A7-4F77-B60F-C8B233D01FF8}" styleName="">
    <a:tblBg/>
    <a:wholeTbl>
      <a:tcTxStyle b="on" i="on">
        <a:font>
          <a:latin typeface="Franklin Gothic Book"/>
          <a:ea typeface="Franklin Gothic Book"/>
          <a:cs typeface="Franklin Gothic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9DFCC"/>
          </a:solidFill>
        </a:fill>
      </a:tcStyle>
    </a:wholeTbl>
    <a:band2H>
      <a:tcTxStyle/>
      <a:tcStyle>
        <a:tcBdr/>
        <a:fill>
          <a:solidFill>
            <a:srgbClr val="FCF0E7"/>
          </a:solidFill>
        </a:fill>
      </a:tcStyle>
    </a:band2H>
    <a:firstCol>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EEE7283C-3CF3-47DC-8721-378D4A62B228}" styleName="">
    <a:tblBg/>
    <a:wholeTbl>
      <a:tcTxStyle b="on" i="on">
        <a:font>
          <a:latin typeface="Franklin Gothic Book"/>
          <a:ea typeface="Franklin Gothic Book"/>
          <a:cs typeface="Franklin Gothic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5DAD7"/>
          </a:solidFill>
        </a:fill>
      </a:tcStyle>
    </a:wholeTbl>
    <a:band2H>
      <a:tcTxStyle/>
      <a:tcStyle>
        <a:tcBdr/>
        <a:fill>
          <a:solidFill>
            <a:srgbClr val="F2EDEC"/>
          </a:solidFill>
        </a:fill>
      </a:tcStyle>
    </a:band2H>
    <a:firstCol>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CF821DB8-F4EB-4A41-A1BA-3FCAFE7338EE}" styleName="">
    <a:tblBg/>
    <a:wholeTbl>
      <a:tcTxStyle b="on" i="on">
        <a:font>
          <a:latin typeface="Franklin Gothic Book"/>
          <a:ea typeface="Franklin Gothic Book"/>
          <a:cs typeface="Franklin Gothic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9D5CB"/>
          </a:solidFill>
        </a:fill>
      </a:tcStyle>
    </a:wholeTbl>
    <a:band2H>
      <a:tcTxStyle/>
      <a:tcStyle>
        <a:tcBdr/>
        <a:fill>
          <a:solidFill>
            <a:srgbClr val="F4EBE7"/>
          </a:solidFill>
        </a:fill>
      </a:tcStyle>
    </a:band2H>
    <a:firstCol>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33BA23B1-9221-436E-865A-0063620EA4FD}" styleName="">
    <a:tblBg/>
    <a:wholeTbl>
      <a:tcTxStyle b="on" i="on">
        <a:font>
          <a:latin typeface="Franklin Gothic Book"/>
          <a:ea typeface="Franklin Gothic Book"/>
          <a:cs typeface="Franklin Gothic 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Franklin Gothic Book"/>
          <a:ea typeface="Franklin Gothic Book"/>
          <a:cs typeface="Franklin Gothic 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Franklin Gothic Book"/>
          <a:ea typeface="Franklin Gothic Book"/>
          <a:cs typeface="Franklin Gothic Book"/>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Franklin Gothic Book"/>
          <a:ea typeface="Franklin Gothic Book"/>
          <a:cs typeface="Franklin Gothic Book"/>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n">
        <a:font>
          <a:latin typeface="Franklin Gothic Book"/>
          <a:ea typeface="Franklin Gothic Book"/>
          <a:cs typeface="Franklin Gothic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Franklin Gothic Book"/>
          <a:ea typeface="Franklin Gothic Book"/>
          <a:cs typeface="Franklin Gothic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03"/>
    <p:restoredTop sz="79954"/>
  </p:normalViewPr>
  <p:slideViewPr>
    <p:cSldViewPr snapToGrid="0" snapToObjects="1">
      <p:cViewPr varScale="1">
        <p:scale>
          <a:sx n="122" d="100"/>
          <a:sy n="122" d="100"/>
        </p:scale>
        <p:origin x="53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75"/>
      <c:hPercent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5.0000000000000001E-3"/>
          <c:w val="0.99"/>
          <c:h val="0.98750000000000004"/>
        </c:manualLayout>
      </c:layout>
      <c:pie3DChart>
        <c:varyColors val="0"/>
        <c:ser>
          <c:idx val="0"/>
          <c:order val="0"/>
          <c:tx>
            <c:strRef>
              <c:f>Sheet1!$A$2</c:f>
              <c:strCache>
                <c:ptCount val="1"/>
                <c:pt idx="0">
                  <c:v>Solving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1-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Sheet1!$B$2:$B$2</c:f>
              <c:numCache>
                <c:formatCode>General</c:formatCode>
                <c:ptCount val="1"/>
                <c:pt idx="0">
                  <c:v>15</c:v>
                </c:pt>
              </c:numCache>
            </c:numRef>
          </c:val>
          <c:extLst>
            <c:ext xmlns:c16="http://schemas.microsoft.com/office/drawing/2014/chart" uri="{C3380CC4-5D6E-409C-BE32-E72D297353CC}">
              <c16:uniqueId val="{00000002-613D-D245-8FDA-679236B516AE}"/>
            </c:ext>
          </c:extLst>
        </c:ser>
        <c:ser>
          <c:idx val="0"/>
          <c:order val="1"/>
          <c:tx>
            <c:strRef>
              <c:f>Sheet1!$A$3</c:f>
              <c:strCache>
                <c:ptCount val="2"/>
                <c:pt idx="1">
                  <c:v>Review and Foundations of Algebra</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4-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4-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Sheet1!$B$3:$B$3</c:f>
              <c:numCache>
                <c:formatCode>General</c:formatCode>
                <c:ptCount val="1"/>
                <c:pt idx="0">
                  <c:v>20</c:v>
                </c:pt>
              </c:numCache>
            </c:numRef>
          </c:val>
          <c:extLst>
            <c:ext xmlns:c16="http://schemas.microsoft.com/office/drawing/2014/chart" uri="{C3380CC4-5D6E-409C-BE32-E72D297353CC}">
              <c16:uniqueId val="{00000005-613D-D245-8FDA-679236B516AE}"/>
            </c:ext>
          </c:extLst>
        </c:ser>
        <c:ser>
          <c:idx val="0"/>
          <c:order val="2"/>
          <c:tx>
            <c:strRef>
              <c:f>Sheet1!$A$4</c:f>
              <c:strCache>
                <c:ptCount val="3"/>
                <c:pt idx="2">
                  <c:v>Solving Inequalities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7-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7-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Sheet1!$B$4:$B$4</c:f>
              <c:numCache>
                <c:formatCode>General</c:formatCode>
                <c:ptCount val="1"/>
                <c:pt idx="0">
                  <c:v>15</c:v>
                </c:pt>
              </c:numCache>
            </c:numRef>
          </c:val>
          <c:extLst>
            <c:ext xmlns:c16="http://schemas.microsoft.com/office/drawing/2014/chart" uri="{C3380CC4-5D6E-409C-BE32-E72D297353CC}">
              <c16:uniqueId val="{00000008-613D-D245-8FDA-679236B516AE}"/>
            </c:ext>
          </c:extLst>
        </c:ser>
        <c:ser>
          <c:idx val="0"/>
          <c:order val="3"/>
          <c:tx>
            <c:strRef>
              <c:f>Sheet1!$A$5</c:f>
              <c:strCache>
                <c:ptCount val="4"/>
                <c:pt idx="3">
                  <c:v>Intro to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A-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A-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Sheet1!$B$5:$B$5</c:f>
              <c:numCache>
                <c:formatCode>General</c:formatCode>
                <c:ptCount val="1"/>
                <c:pt idx="0">
                  <c:v>20</c:v>
                </c:pt>
              </c:numCache>
            </c:numRef>
          </c:val>
          <c:extLst>
            <c:ext xmlns:c16="http://schemas.microsoft.com/office/drawing/2014/chart" uri="{C3380CC4-5D6E-409C-BE32-E72D297353CC}">
              <c16:uniqueId val="{0000000B-613D-D245-8FDA-679236B516AE}"/>
            </c:ext>
          </c:extLst>
        </c:ser>
        <c:ser>
          <c:idx val="0"/>
          <c:order val="4"/>
          <c:tx>
            <c:strRef>
              <c:f>Sheet1!$A$6</c:f>
              <c:strCache>
                <c:ptCount val="5"/>
                <c:pt idx="4">
                  <c:v>Linear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D-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D-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Sheet1!$B$6:$B$6</c:f>
              <c:numCache>
                <c:formatCode>General</c:formatCode>
                <c:ptCount val="1"/>
                <c:pt idx="0">
                  <c:v>20</c:v>
                </c:pt>
              </c:numCache>
            </c:numRef>
          </c:val>
          <c:extLst>
            <c:ext xmlns:c16="http://schemas.microsoft.com/office/drawing/2014/chart" uri="{C3380CC4-5D6E-409C-BE32-E72D297353CC}">
              <c16:uniqueId val="{0000000E-613D-D245-8FDA-679236B516AE}"/>
            </c:ext>
          </c:extLst>
        </c:ser>
        <c:ser>
          <c:idx val="0"/>
          <c:order val="5"/>
          <c:tx>
            <c:strRef>
              <c:f>Sheet1!$A$7</c:f>
              <c:strCache>
                <c:ptCount val="6"/>
                <c:pt idx="5">
                  <c:v>Systems of Equations and Word Problems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0-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0-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Sheet1!$B$7:$B$7</c:f>
              <c:numCache>
                <c:formatCode>General</c:formatCode>
                <c:ptCount val="1"/>
                <c:pt idx="0">
                  <c:v>20</c:v>
                </c:pt>
              </c:numCache>
            </c:numRef>
          </c:val>
          <c:extLst>
            <c:ext xmlns:c16="http://schemas.microsoft.com/office/drawing/2014/chart" uri="{C3380CC4-5D6E-409C-BE32-E72D297353CC}">
              <c16:uniqueId val="{00000011-613D-D245-8FDA-679236B516AE}"/>
            </c:ext>
          </c:extLst>
        </c:ser>
        <c:ser>
          <c:idx val="0"/>
          <c:order val="6"/>
          <c:tx>
            <c:strRef>
              <c:f>Sheet1!$A$8</c:f>
              <c:strCache>
                <c:ptCount val="7"/>
                <c:pt idx="6">
                  <c:v>Distance Formula</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3-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3-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Sheet1!$B$8:$B$8</c:f>
              <c:numCache>
                <c:formatCode>General</c:formatCode>
                <c:ptCount val="1"/>
                <c:pt idx="0">
                  <c:v>5</c:v>
                </c:pt>
              </c:numCache>
            </c:numRef>
          </c:val>
          <c:extLst>
            <c:ext xmlns:c16="http://schemas.microsoft.com/office/drawing/2014/chart" uri="{C3380CC4-5D6E-409C-BE32-E72D297353CC}">
              <c16:uniqueId val="{00000014-613D-D245-8FDA-679236B516AE}"/>
            </c:ext>
          </c:extLst>
        </c:ser>
        <c:ser>
          <c:idx val="0"/>
          <c:order val="7"/>
          <c:tx>
            <c:strRef>
              <c:f>Sheet1!$A$9</c:f>
              <c:strCache>
                <c:ptCount val="8"/>
                <c:pt idx="7">
                  <c:v>Exponents and Exponential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6-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6-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Sheet1!$B$9:$B$9</c:f>
              <c:numCache>
                <c:formatCode>General</c:formatCode>
                <c:ptCount val="1"/>
                <c:pt idx="0">
                  <c:v>15</c:v>
                </c:pt>
              </c:numCache>
            </c:numRef>
          </c:val>
          <c:extLst>
            <c:ext xmlns:c16="http://schemas.microsoft.com/office/drawing/2014/chart" uri="{C3380CC4-5D6E-409C-BE32-E72D297353CC}">
              <c16:uniqueId val="{00000017-613D-D245-8FDA-679236B516AE}"/>
            </c:ext>
          </c:extLst>
        </c:ser>
        <c:ser>
          <c:idx val="0"/>
          <c:order val="8"/>
          <c:tx>
            <c:strRef>
              <c:f>Sheet1!$A$10</c:f>
              <c:strCache>
                <c:ptCount val="9"/>
                <c:pt idx="8">
                  <c:v>Quadratic Functions &amp;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9-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9-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Sheet1!$B$10:$B$10</c:f>
              <c:numCache>
                <c:formatCode>General</c:formatCode>
                <c:ptCount val="1"/>
                <c:pt idx="0">
                  <c:v>10</c:v>
                </c:pt>
              </c:numCache>
            </c:numRef>
          </c:val>
          <c:extLst>
            <c:ext xmlns:c16="http://schemas.microsoft.com/office/drawing/2014/chart" uri="{C3380CC4-5D6E-409C-BE32-E72D297353CC}">
              <c16:uniqueId val="{0000001A-613D-D245-8FDA-679236B516AE}"/>
            </c:ext>
          </c:extLst>
        </c:ser>
        <c:ser>
          <c:idx val="0"/>
          <c:order val="9"/>
          <c:tx>
            <c:strRef>
              <c:f>Sheet1!$A$11</c:f>
              <c:strCache>
                <c:ptCount val="10"/>
                <c:pt idx="9">
                  <c:v>Polynomials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C-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C-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Sheet1!$B$11:$B$11</c:f>
              <c:numCache>
                <c:formatCode>General</c:formatCode>
                <c:ptCount val="1"/>
                <c:pt idx="0">
                  <c:v>10</c:v>
                </c:pt>
              </c:numCache>
            </c:numRef>
          </c:val>
          <c:extLst>
            <c:ext xmlns:c16="http://schemas.microsoft.com/office/drawing/2014/chart" uri="{C3380CC4-5D6E-409C-BE32-E72D297353CC}">
              <c16:uniqueId val="{0000001D-613D-D245-8FDA-679236B516AE}"/>
            </c:ext>
          </c:extLst>
        </c:ser>
        <c:ser>
          <c:idx val="0"/>
          <c:order val="10"/>
          <c:tx>
            <c:strRef>
              <c:f>Sheet1!$A$12</c:f>
              <c:strCache>
                <c:ptCount val="11"/>
                <c:pt idx="10">
                  <c:v>Radical Expressions and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F-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F-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Sheet1!$B$12:$B$12</c:f>
              <c:numCache>
                <c:formatCode>General</c:formatCode>
                <c:ptCount val="1"/>
                <c:pt idx="0">
                  <c:v>5</c:v>
                </c:pt>
              </c:numCache>
            </c:numRef>
          </c:val>
          <c:extLst>
            <c:ext xmlns:c16="http://schemas.microsoft.com/office/drawing/2014/chart" uri="{C3380CC4-5D6E-409C-BE32-E72D297353CC}">
              <c16:uniqueId val="{00000020-613D-D245-8FDA-679236B516AE}"/>
            </c:ext>
          </c:extLst>
        </c:ser>
        <c:ser>
          <c:idx val="0"/>
          <c:order val="11"/>
          <c:tx>
            <c:strRef>
              <c:f>Sheet1!$A$13</c:f>
              <c:strCache>
                <c:ptCount val="12"/>
                <c:pt idx="11">
                  <c:v>Review</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22-613D-D245-8FDA-679236B516AE}"/>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22-613D-D245-8FDA-679236B516AE}"/>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Sheet1!$B$13:$B$13</c:f>
              <c:numCache>
                <c:formatCode>General</c:formatCode>
                <c:ptCount val="1"/>
                <c:pt idx="0">
                  <c:v>15</c:v>
                </c:pt>
              </c:numCache>
            </c:numRef>
          </c:val>
          <c:extLst>
            <c:ext xmlns:c16="http://schemas.microsoft.com/office/drawing/2014/chart" uri="{C3380CC4-5D6E-409C-BE32-E72D297353CC}">
              <c16:uniqueId val="{00000023-613D-D245-8FDA-679236B516AE}"/>
            </c:ext>
          </c:extLst>
        </c:ser>
        <c:dLbls>
          <c:showLegendKey val="0"/>
          <c:showVal val="0"/>
          <c:showCatName val="0"/>
          <c:showSerName val="0"/>
          <c:showPercent val="0"/>
          <c:showBubbleSize val="0"/>
          <c:showLeaderLines val="0"/>
        </c:dLbls>
      </c:pie3D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75"/>
      <c:hPercent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5.0000000000000001E-3"/>
          <c:w val="0.99"/>
          <c:h val="0.98750000000000004"/>
        </c:manualLayout>
      </c:layout>
      <c:pie3DChart>
        <c:varyColors val="0"/>
        <c:ser>
          <c:idx val="0"/>
          <c:order val="0"/>
          <c:tx>
            <c:strRef>
              <c:f>Sheet1!$A$2</c:f>
              <c:strCache>
                <c:ptCount val="1"/>
                <c:pt idx="0">
                  <c:v>Solving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1-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1-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Sheet1!$B$2:$B$2</c:f>
              <c:numCache>
                <c:formatCode>General</c:formatCode>
                <c:ptCount val="1"/>
                <c:pt idx="0">
                  <c:v>15</c:v>
                </c:pt>
              </c:numCache>
            </c:numRef>
          </c:val>
          <c:extLst>
            <c:ext xmlns:c16="http://schemas.microsoft.com/office/drawing/2014/chart" uri="{C3380CC4-5D6E-409C-BE32-E72D297353CC}">
              <c16:uniqueId val="{00000002-6CCE-E044-A0C7-4E438D504337}"/>
            </c:ext>
          </c:extLst>
        </c:ser>
        <c:ser>
          <c:idx val="0"/>
          <c:order val="1"/>
          <c:tx>
            <c:strRef>
              <c:f>Sheet1!$A$3</c:f>
              <c:strCache>
                <c:ptCount val="2"/>
                <c:pt idx="1">
                  <c:v>Review and Foundations of Algebra</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4-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4-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Sheet1!$B$3:$B$3</c:f>
              <c:numCache>
                <c:formatCode>General</c:formatCode>
                <c:ptCount val="1"/>
                <c:pt idx="0">
                  <c:v>20</c:v>
                </c:pt>
              </c:numCache>
            </c:numRef>
          </c:val>
          <c:extLst>
            <c:ext xmlns:c16="http://schemas.microsoft.com/office/drawing/2014/chart" uri="{C3380CC4-5D6E-409C-BE32-E72D297353CC}">
              <c16:uniqueId val="{00000005-6CCE-E044-A0C7-4E438D504337}"/>
            </c:ext>
          </c:extLst>
        </c:ser>
        <c:ser>
          <c:idx val="0"/>
          <c:order val="2"/>
          <c:tx>
            <c:strRef>
              <c:f>Sheet1!$A$4</c:f>
              <c:strCache>
                <c:ptCount val="3"/>
                <c:pt idx="2">
                  <c:v>Solving Inequalities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7-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7-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Sheet1!$B$4:$B$4</c:f>
              <c:numCache>
                <c:formatCode>General</c:formatCode>
                <c:ptCount val="1"/>
                <c:pt idx="0">
                  <c:v>15</c:v>
                </c:pt>
              </c:numCache>
            </c:numRef>
          </c:val>
          <c:extLst>
            <c:ext xmlns:c16="http://schemas.microsoft.com/office/drawing/2014/chart" uri="{C3380CC4-5D6E-409C-BE32-E72D297353CC}">
              <c16:uniqueId val="{00000008-6CCE-E044-A0C7-4E438D504337}"/>
            </c:ext>
          </c:extLst>
        </c:ser>
        <c:ser>
          <c:idx val="0"/>
          <c:order val="3"/>
          <c:tx>
            <c:strRef>
              <c:f>Sheet1!$A$5</c:f>
              <c:strCache>
                <c:ptCount val="4"/>
                <c:pt idx="3">
                  <c:v>Intro to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A-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A-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Sheet1!$B$5:$B$5</c:f>
              <c:numCache>
                <c:formatCode>General</c:formatCode>
                <c:ptCount val="1"/>
                <c:pt idx="0">
                  <c:v>20</c:v>
                </c:pt>
              </c:numCache>
            </c:numRef>
          </c:val>
          <c:extLst>
            <c:ext xmlns:c16="http://schemas.microsoft.com/office/drawing/2014/chart" uri="{C3380CC4-5D6E-409C-BE32-E72D297353CC}">
              <c16:uniqueId val="{0000000B-6CCE-E044-A0C7-4E438D504337}"/>
            </c:ext>
          </c:extLst>
        </c:ser>
        <c:ser>
          <c:idx val="0"/>
          <c:order val="4"/>
          <c:tx>
            <c:strRef>
              <c:f>Sheet1!$A$6</c:f>
              <c:strCache>
                <c:ptCount val="5"/>
                <c:pt idx="4">
                  <c:v>Linear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0D-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0D-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Sheet1!$B$6:$B$6</c:f>
              <c:numCache>
                <c:formatCode>General</c:formatCode>
                <c:ptCount val="1"/>
                <c:pt idx="0">
                  <c:v>20</c:v>
                </c:pt>
              </c:numCache>
            </c:numRef>
          </c:val>
          <c:extLst>
            <c:ext xmlns:c16="http://schemas.microsoft.com/office/drawing/2014/chart" uri="{C3380CC4-5D6E-409C-BE32-E72D297353CC}">
              <c16:uniqueId val="{0000000E-6CCE-E044-A0C7-4E438D504337}"/>
            </c:ext>
          </c:extLst>
        </c:ser>
        <c:ser>
          <c:idx val="0"/>
          <c:order val="5"/>
          <c:tx>
            <c:strRef>
              <c:f>Sheet1!$A$7</c:f>
              <c:strCache>
                <c:ptCount val="6"/>
                <c:pt idx="5">
                  <c:v>Systems of Equations and Word Problems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0-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0-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Sheet1!$B$7:$B$7</c:f>
              <c:numCache>
                <c:formatCode>General</c:formatCode>
                <c:ptCount val="1"/>
                <c:pt idx="0">
                  <c:v>20</c:v>
                </c:pt>
              </c:numCache>
            </c:numRef>
          </c:val>
          <c:extLst>
            <c:ext xmlns:c16="http://schemas.microsoft.com/office/drawing/2014/chart" uri="{C3380CC4-5D6E-409C-BE32-E72D297353CC}">
              <c16:uniqueId val="{00000011-6CCE-E044-A0C7-4E438D504337}"/>
            </c:ext>
          </c:extLst>
        </c:ser>
        <c:ser>
          <c:idx val="0"/>
          <c:order val="6"/>
          <c:tx>
            <c:strRef>
              <c:f>Sheet1!$A$8</c:f>
              <c:strCache>
                <c:ptCount val="7"/>
                <c:pt idx="6">
                  <c:v>Distance Formula</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3-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3-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Sheet1!$B$8:$B$8</c:f>
              <c:numCache>
                <c:formatCode>General</c:formatCode>
                <c:ptCount val="1"/>
                <c:pt idx="0">
                  <c:v>5</c:v>
                </c:pt>
              </c:numCache>
            </c:numRef>
          </c:val>
          <c:extLst>
            <c:ext xmlns:c16="http://schemas.microsoft.com/office/drawing/2014/chart" uri="{C3380CC4-5D6E-409C-BE32-E72D297353CC}">
              <c16:uniqueId val="{00000014-6CCE-E044-A0C7-4E438D504337}"/>
            </c:ext>
          </c:extLst>
        </c:ser>
        <c:ser>
          <c:idx val="0"/>
          <c:order val="7"/>
          <c:tx>
            <c:strRef>
              <c:f>Sheet1!$A$9</c:f>
              <c:strCache>
                <c:ptCount val="8"/>
                <c:pt idx="7">
                  <c:v>Exponents and Exponential Functions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6-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6-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Sheet1!$B$9:$B$9</c:f>
              <c:numCache>
                <c:formatCode>General</c:formatCode>
                <c:ptCount val="1"/>
                <c:pt idx="0">
                  <c:v>15</c:v>
                </c:pt>
              </c:numCache>
            </c:numRef>
          </c:val>
          <c:extLst>
            <c:ext xmlns:c16="http://schemas.microsoft.com/office/drawing/2014/chart" uri="{C3380CC4-5D6E-409C-BE32-E72D297353CC}">
              <c16:uniqueId val="{00000017-6CCE-E044-A0C7-4E438D504337}"/>
            </c:ext>
          </c:extLst>
        </c:ser>
        <c:ser>
          <c:idx val="0"/>
          <c:order val="8"/>
          <c:tx>
            <c:strRef>
              <c:f>Sheet1!$A$10</c:f>
              <c:strCache>
                <c:ptCount val="9"/>
                <c:pt idx="8">
                  <c:v>Quadratic Functions &amp;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9-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9-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Sheet1!$B$10:$B$10</c:f>
              <c:numCache>
                <c:formatCode>General</c:formatCode>
                <c:ptCount val="1"/>
                <c:pt idx="0">
                  <c:v>10</c:v>
                </c:pt>
              </c:numCache>
            </c:numRef>
          </c:val>
          <c:extLst>
            <c:ext xmlns:c16="http://schemas.microsoft.com/office/drawing/2014/chart" uri="{C3380CC4-5D6E-409C-BE32-E72D297353CC}">
              <c16:uniqueId val="{0000001A-6CCE-E044-A0C7-4E438D504337}"/>
            </c:ext>
          </c:extLst>
        </c:ser>
        <c:ser>
          <c:idx val="0"/>
          <c:order val="9"/>
          <c:tx>
            <c:strRef>
              <c:f>Sheet1!$A$11</c:f>
              <c:strCache>
                <c:ptCount val="10"/>
                <c:pt idx="9">
                  <c:v>Polynomials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C-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C-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Sheet1!$B$11:$B$11</c:f>
              <c:numCache>
                <c:formatCode>General</c:formatCode>
                <c:ptCount val="1"/>
                <c:pt idx="0">
                  <c:v>10</c:v>
                </c:pt>
              </c:numCache>
            </c:numRef>
          </c:val>
          <c:extLst>
            <c:ext xmlns:c16="http://schemas.microsoft.com/office/drawing/2014/chart" uri="{C3380CC4-5D6E-409C-BE32-E72D297353CC}">
              <c16:uniqueId val="{0000001D-6CCE-E044-A0C7-4E438D504337}"/>
            </c:ext>
          </c:extLst>
        </c:ser>
        <c:ser>
          <c:idx val="0"/>
          <c:order val="10"/>
          <c:tx>
            <c:strRef>
              <c:f>Sheet1!$A$12</c:f>
              <c:strCache>
                <c:ptCount val="11"/>
                <c:pt idx="10">
                  <c:v>Radical Expressions and Equations</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1F-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1F-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Sheet1!$B$12:$B$12</c:f>
              <c:numCache>
                <c:formatCode>General</c:formatCode>
                <c:ptCount val="1"/>
                <c:pt idx="0">
                  <c:v>5</c:v>
                </c:pt>
              </c:numCache>
            </c:numRef>
          </c:val>
          <c:extLst>
            <c:ext xmlns:c16="http://schemas.microsoft.com/office/drawing/2014/chart" uri="{C3380CC4-5D6E-409C-BE32-E72D297353CC}">
              <c16:uniqueId val="{00000020-6CCE-E044-A0C7-4E438D504337}"/>
            </c:ext>
          </c:extLst>
        </c:ser>
        <c:ser>
          <c:idx val="0"/>
          <c:order val="11"/>
          <c:tx>
            <c:strRef>
              <c:f>Sheet1!$A$13</c:f>
              <c:strCache>
                <c:ptCount val="12"/>
                <c:pt idx="11">
                  <c:v>Review</c:v>
                </c:pt>
              </c:strCache>
            </c:strRef>
          </c:tx>
          <c:spPr>
            <a:gradFill flip="none" rotWithShape="1">
              <a:gsLst>
                <a:gs pos="0">
                  <a:srgbClr val="FFA51F"/>
                </a:gs>
                <a:gs pos="100000">
                  <a:srgbClr val="FFD6B5"/>
                </a:gs>
              </a:gsLst>
              <a:lin ang="16200000" scaled="0"/>
            </a:gradFill>
            <a:ln w="12700" cap="flat">
              <a:noFill/>
              <a:miter lim="400000"/>
            </a:ln>
            <a:effectLst/>
            <a:sp3d prstMaterial="matte"/>
          </c:spPr>
          <c:explosion val="25"/>
          <c:dPt>
            <c:idx val="0"/>
            <c:bubble3D val="0"/>
            <c:extLst>
              <c:ext xmlns:c16="http://schemas.microsoft.com/office/drawing/2014/chart" uri="{C3380CC4-5D6E-409C-BE32-E72D297353CC}">
                <c16:uniqueId val="{00000022-6CCE-E044-A0C7-4E438D504337}"/>
              </c:ext>
            </c:extLst>
          </c:dPt>
          <c:dLbls>
            <c:dLbl>
              <c:idx val="0"/>
              <c:numFmt formatCode="0" sourceLinked="0"/>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extLst>
                <c:ext xmlns:c16="http://schemas.microsoft.com/office/drawing/2014/chart" uri="{C3380CC4-5D6E-409C-BE32-E72D297353CC}">
                  <c16:uniqueId val="{00000022-6CCE-E044-A0C7-4E438D504337}"/>
                </c:ext>
              </c:extLst>
            </c:dLbl>
            <c:numFmt formatCode="0" sourceLinked="0"/>
            <c:spPr>
              <a:noFill/>
              <a:ln>
                <a:noFill/>
              </a:ln>
              <a:effectLst/>
            </c:spPr>
            <c:txPr>
              <a:bodyPr/>
              <a:lstStyle/>
              <a:p>
                <a:pPr>
                  <a:defRPr sz="1000" b="0" i="0" u="none" strike="noStrike">
                    <a:solidFill>
                      <a:srgbClr val="000000"/>
                    </a:solidFill>
                    <a:latin typeface="Franklin Gothic Book"/>
                  </a:defRPr>
                </a:pPr>
                <a:endParaRPr lang="en-US"/>
              </a:p>
            </c:txPr>
            <c:dLblPos val="inEnd"/>
            <c:showLegendKey val="0"/>
            <c:showVal val="1"/>
            <c:showCatName val="1"/>
            <c:showSerName val="0"/>
            <c:showPercent val="0"/>
            <c:showBubbleSize val="0"/>
            <c:showLeaderLines val="0"/>
            <c:extLst>
              <c:ext xmlns:c15="http://schemas.microsoft.com/office/drawing/2012/chart" uri="{CE6537A1-D6FC-4f65-9D91-7224C49458BB}"/>
            </c:extLst>
          </c:dLbls>
          <c:cat>
            <c:strRef>
              <c:f>Sheet1!$B$1:$B$1</c:f>
              <c:strCache>
                <c:ptCount val="1"/>
                <c:pt idx="0">
                  <c:v>Days</c:v>
                </c:pt>
              </c:strCache>
            </c:strRef>
          </c:cat>
          <c:val>
            <c:numRef>
              <c:f>Sheet1!$B$13:$B$13</c:f>
              <c:numCache>
                <c:formatCode>General</c:formatCode>
                <c:ptCount val="1"/>
                <c:pt idx="0">
                  <c:v>15</c:v>
                </c:pt>
              </c:numCache>
            </c:numRef>
          </c:val>
          <c:extLst>
            <c:ext xmlns:c16="http://schemas.microsoft.com/office/drawing/2014/chart" uri="{C3380CC4-5D6E-409C-BE32-E72D297353CC}">
              <c16:uniqueId val="{00000023-6CCE-E044-A0C7-4E438D504337}"/>
            </c:ext>
          </c:extLst>
        </c:ser>
        <c:dLbls>
          <c:showLegendKey val="0"/>
          <c:showVal val="0"/>
          <c:showCatName val="0"/>
          <c:showSerName val="0"/>
          <c:showPercent val="0"/>
          <c:showBubbleSize val="0"/>
          <c:showLeaderLines val="0"/>
        </c:dLbls>
      </c:pie3D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1143000" y="685800"/>
            <a:ext cx="4572000" cy="3429000"/>
          </a:xfrm>
          <a:prstGeom prst="rect">
            <a:avLst/>
          </a:prstGeom>
        </p:spPr>
        <p:txBody>
          <a:bodyPr/>
          <a:lstStyle/>
          <a:p>
            <a:endParaRPr/>
          </a:p>
        </p:txBody>
      </p:sp>
      <p:sp>
        <p:nvSpPr>
          <p:cNvPr id="243" name="Shape 2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Write safe-right? as partners (page 21)</a:t>
            </a:r>
          </a:p>
          <a:p>
            <a:pPr defTabSz="914400">
              <a:lnSpc>
                <a:spcPct val="100000"/>
              </a:lnSpc>
              <a:spcBef>
                <a:spcPts val="400"/>
              </a:spcBef>
              <a:defRPr sz="1200">
                <a:latin typeface="Arial"/>
                <a:ea typeface="Arial"/>
                <a:cs typeface="Arial"/>
                <a:sym typeface="Arial"/>
              </a:defRPr>
            </a:pPr>
            <a:r>
              <a:t>Role Play: Act out safe-left? Safe-right? &amp; on-screen?</a:t>
            </a:r>
          </a:p>
          <a:p>
            <a:pPr defTabSz="914400">
              <a:lnSpc>
                <a:spcPct val="100000"/>
              </a:lnSpc>
              <a:spcBef>
                <a:spcPts val="400"/>
              </a:spcBef>
              <a:defRPr sz="1200">
                <a:latin typeface="Arial"/>
                <a:ea typeface="Arial"/>
                <a:cs typeface="Arial"/>
                <a:sym typeface="Arial"/>
              </a:defRPr>
            </a:pPr>
            <a:r>
              <a:t>Play true and false with and/or statements </a:t>
            </a:r>
          </a:p>
          <a:p>
            <a:pPr lvl="1" indent="457200" defTabSz="914400">
              <a:lnSpc>
                <a:spcPct val="100000"/>
              </a:lnSpc>
              <a:spcBef>
                <a:spcPts val="400"/>
              </a:spcBef>
              <a:defRPr sz="1200">
                <a:latin typeface="Arial"/>
                <a:ea typeface="Arial"/>
                <a:cs typeface="Arial"/>
                <a:sym typeface="Arial"/>
              </a:defRPr>
            </a:pPr>
            <a:r>
              <a:t>mention the importance of two separate statements for and/or</a:t>
            </a:r>
          </a:p>
          <a:p>
            <a:pPr lvl="1" indent="457200" defTabSz="914400">
              <a:lnSpc>
                <a:spcPct val="100000"/>
              </a:lnSpc>
              <a:spcBef>
                <a:spcPts val="400"/>
              </a:spcBef>
              <a:defRPr sz="1200">
                <a:latin typeface="Arial"/>
                <a:ea typeface="Arial"/>
                <a:cs typeface="Arial"/>
                <a:sym typeface="Arial"/>
              </a:defRPr>
            </a:pPr>
            <a:r>
              <a:t>complete page 22</a:t>
            </a:r>
          </a:p>
          <a:p>
            <a:pPr defTabSz="914400">
              <a:lnSpc>
                <a:spcPct val="100000"/>
              </a:lnSpc>
              <a:spcBef>
                <a:spcPts val="400"/>
              </a:spcBef>
              <a:defRPr sz="1200">
                <a:latin typeface="Arial"/>
                <a:ea typeface="Arial"/>
                <a:cs typeface="Arial"/>
                <a:sym typeface="Arial"/>
              </a:defRPr>
            </a:pPr>
            <a:r>
              <a:t>Why doesn’t Sam stay on the screen? Act out safe-left?, safe-right?, and onscreen?</a:t>
            </a:r>
          </a:p>
          <a:p>
            <a:pPr defTabSz="914400">
              <a:lnSpc>
                <a:spcPct val="100000"/>
              </a:lnSpc>
              <a:spcBef>
                <a:spcPts val="400"/>
              </a:spcBef>
              <a:defRPr sz="1200">
                <a:latin typeface="Arial"/>
                <a:ea typeface="Arial"/>
                <a:cs typeface="Arial"/>
                <a:sym typeface="Arial"/>
              </a:defRPr>
            </a:pPr>
            <a:r>
              <a:t>Let teachers work through onscreen?</a:t>
            </a:r>
          </a:p>
          <a:p>
            <a:pPr defTabSz="914400">
              <a:lnSpc>
                <a:spcPct val="100000"/>
              </a:lnSpc>
              <a:spcBef>
                <a:spcPts val="400"/>
              </a:spcBef>
              <a:defRPr sz="1200">
                <a:latin typeface="Arial"/>
                <a:ea typeface="Arial"/>
                <a:cs typeface="Arial"/>
                <a:sym typeface="Arial"/>
              </a:defRPr>
            </a:pPr>
            <a:r>
              <a:t>Go over solutions for onscreen? </a:t>
            </a:r>
            <a:r>
              <a:rPr b="1"/>
              <a:t>Prompt two teachers: one who used abstraction and one who didn’t.</a:t>
            </a:r>
            <a:r>
              <a:t> Give them 30 seconds to discuss the “better” solution</a:t>
            </a:r>
          </a:p>
          <a:p>
            <a:pPr defTabSz="914400">
              <a:lnSpc>
                <a:spcPct val="100000"/>
              </a:lnSpc>
              <a:spcBef>
                <a:spcPts val="400"/>
              </a:spcBef>
              <a:defRPr sz="1200">
                <a:latin typeface="Arial"/>
                <a:ea typeface="Arial"/>
                <a:cs typeface="Arial"/>
                <a:sym typeface="Arial"/>
              </a:defRPr>
            </a:pPr>
            <a:r>
              <a:t>Abstraction discussion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-Programming as a tool to teach math isn’t a new idea</a:t>
            </a:r>
          </a:p>
          <a:p>
            <a:pPr defTabSz="914400">
              <a:lnSpc>
                <a:spcPct val="100000"/>
              </a:lnSpc>
              <a:spcBef>
                <a:spcPts val="400"/>
              </a:spcBef>
              <a:defRPr sz="1200">
                <a:latin typeface="Arial"/>
                <a:ea typeface="Arial"/>
                <a:cs typeface="Arial"/>
                <a:sym typeface="Arial"/>
              </a:defRPr>
            </a:pPr>
            <a:r>
              <a:t>-1960 Seymore Papert published paper on Logo, a programming language developed for children</a:t>
            </a:r>
          </a:p>
          <a:p>
            <a:pPr defTabSz="914400">
              <a:lnSpc>
                <a:spcPct val="100000"/>
              </a:lnSpc>
              <a:spcBef>
                <a:spcPts val="400"/>
              </a:spcBef>
              <a:defRPr sz="1200">
                <a:latin typeface="Arial"/>
                <a:ea typeface="Arial"/>
                <a:cs typeface="Arial"/>
                <a:sym typeface="Arial"/>
              </a:defRPr>
            </a:pPr>
            <a:r>
              <a:t>-Programming has functions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What kind of teacher is usually teaching the C++ or python class in high school? What department are they in? Most likely math.</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So, problem solved! We have all these teaching languages, and now every kid is passing algebra with flying colors!(sarcasm)</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Which of these is the BEST language?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Dubinsky 1992, 1995</a:t>
            </a:r>
          </a:p>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Programming doesn’t always equal math.</a:t>
            </a:r>
          </a:p>
          <a:p>
            <a:pPr marL="171450" indent="-171450" defTabSz="914400">
              <a:lnSpc>
                <a:spcPct val="100000"/>
              </a:lnSpc>
              <a:spcBef>
                <a:spcPts val="400"/>
              </a:spcBef>
              <a:buSzPct val="100000"/>
              <a:buChar char="-"/>
              <a:defRPr sz="1200">
                <a:latin typeface="Arial"/>
                <a:ea typeface="Arial"/>
                <a:cs typeface="Arial"/>
                <a:sym typeface="Arial"/>
              </a:defRPr>
            </a:pPr>
            <a:r>
              <a:t>Different languages have things </a:t>
            </a:r>
            <a:r>
              <a:rPr i="1"/>
              <a:t>called</a:t>
            </a:r>
            <a:r>
              <a:t> “functions” and “variables”, they behave very differently from functions and variables in algebra.</a:t>
            </a:r>
          </a:p>
          <a:p>
            <a:pPr marL="171450" indent="-171450" defTabSz="914400">
              <a:lnSpc>
                <a:spcPct val="100000"/>
              </a:lnSpc>
              <a:spcBef>
                <a:spcPts val="400"/>
              </a:spcBef>
              <a:buSzPct val="100000"/>
              <a:buChar char="-"/>
              <a:defRPr sz="1200">
                <a:latin typeface="Arial"/>
                <a:ea typeface="Arial"/>
                <a:cs typeface="Arial"/>
                <a:sym typeface="Arial"/>
              </a:defRPr>
            </a:pPr>
            <a:r>
              <a:t>To teach Algebra, it’s important to choose an Algebraic language</a:t>
            </a:r>
          </a:p>
          <a:p>
            <a:pPr marL="171450" indent="-171450" defTabSz="914400">
              <a:lnSpc>
                <a:spcPct val="100000"/>
              </a:lnSpc>
              <a:spcBef>
                <a:spcPts val="400"/>
              </a:spcBef>
              <a:buSzPct val="100000"/>
              <a:buChar char="-"/>
              <a:defRPr sz="1200">
                <a:latin typeface="Arial"/>
                <a:ea typeface="Arial"/>
                <a:cs typeface="Arial"/>
                <a:sym typeface="Arial"/>
              </a:defRPr>
            </a:pPr>
            <a:r>
              <a:t>In different languages, there are things that look like numbers but don’t behave like numbers</a:t>
            </a:r>
          </a:p>
          <a:p>
            <a:pPr marL="171450" indent="-171450" defTabSz="914400">
              <a:lnSpc>
                <a:spcPct val="100000"/>
              </a:lnSpc>
              <a:spcBef>
                <a:spcPts val="400"/>
              </a:spcBef>
              <a:buSzPct val="100000"/>
              <a:buChar char="-"/>
              <a:defRPr sz="1200">
                <a:latin typeface="Arial"/>
                <a:ea typeface="Arial"/>
                <a:cs typeface="Arial"/>
                <a:sym typeface="Arial"/>
              </a:defRPr>
            </a:pPr>
            <a:r>
              <a:t>In different languages, there are things that look like variables but don’t behave like variables</a:t>
            </a:r>
          </a:p>
          <a:p>
            <a:pPr marL="171450" indent="-171450" defTabSz="914400">
              <a:lnSpc>
                <a:spcPct val="100000"/>
              </a:lnSpc>
              <a:spcBef>
                <a:spcPts val="400"/>
              </a:spcBef>
              <a:buSzPct val="100000"/>
              <a:buChar char="-"/>
              <a:defRPr sz="1200">
                <a:latin typeface="Arial"/>
                <a:ea typeface="Arial"/>
                <a:cs typeface="Arial"/>
                <a:sym typeface="Arial"/>
              </a:defRPr>
            </a:pPr>
            <a:r>
              <a:t>In different languages, there are things that look like functions but don’t behave like functions</a:t>
            </a:r>
          </a:p>
          <a:p>
            <a:pPr marL="171450" indent="-171450" defTabSz="914400">
              <a:lnSpc>
                <a:spcPct val="100000"/>
              </a:lnSpc>
              <a:spcBef>
                <a:spcPts val="400"/>
              </a:spcBef>
              <a:buSzPct val="100000"/>
              <a:buChar char="-"/>
              <a:defRPr sz="1200">
                <a:latin typeface="Arial"/>
                <a:ea typeface="Arial"/>
                <a:cs typeface="Arial"/>
                <a:sym typeface="Arial"/>
              </a:defRPr>
            </a:pPr>
            <a:r>
              <a:t>IMPORTANT to role play ’foo’</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rPr b="1"/>
              <a:t>[ (1/x) * x = 1 ]</a:t>
            </a:r>
          </a:p>
          <a:p>
            <a:pPr defTabSz="914400">
              <a:lnSpc>
                <a:spcPct val="100000"/>
              </a:lnSpc>
              <a:spcBef>
                <a:spcPts val="400"/>
              </a:spcBef>
              <a:defRPr sz="1200">
                <a:latin typeface="Arial"/>
                <a:ea typeface="Arial"/>
                <a:cs typeface="Arial"/>
                <a:sym typeface="Arial"/>
              </a:defRPr>
            </a:pPr>
            <a:r>
              <a:t>Here’s a basic expression. Math teachers: is this correct? (Assuming x is not 0.) Of course. But in Python, it doesn’t evaluate to 1, it evaluates to 0! In JavaScript, this evaluates to 0.99999. That’s not mathematical! This is because these languages don’t use numbers. They use floats, or ints, or doubles: things that </a:t>
            </a:r>
            <a:r>
              <a:rPr i="1"/>
              <a:t>look</a:t>
            </a:r>
            <a:r>
              <a:t> like numbers, but behave very differently. Things get even weirder when we add in variables.</a:t>
            </a:r>
          </a:p>
          <a:p>
            <a:pPr defTabSz="914400">
              <a:lnSpc>
                <a:spcPct val="100000"/>
              </a:lnSpc>
              <a:spcBef>
                <a:spcPts val="400"/>
              </a:spcBef>
              <a:defRPr sz="1200">
                <a:latin typeface="Arial"/>
                <a:ea typeface="Arial"/>
                <a:cs typeface="Arial"/>
                <a:sym typeface="Arial"/>
              </a:defRPr>
            </a:pPr>
            <a:r>
              <a:rPr b="1"/>
              <a:t>[x = x + 2]</a:t>
            </a:r>
          </a:p>
          <a:p>
            <a:pPr defTabSz="914400">
              <a:lnSpc>
                <a:spcPct val="100000"/>
              </a:lnSpc>
              <a:spcBef>
                <a:spcPts val="400"/>
              </a:spcBef>
              <a:defRPr sz="1200">
                <a:latin typeface="Arial"/>
                <a:ea typeface="Arial"/>
                <a:cs typeface="Arial"/>
                <a:sym typeface="Arial"/>
              </a:defRPr>
            </a:pPr>
            <a:r>
              <a:t>Most introductory programming textbook will have a program like this. On the first line I create a value called x, and set it equal to 10. On the second line, I set the value of x to x+2. What is the value of x when the program terminates?</a:t>
            </a:r>
          </a:p>
          <a:p>
            <a:pPr defTabSz="914400">
              <a:lnSpc>
                <a:spcPct val="100000"/>
              </a:lnSpc>
              <a:spcBef>
                <a:spcPts val="400"/>
              </a:spcBef>
              <a:defRPr sz="1200">
                <a:latin typeface="Arial"/>
                <a:ea typeface="Arial"/>
                <a:cs typeface="Arial"/>
                <a:sym typeface="Arial"/>
              </a:defRPr>
            </a:pPr>
            <a:r>
              <a:t>Right, 12! You can write this program in almost any language, and it’s perfectly fine code, but If a student of yours writes this on a math assignment, what's the issue? That kid needs some serious help. That’s because x here isn’t a </a:t>
            </a:r>
            <a:r>
              <a:rPr i="1"/>
              <a:t>variable</a:t>
            </a:r>
            <a:r>
              <a:t>, it’s a place in memory, that can be changed and re-set, unlike variables in math. This issue gets even crazier when we talk about variables!</a:t>
            </a:r>
          </a:p>
          <a:p>
            <a:pPr defTabSz="914400">
              <a:lnSpc>
                <a:spcPct val="100000"/>
              </a:lnSpc>
              <a:spcBef>
                <a:spcPts val="400"/>
              </a:spcBef>
              <a:defRPr sz="1200">
                <a:latin typeface="Arial"/>
                <a:ea typeface="Arial"/>
                <a:cs typeface="Arial"/>
                <a:sym typeface="Arial"/>
              </a:defRPr>
            </a:pPr>
            <a:r>
              <a:rPr b="1"/>
              <a:t>[foo example]</a:t>
            </a:r>
          </a:p>
          <a:p>
            <a:pPr defTabSz="914400">
              <a:lnSpc>
                <a:spcPct val="100000"/>
              </a:lnSpc>
              <a:spcBef>
                <a:spcPts val="400"/>
              </a:spcBef>
              <a:defRPr sz="1200">
                <a:latin typeface="Arial"/>
                <a:ea typeface="Arial"/>
                <a:cs typeface="Arial"/>
                <a:sym typeface="Arial"/>
              </a:defRPr>
            </a:pPr>
            <a: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b="1"/>
              <a:t>[take 2 volunteers: foo, and f. foo’s initial value is 0, and evrry time you call f with some number, they’ll point to foo and say “increment”. Foo adds one to his/her current value, and repeats it back to f. Go through f(1), f(2), f(3), then f(3) again, and f(3) again. Thank volunteers.]</a:t>
            </a:r>
          </a:p>
          <a:p>
            <a:pPr defTabSz="914400">
              <a:lnSpc>
                <a:spcPct val="100000"/>
              </a:lnSpc>
              <a:spcBef>
                <a:spcPts val="400"/>
              </a:spcBef>
              <a:defRPr sz="1200">
                <a:latin typeface="Arial"/>
                <a:ea typeface="Arial"/>
                <a:cs typeface="Arial"/>
                <a:sym typeface="Arial"/>
              </a:defRPr>
            </a:pPr>
            <a:r>
              <a:t>So what happened there? Math teachers, are you kind of uncomfortable right now? Is f a function? No! It doesn’t pass the vertical line test! It’s OK for you to feel uncomfortable with this, or even angry: functions, variables: you had these words first!</a:t>
            </a:r>
          </a:p>
          <a:p>
            <a:pPr defTabSz="914400">
              <a:lnSpc>
                <a:spcPct val="100000"/>
              </a:lnSpc>
              <a:spcBef>
                <a:spcPts val="400"/>
              </a:spcBef>
              <a:defRPr sz="1200">
                <a:latin typeface="Arial"/>
                <a:ea typeface="Arial"/>
                <a:cs typeface="Arial"/>
                <a:sym typeface="Arial"/>
              </a:defRPr>
            </a:pPr>
            <a:r>
              <a:t>But what's going on here is that the words functions and variables mean different things for programmers and math teachers. I don’t want you to leave here today thinking that I said “Javascript is bad”, or “Python is bad”: These languages are definitely valuable, depending on what you’re trying to do. However, these languages aren’t mathematical. Just because a language has things </a:t>
            </a:r>
            <a:r>
              <a:rPr i="1"/>
              <a:t>called</a:t>
            </a:r>
            <a:r>
              <a:t> functions, and things </a:t>
            </a:r>
            <a:r>
              <a:rPr i="1"/>
              <a:t>called </a:t>
            </a:r>
            <a: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p>
          <a:p>
            <a:pPr defTabSz="914400">
              <a:lnSpc>
                <a:spcPct val="100000"/>
              </a:lnSpc>
              <a:spcBef>
                <a:spcPts val="400"/>
              </a:spcBef>
              <a:defRPr sz="1200">
                <a:latin typeface="Arial"/>
                <a:ea typeface="Arial"/>
                <a:cs typeface="Arial"/>
                <a:sym typeface="Arial"/>
              </a:defRPr>
            </a:pPr>
            <a: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-Self Explanatory Slide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-Abundance of detailed resources and supplemental materials</a:t>
            </a:r>
          </a:p>
          <a:p>
            <a:pPr defTabSz="914400">
              <a:lnSpc>
                <a:spcPct val="100000"/>
              </a:lnSpc>
              <a:spcBef>
                <a:spcPts val="400"/>
              </a:spcBef>
              <a:defRPr sz="1200">
                <a:latin typeface="Arial"/>
                <a:ea typeface="Arial"/>
                <a:cs typeface="Arial"/>
                <a:sym typeface="Arial"/>
              </a:defRPr>
            </a:pPr>
            <a:r>
              <a:t>- Cloud based</a:t>
            </a:r>
          </a:p>
          <a:p>
            <a:pPr defTabSz="914400">
              <a:lnSpc>
                <a:spcPct val="100000"/>
              </a:lnSpc>
              <a:spcBef>
                <a:spcPts val="400"/>
              </a:spcBef>
              <a:defRPr sz="1200">
                <a:latin typeface="Arial"/>
                <a:ea typeface="Arial"/>
                <a:cs typeface="Arial"/>
                <a:sym typeface="Arial"/>
              </a:defRPr>
            </a:pPr>
            <a:r>
              <a:t>-Algebraic language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Finally, the language that we use is a completely algebraic language, with variables that can’t be reassigned, functions that ARE functions, and a simple syntax that’s easy for students to learn. </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We have incredibly detailed lesson plans available online </a:t>
            </a:r>
            <a:r>
              <a:rPr b="1"/>
              <a:t>[go to the Bootstrap website, open the algebra notes]</a:t>
            </a:r>
            <a:r>
              <a:t>, and in front of you. </a:t>
            </a:r>
            <a:r>
              <a:rPr b="1"/>
              <a:t>[Have them open their workbooks and point out the lesson plans are available in full at the front of the book.] </a:t>
            </a:r>
            <a:r>
              <a:t>Of course, these are on our website as well, and the links within are clickable. We also offer student hand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How do we know the kids are actually getting this?</a:t>
            </a:r>
          </a:p>
          <a:p>
            <a:pPr defTabSz="914400">
              <a:lnSpc>
                <a:spcPct val="100000"/>
              </a:lnSpc>
              <a:spcBef>
                <a:spcPts val="400"/>
              </a:spcBef>
              <a:defRPr sz="1200">
                <a:latin typeface="Arial"/>
                <a:ea typeface="Arial"/>
                <a:cs typeface="Arial"/>
                <a:sym typeface="Arial"/>
              </a:defRPr>
            </a:pPr>
            <a:r>
              <a:t>We do something that most colleges don’t do: code reviews.</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noRot="1" noChangeAspect="1"/>
          </p:cNvSpPr>
          <p:nvPr>
            <p:ph type="sldImg"/>
          </p:nvPr>
        </p:nvSpPr>
        <p:spPr>
          <a:prstGeom prst="rect">
            <a:avLst/>
          </a:prstGeom>
        </p:spPr>
        <p:txBody>
          <a:bodyPr/>
          <a:lstStyle/>
          <a:p>
            <a:endParaRPr/>
          </a:p>
        </p:txBody>
      </p:sp>
      <p:sp>
        <p:nvSpPr>
          <p:cNvPr id="425" name="Shape 42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How do we know the kids are actually getting this?</a:t>
            </a:r>
          </a:p>
          <a:p>
            <a:pPr defTabSz="914400">
              <a:lnSpc>
                <a:spcPct val="100000"/>
              </a:lnSpc>
              <a:spcBef>
                <a:spcPts val="400"/>
              </a:spcBef>
              <a:defRPr sz="1200">
                <a:latin typeface="Arial"/>
                <a:ea typeface="Arial"/>
                <a:cs typeface="Arial"/>
                <a:sym typeface="Arial"/>
              </a:defRPr>
            </a:pPr>
            <a:r>
              <a:t>We do something that most colleges don’t do: code reviews.</a:t>
            </a:r>
          </a:p>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Each unit creates a desire add functionality to their game that creates a NEED to learn more math</a:t>
            </a:r>
          </a:p>
          <a:p>
            <a:pPr marL="171450" indent="-171450" defTabSz="914400">
              <a:lnSpc>
                <a:spcPct val="100000"/>
              </a:lnSpc>
              <a:spcBef>
                <a:spcPts val="400"/>
              </a:spcBef>
              <a:buSzPct val="100000"/>
              <a:buChar char="-"/>
              <a:defRPr sz="1200">
                <a:latin typeface="Arial"/>
                <a:ea typeface="Arial"/>
                <a:cs typeface="Arial"/>
                <a:sym typeface="Arial"/>
              </a:defRPr>
            </a:pPr>
            <a:r>
              <a:t>Day 1 -Brainstorm video game Give SIMPLE Example(Mouse trying to get the Cheese and avoid the Mousetraps in a Home)</a:t>
            </a:r>
          </a:p>
          <a:p>
            <a:pPr marL="171450" indent="-171450" defTabSz="914400">
              <a:lnSpc>
                <a:spcPct val="100000"/>
              </a:lnSpc>
              <a:spcBef>
                <a:spcPts val="400"/>
              </a:spcBef>
              <a:buSzPct val="100000"/>
              <a:buChar char="-"/>
              <a:defRPr sz="1200">
                <a:latin typeface="Arial"/>
                <a:ea typeface="Arial"/>
                <a:cs typeface="Arial"/>
                <a:sym typeface="Arial"/>
              </a:defRPr>
            </a:pPr>
            <a:r>
              <a:t>Day 2 -Use that excitement and engagement to intro Circles of Evaluation are a visual and spatial tool for function composition</a:t>
            </a:r>
          </a:p>
          <a:p>
            <a:pPr marL="171450" indent="-171450" defTabSz="914400">
              <a:lnSpc>
                <a:spcPct val="100000"/>
              </a:lnSpc>
              <a:spcBef>
                <a:spcPts val="400"/>
              </a:spcBef>
              <a:buSzPct val="100000"/>
              <a:buChar char="-"/>
              <a:defRPr sz="1200">
                <a:latin typeface="Arial"/>
                <a:ea typeface="Arial"/>
                <a:cs typeface="Arial"/>
                <a:sym typeface="Arial"/>
              </a:defRPr>
            </a:pPr>
            <a:r>
              <a:t>Day 2 -Use Circles of Evaluation to extend circles of evaluation to cover new data types  like strings and images, and introduce the concepts of domain and range.</a:t>
            </a:r>
          </a:p>
          <a:p>
            <a:pPr marL="171450" indent="-171450" defTabSz="914400">
              <a:lnSpc>
                <a:spcPct val="100000"/>
              </a:lnSpc>
              <a:spcBef>
                <a:spcPts val="400"/>
              </a:spcBef>
              <a:buSzPct val="100000"/>
              <a:buChar char="-"/>
              <a:defRPr sz="1200">
                <a:latin typeface="Arial"/>
                <a:ea typeface="Arial"/>
                <a:cs typeface="Arial"/>
                <a:sym typeface="Arial"/>
              </a:defRPr>
            </a:pPr>
            <a:r>
              <a:t>Day 3 -students start defining their own functions to make basic shapes</a:t>
            </a:r>
          </a:p>
          <a:p>
            <a:pPr marL="171450" indent="-171450" defTabSz="914400">
              <a:lnSpc>
                <a:spcPct val="100000"/>
              </a:lnSpc>
              <a:spcBef>
                <a:spcPts val="400"/>
              </a:spcBef>
              <a:buSzPct val="100000"/>
              <a:buChar char="-"/>
              <a:defRPr sz="1200">
                <a:latin typeface="Arial"/>
                <a:ea typeface="Arial"/>
                <a:cs typeface="Arial"/>
                <a:sym typeface="Arial"/>
              </a:defRPr>
            </a:pPr>
            <a:r>
              <a:t>Day 4 -by the fourth day, they extend that knowledge to write linear functions and make a rocket fly.</a:t>
            </a:r>
          </a:p>
          <a:p>
            <a:pPr marL="171450" indent="-171450" defTabSz="914400">
              <a:lnSpc>
                <a:spcPct val="100000"/>
              </a:lnSpc>
              <a:spcBef>
                <a:spcPts val="400"/>
              </a:spcBef>
              <a:buSzPct val="100000"/>
              <a:buChar char="-"/>
              <a:defRPr sz="1200">
                <a:latin typeface="Arial"/>
                <a:ea typeface="Arial"/>
                <a:cs typeface="Arial"/>
                <a:sym typeface="Arial"/>
              </a:defRPr>
            </a:pPr>
            <a:r>
              <a:t>Day 5 – Kids are saying, “What about my game?” And we explain that the same concept of linear functions they just learned can be used in their video game to make their target and danger fly across the screen… and never come back. , “How do I keep my player from going off screen?”</a:t>
            </a:r>
          </a:p>
          <a:p>
            <a:pPr marL="171450" indent="-171450" defTabSz="914400">
              <a:lnSpc>
                <a:spcPct val="100000"/>
              </a:lnSpc>
              <a:spcBef>
                <a:spcPts val="400"/>
              </a:spcBef>
              <a:buSzPct val="100000"/>
              <a:buChar char="-"/>
              <a:defRPr sz="1200">
                <a:latin typeface="Arial"/>
                <a:ea typeface="Arial"/>
                <a:cs typeface="Arial"/>
                <a:sym typeface="Arial"/>
              </a:defRPr>
            </a:pPr>
            <a:r>
              <a:t>Day 6 – then we introduce Inequalities and Compound Inequalities to help keep Sam The Butterfly safe and on the screen..then they ask “How do I move my player? “</a:t>
            </a:r>
          </a:p>
          <a:p>
            <a:pPr marL="171450" indent="-171450" defTabSz="914400">
              <a:lnSpc>
                <a:spcPct val="100000"/>
              </a:lnSpc>
              <a:spcBef>
                <a:spcPts val="400"/>
              </a:spcBef>
              <a:buSzPct val="100000"/>
              <a:buChar char="-"/>
              <a:defRPr sz="1200">
                <a:latin typeface="Arial"/>
                <a:ea typeface="Arial"/>
                <a:cs typeface="Arial"/>
                <a:sym typeface="Arial"/>
              </a:defRPr>
            </a:pPr>
            <a:r>
              <a:t>Day 7 – We introduce Piecewise functions to get them to move their characters. Then they ask, “How do I earn points?” “When my player touches the target or danger, nothing happens!”</a:t>
            </a:r>
          </a:p>
          <a:p>
            <a:pPr marL="171450" indent="-171450" defTabSz="914400">
              <a:lnSpc>
                <a:spcPct val="100000"/>
              </a:lnSpc>
              <a:spcBef>
                <a:spcPts val="400"/>
              </a:spcBef>
              <a:buSzPct val="100000"/>
              <a:buChar char="-"/>
              <a:defRPr sz="1200">
                <a:latin typeface="Arial"/>
                <a:ea typeface="Arial"/>
                <a:cs typeface="Arial"/>
                <a:sym typeface="Arial"/>
              </a:defRPr>
            </a:pPr>
            <a:r>
              <a:t>Day 8 – Need to learn about distance and Pythagorean theorem to get Collision working</a:t>
            </a:r>
          </a:p>
          <a:p>
            <a:pPr marL="171450" indent="-171450" defTabSz="914400">
              <a:lnSpc>
                <a:spcPct val="100000"/>
              </a:lnSpc>
              <a:spcBef>
                <a:spcPts val="400"/>
              </a:spcBef>
              <a:buSzPct val="100000"/>
              <a:buChar char="-"/>
              <a:defRPr sz="1200">
                <a:latin typeface="Arial"/>
                <a:ea typeface="Arial"/>
                <a:cs typeface="Arial"/>
                <a:sym typeface="Arial"/>
              </a:defRPr>
            </a:pPr>
            <a:r>
              <a:t>Day 9 Code Review/Code Walk is an Industry standard for Computer Science and Engineers</a:t>
            </a:r>
          </a:p>
          <a:p>
            <a:pPr marL="171450" indent="-171450" defTabSz="914400">
              <a:lnSpc>
                <a:spcPct val="100000"/>
              </a:lnSpc>
              <a:spcBef>
                <a:spcPts val="400"/>
              </a:spcBef>
              <a:buSzPct val="100000"/>
              <a:buChar char="-"/>
              <a:defRPr sz="1200">
                <a:latin typeface="Arial"/>
                <a:ea typeface="Arial"/>
                <a:cs typeface="Arial"/>
                <a:sym typeface="Arial"/>
              </a:defRPr>
            </a:pPr>
            <a:endParaRP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devs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How do we know the kids are actually getting this?</a:t>
            </a:r>
          </a:p>
          <a:p>
            <a:pPr defTabSz="914400">
              <a:lnSpc>
                <a:spcPct val="100000"/>
              </a:lnSpc>
              <a:spcBef>
                <a:spcPts val="400"/>
              </a:spcBef>
              <a:defRPr sz="1200">
                <a:latin typeface="Arial"/>
                <a:ea typeface="Arial"/>
                <a:cs typeface="Arial"/>
                <a:sym typeface="Arial"/>
              </a:defRPr>
            </a:pPr>
            <a:r>
              <a:t>We do something that most colleges don’t do: code reviews.</a:t>
            </a:r>
          </a:p>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Each unit creates a desire add functionality to their game that creates a NEED to learn more math</a:t>
            </a:r>
          </a:p>
          <a:p>
            <a:pPr marL="171450" indent="-171450" defTabSz="914400">
              <a:lnSpc>
                <a:spcPct val="100000"/>
              </a:lnSpc>
              <a:spcBef>
                <a:spcPts val="400"/>
              </a:spcBef>
              <a:buSzPct val="100000"/>
              <a:buChar char="-"/>
              <a:defRPr sz="1200">
                <a:latin typeface="Arial"/>
                <a:ea typeface="Arial"/>
                <a:cs typeface="Arial"/>
                <a:sym typeface="Arial"/>
              </a:defRPr>
            </a:pPr>
            <a:r>
              <a:t>Day 1 -Brainstorm video game Give SIMPLE Example(Mouse trying to get the Cheese and avoid the Mousetraps in a Home)</a:t>
            </a:r>
          </a:p>
          <a:p>
            <a:pPr marL="171450" indent="-171450" defTabSz="914400">
              <a:lnSpc>
                <a:spcPct val="100000"/>
              </a:lnSpc>
              <a:spcBef>
                <a:spcPts val="400"/>
              </a:spcBef>
              <a:buSzPct val="100000"/>
              <a:buChar char="-"/>
              <a:defRPr sz="1200">
                <a:latin typeface="Arial"/>
                <a:ea typeface="Arial"/>
                <a:cs typeface="Arial"/>
                <a:sym typeface="Arial"/>
              </a:defRPr>
            </a:pPr>
            <a:r>
              <a:t>Day 2 -Use that excitement and engagement to intro Circles of Evaluation are a visual and spatial tool for function composition</a:t>
            </a:r>
          </a:p>
          <a:p>
            <a:pPr marL="171450" indent="-171450" defTabSz="914400">
              <a:lnSpc>
                <a:spcPct val="100000"/>
              </a:lnSpc>
              <a:spcBef>
                <a:spcPts val="400"/>
              </a:spcBef>
              <a:buSzPct val="100000"/>
              <a:buChar char="-"/>
              <a:defRPr sz="1200">
                <a:latin typeface="Arial"/>
                <a:ea typeface="Arial"/>
                <a:cs typeface="Arial"/>
                <a:sym typeface="Arial"/>
              </a:defRPr>
            </a:pPr>
            <a:r>
              <a:t>Day 2 -Use Circles of Evaluation to extend circles of evaluation to cover new data types  like strings and images, and introduce the concepts of domain and range.</a:t>
            </a:r>
          </a:p>
          <a:p>
            <a:pPr marL="171450" indent="-171450" defTabSz="914400">
              <a:lnSpc>
                <a:spcPct val="100000"/>
              </a:lnSpc>
              <a:spcBef>
                <a:spcPts val="400"/>
              </a:spcBef>
              <a:buSzPct val="100000"/>
              <a:buChar char="-"/>
              <a:defRPr sz="1200">
                <a:latin typeface="Arial"/>
                <a:ea typeface="Arial"/>
                <a:cs typeface="Arial"/>
                <a:sym typeface="Arial"/>
              </a:defRPr>
            </a:pPr>
            <a:r>
              <a:t>Day 3 -students start defining their own functions to make basic shapes</a:t>
            </a:r>
          </a:p>
          <a:p>
            <a:pPr marL="171450" indent="-171450" defTabSz="914400">
              <a:lnSpc>
                <a:spcPct val="100000"/>
              </a:lnSpc>
              <a:spcBef>
                <a:spcPts val="400"/>
              </a:spcBef>
              <a:buSzPct val="100000"/>
              <a:buChar char="-"/>
              <a:defRPr sz="1200">
                <a:latin typeface="Arial"/>
                <a:ea typeface="Arial"/>
                <a:cs typeface="Arial"/>
                <a:sym typeface="Arial"/>
              </a:defRPr>
            </a:pPr>
            <a:r>
              <a:t>Day 4 -by the fourth day, they extend that knowledge to write linear functions and make a rocket fly.</a:t>
            </a:r>
          </a:p>
          <a:p>
            <a:pPr marL="171450" indent="-171450" defTabSz="914400">
              <a:lnSpc>
                <a:spcPct val="100000"/>
              </a:lnSpc>
              <a:spcBef>
                <a:spcPts val="400"/>
              </a:spcBef>
              <a:buSzPct val="100000"/>
              <a:buChar char="-"/>
              <a:defRPr sz="1200">
                <a:latin typeface="Arial"/>
                <a:ea typeface="Arial"/>
                <a:cs typeface="Arial"/>
                <a:sym typeface="Arial"/>
              </a:defRPr>
            </a:pPr>
            <a:r>
              <a:t>Day 5 – Kids are saying, “What about my game?” And we explain that the same concept of linear functions they just learned can be used in their video game to make their target and danger fly across the screen… and never come back. , “How do I keep my player from going off screen?”</a:t>
            </a:r>
          </a:p>
          <a:p>
            <a:pPr marL="171450" indent="-171450" defTabSz="914400">
              <a:lnSpc>
                <a:spcPct val="100000"/>
              </a:lnSpc>
              <a:spcBef>
                <a:spcPts val="400"/>
              </a:spcBef>
              <a:buSzPct val="100000"/>
              <a:buChar char="-"/>
              <a:defRPr sz="1200">
                <a:latin typeface="Arial"/>
                <a:ea typeface="Arial"/>
                <a:cs typeface="Arial"/>
                <a:sym typeface="Arial"/>
              </a:defRPr>
            </a:pPr>
            <a:r>
              <a:t>Day 6 – then we introduce Inequalities and Compound Inequalities to help keep Sam The Butterfly safe and on the screen..then they ask “How do I move my player? “</a:t>
            </a:r>
          </a:p>
          <a:p>
            <a:pPr marL="171450" indent="-171450" defTabSz="914400">
              <a:lnSpc>
                <a:spcPct val="100000"/>
              </a:lnSpc>
              <a:spcBef>
                <a:spcPts val="400"/>
              </a:spcBef>
              <a:buSzPct val="100000"/>
              <a:buChar char="-"/>
              <a:defRPr sz="1200">
                <a:latin typeface="Arial"/>
                <a:ea typeface="Arial"/>
                <a:cs typeface="Arial"/>
                <a:sym typeface="Arial"/>
              </a:defRPr>
            </a:pPr>
            <a:r>
              <a:t>Day 7 – We introduce Piecewise functions to get them to move their characters. Then they ask, “How do I earn points?” “When my player touches the target or danger, nothing happens!”</a:t>
            </a:r>
          </a:p>
          <a:p>
            <a:pPr marL="171450" indent="-171450" defTabSz="914400">
              <a:lnSpc>
                <a:spcPct val="100000"/>
              </a:lnSpc>
              <a:spcBef>
                <a:spcPts val="400"/>
              </a:spcBef>
              <a:buSzPct val="100000"/>
              <a:buChar char="-"/>
              <a:defRPr sz="1200">
                <a:latin typeface="Arial"/>
                <a:ea typeface="Arial"/>
                <a:cs typeface="Arial"/>
                <a:sym typeface="Arial"/>
              </a:defRPr>
            </a:pPr>
            <a:r>
              <a:t>Day 8 – Need to learn about distance and Pythagorean theorem to get Collision working</a:t>
            </a:r>
          </a:p>
          <a:p>
            <a:pPr marL="171450" indent="-171450" defTabSz="914400">
              <a:lnSpc>
                <a:spcPct val="100000"/>
              </a:lnSpc>
              <a:spcBef>
                <a:spcPts val="400"/>
              </a:spcBef>
              <a:buSzPct val="100000"/>
              <a:buChar char="-"/>
              <a:defRPr sz="1200">
                <a:latin typeface="Arial"/>
                <a:ea typeface="Arial"/>
                <a:cs typeface="Arial"/>
                <a:sym typeface="Arial"/>
              </a:defRPr>
            </a:pPr>
            <a:r>
              <a:t>Day 9 Code Review/Code Walk is an Industry standard for Computer Science and Engineers</a:t>
            </a:r>
          </a:p>
          <a:p>
            <a:pPr marL="171450" indent="-171450" defTabSz="914400">
              <a:lnSpc>
                <a:spcPct val="100000"/>
              </a:lnSpc>
              <a:spcBef>
                <a:spcPts val="400"/>
              </a:spcBef>
              <a:buSzPct val="100000"/>
              <a:buChar char="-"/>
              <a:defRPr sz="1200">
                <a:latin typeface="Arial"/>
                <a:ea typeface="Arial"/>
                <a:cs typeface="Arial"/>
                <a:sym typeface="Arial"/>
              </a:defRPr>
            </a:pPr>
            <a:endParaRP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devs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 should take 20 minutes max!</a:t>
            </a:r>
          </a:p>
          <a:p>
            <a:pPr defTabSz="914400">
              <a:lnSpc>
                <a:spcPct val="100000"/>
              </a:lnSpc>
              <a:spcBef>
                <a:spcPts val="400"/>
              </a:spcBef>
              <a:defRPr sz="1200">
                <a:latin typeface="Arial"/>
                <a:ea typeface="Arial"/>
                <a:cs typeface="Arial"/>
                <a:sym typeface="Arial"/>
              </a:defRPr>
            </a:pPr>
            <a:r>
              <a:t>-Founded in 2005</a:t>
            </a:r>
          </a:p>
          <a:p>
            <a:pPr defTabSz="914400">
              <a:lnSpc>
                <a:spcPct val="100000"/>
              </a:lnSpc>
              <a:spcBef>
                <a:spcPts val="400"/>
              </a:spcBef>
              <a:defRPr sz="1200">
                <a:latin typeface="Arial"/>
                <a:ea typeface="Arial"/>
                <a:cs typeface="Arial"/>
                <a:sym typeface="Arial"/>
              </a:defRPr>
            </a:pPr>
            <a:r>
              <a:t>-many of Emmanuel’s students struggled with basic algebra, and particularly the concept of functions. </a:t>
            </a:r>
          </a:p>
          <a:p>
            <a:pPr defTabSz="914400">
              <a:lnSpc>
                <a:spcPct val="100000"/>
              </a:lnSpc>
              <a:spcBef>
                <a:spcPts val="400"/>
              </a:spcBef>
              <a:defRPr sz="1200">
                <a:latin typeface="Arial"/>
                <a:ea typeface="Arial"/>
                <a:cs typeface="Arial"/>
                <a:sym typeface="Arial"/>
              </a:defRPr>
            </a:pPr>
            <a:r>
              <a:t>-reaches 25,000+ students </a:t>
            </a:r>
            <a:r>
              <a:rPr i="1"/>
              <a:t>each year</a:t>
            </a:r>
            <a:r>
              <a:t> in 26+ states</a:t>
            </a:r>
          </a:p>
          <a:p>
            <a:pPr marL="171450" indent="-171450" defTabSz="914400">
              <a:lnSpc>
                <a:spcPct val="100000"/>
              </a:lnSpc>
              <a:spcBef>
                <a:spcPts val="400"/>
              </a:spcBef>
              <a:buSzPct val="100000"/>
              <a:buChar char="-"/>
              <a:defRPr sz="1200">
                <a:latin typeface="Arial"/>
                <a:ea typeface="Arial"/>
                <a:cs typeface="Arial"/>
                <a:sym typeface="Arial"/>
              </a:defRPr>
            </a:pPr>
            <a:r>
              <a:t>Proud of Equity</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Bootstrap is now the second largest provider for in-school CS education for girls and young women, and kids who self-report as African American or Latinx</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-Setting expectations (Complexity level of game design)</a:t>
            </a:r>
          </a:p>
          <a:p>
            <a:pPr defTabSz="914400">
              <a:lnSpc>
                <a:spcPct val="100000"/>
              </a:lnSpc>
              <a:spcBef>
                <a:spcPts val="400"/>
              </a:spcBef>
              <a:defRPr sz="1200">
                <a:latin typeface="Arial"/>
                <a:ea typeface="Arial"/>
                <a:cs typeface="Arial"/>
                <a:sym typeface="Arial"/>
              </a:defRPr>
            </a:pPr>
            <a:r>
              <a:t>-See Ninja Cat as example, complete page 2. Alternatively, use a previously made game since Ninja Cat is a little different than what we’ll create.</a:t>
            </a:r>
          </a:p>
          <a:p>
            <a:pPr defTabSz="914400">
              <a:lnSpc>
                <a:spcPct val="100000"/>
              </a:lnSpc>
              <a:spcBef>
                <a:spcPts val="400"/>
              </a:spcBef>
              <a:defRPr sz="1200">
                <a:latin typeface="Arial"/>
                <a:ea typeface="Arial"/>
                <a:cs typeface="Arial"/>
                <a:sym typeface="Arial"/>
              </a:defRPr>
            </a:pPr>
            <a:r>
              <a:t>-Comparison with Block based code, more attending to precision. Connections to Algebra.</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Set expectations; “Have you played video games? Yes. Favorite? Tetris. Mindcraft. Clash of Clans. Ms Pac Man.” “How many people it took to make CoC. 5K? 100? 2? How long it took to make it? 100s of hours. Still doing it! 1000s of hours? Years? Money: 1 million USD?”</a:t>
            </a:r>
          </a:p>
          <a:p>
            <a:pPr lvl="1" indent="457200" defTabSz="914400">
              <a:lnSpc>
                <a:spcPct val="100000"/>
              </a:lnSpc>
              <a:spcBef>
                <a:spcPts val="400"/>
              </a:spcBef>
              <a:defRPr sz="1200">
                <a:latin typeface="Arial"/>
                <a:ea typeface="Arial"/>
                <a:cs typeface="Arial"/>
                <a:sym typeface="Arial"/>
              </a:defRPr>
            </a:pPr>
            <a:r>
              <a:t>Why - Hook, connections 2 real world</a:t>
            </a:r>
          </a:p>
          <a:p>
            <a:pPr defTabSz="914400">
              <a:lnSpc>
                <a:spcPct val="100000"/>
              </a:lnSpc>
              <a:spcBef>
                <a:spcPts val="400"/>
              </a:spcBef>
              <a:defRPr sz="1200">
                <a:latin typeface="Arial"/>
                <a:ea typeface="Arial"/>
                <a:cs typeface="Arial"/>
                <a:sym typeface="Arial"/>
              </a:defRPr>
            </a:pPr>
            <a:br/>
            <a:r>
              <a:t>In this class, limited time, people, money. Our game won’t look like the above. Temper expectations!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noRot="1" noChangeAspect="1"/>
          </p:cNvSpPr>
          <p:nvPr>
            <p:ph type="sldImg"/>
          </p:nvPr>
        </p:nvSpPr>
        <p:spPr>
          <a:prstGeom prst="rect">
            <a:avLst/>
          </a:prstGeom>
        </p:spPr>
        <p:txBody>
          <a:bodyPr/>
          <a:lstStyle/>
          <a:p>
            <a:endParaRPr/>
          </a:p>
        </p:txBody>
      </p:sp>
      <p:sp>
        <p:nvSpPr>
          <p:cNvPr id="460" name="Shape 46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-Go to WeScheme and open NinjaCat. </a:t>
            </a:r>
          </a:p>
          <a:p>
            <a:pPr defTabSz="914400">
              <a:lnSpc>
                <a:spcPct val="100000"/>
              </a:lnSpc>
              <a:spcBef>
                <a:spcPts val="400"/>
              </a:spcBef>
              <a:defRPr sz="1200">
                <a:latin typeface="Arial"/>
                <a:ea typeface="Arial"/>
                <a:cs typeface="Arial"/>
                <a:sym typeface="Arial"/>
              </a:defRPr>
            </a:pPr>
            <a:r>
              <a:t>-Coordinate Pair</a:t>
            </a:r>
          </a:p>
          <a:p>
            <a:pPr defTabSz="914400">
              <a:lnSpc>
                <a:spcPct val="100000"/>
              </a:lnSpc>
              <a:spcBef>
                <a:spcPts val="400"/>
              </a:spcBef>
              <a:defRPr sz="1200">
                <a:latin typeface="Arial"/>
                <a:ea typeface="Arial"/>
                <a:cs typeface="Arial"/>
                <a:sym typeface="Arial"/>
              </a:defRPr>
            </a:pPr>
            <a:r>
              <a:t>-Cover 2</a:t>
            </a:r>
            <a:r>
              <a:rPr baseline="30000"/>
              <a:t>nd</a:t>
            </a:r>
            <a:r>
              <a:t> and 3</a:t>
            </a:r>
            <a:r>
              <a:rPr baseline="30000"/>
              <a:t>rd</a:t>
            </a:r>
            <a:r>
              <a:t> columns</a:t>
            </a:r>
          </a:p>
          <a:p>
            <a:pPr defTabSz="914400">
              <a:lnSpc>
                <a:spcPct val="100000"/>
              </a:lnSpc>
              <a:spcBef>
                <a:spcPts val="400"/>
              </a:spcBef>
              <a:defRPr sz="1200">
                <a:latin typeface="Arial"/>
                <a:ea typeface="Arial"/>
                <a:cs typeface="Arial"/>
                <a:sym typeface="Arial"/>
              </a:defRPr>
            </a:pPr>
            <a:r>
              <a:t>-Activity: </a:t>
            </a:r>
          </a:p>
          <a:p>
            <a:pPr defTabSz="914400">
              <a:lnSpc>
                <a:spcPct val="100000"/>
              </a:lnSpc>
              <a:spcBef>
                <a:spcPts val="400"/>
              </a:spcBef>
              <a:defRPr sz="1200">
                <a:latin typeface="Arial"/>
                <a:ea typeface="Arial"/>
                <a:cs typeface="Arial"/>
                <a:sym typeface="Arial"/>
              </a:defRPr>
            </a:pPr>
            <a:r>
              <a:t>1. With partner, list down ‘Things in The Game”(Nouns) Example: dog, cat, cloud, ruby, sun, mountains, sky, background, score ...</a:t>
            </a:r>
          </a:p>
          <a:p>
            <a:pPr defTabSz="914400">
              <a:lnSpc>
                <a:spcPct val="100000"/>
              </a:lnSpc>
              <a:spcBef>
                <a:spcPts val="400"/>
              </a:spcBef>
              <a:defRPr sz="1200">
                <a:latin typeface="Arial"/>
                <a:ea typeface="Arial"/>
                <a:cs typeface="Arial"/>
                <a:sym typeface="Arial"/>
              </a:defRPr>
            </a:pPr>
            <a:r>
              <a:t>2. What changes about each thing?  Mention a noun that states what changes about the thing. (e.g., moves to the left -&gt; position or x-coordinate changes).</a:t>
            </a:r>
          </a:p>
          <a:p>
            <a:pPr defTabSz="914400">
              <a:lnSpc>
                <a:spcPct val="100000"/>
              </a:lnSpc>
              <a:spcBef>
                <a:spcPts val="400"/>
              </a:spcBef>
              <a:defRPr sz="1200">
                <a:latin typeface="Arial"/>
                <a:ea typeface="Arial"/>
                <a:cs typeface="Arial"/>
                <a:sym typeface="Arial"/>
              </a:defRPr>
            </a:pPr>
            <a:r>
              <a:t>3. Specifically</a:t>
            </a:r>
          </a:p>
          <a:p>
            <a:pPr defTabSz="914400">
              <a:lnSpc>
                <a:spcPct val="100000"/>
              </a:lnSpc>
              <a:spcBef>
                <a:spcPts val="400"/>
              </a:spcBef>
              <a:defRPr sz="1200">
                <a:latin typeface="Arial"/>
                <a:ea typeface="Arial"/>
                <a:cs typeface="Arial"/>
                <a:sym typeface="Arial"/>
              </a:defRPr>
            </a:pPr>
            <a:r>
              <a:t>-Placement of Images is intentional</a:t>
            </a:r>
          </a:p>
          <a:p>
            <a:pPr defTabSz="914400">
              <a:lnSpc>
                <a:spcPct val="100000"/>
              </a:lnSpc>
              <a:spcBef>
                <a:spcPts val="400"/>
              </a:spcBef>
              <a:defRPr sz="1200">
                <a:latin typeface="Arial"/>
                <a:ea typeface="Arial"/>
                <a:cs typeface="Arial"/>
                <a:sym typeface="Arial"/>
              </a:defRPr>
            </a:pPr>
            <a:r>
              <a:t>-Where is the center or coordinate of your image?</a:t>
            </a: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-Number Line</a:t>
            </a:r>
          </a:p>
          <a:p>
            <a:pPr defTabSz="914400">
              <a:lnSpc>
                <a:spcPct val="100000"/>
              </a:lnSpc>
              <a:spcBef>
                <a:spcPts val="400"/>
              </a:spcBef>
              <a:defRPr sz="1200">
                <a:latin typeface="Arial"/>
                <a:ea typeface="Arial"/>
                <a:cs typeface="Arial"/>
                <a:sym typeface="Arial"/>
              </a:defRPr>
            </a:pPr>
            <a:r>
              <a:t>-Coordinate Pairs</a:t>
            </a:r>
          </a:p>
          <a:p>
            <a:pPr defTabSz="914400">
              <a:lnSpc>
                <a:spcPct val="100000"/>
              </a:lnSpc>
              <a:spcBef>
                <a:spcPts val="400"/>
              </a:spcBef>
              <a:defRPr sz="1200">
                <a:latin typeface="Arial"/>
                <a:ea typeface="Arial"/>
                <a:cs typeface="Arial"/>
                <a:sym typeface="Arial"/>
              </a:defRPr>
            </a:pPr>
            <a:r>
              <a:t>-Estimation</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How do you explain position (of, say, the dog) over the phone. “Top left”? That’s not very specific. What if I wanted to measure where the dog is? Well by, using a number line (or two). X-axis and Y-axis. That’s the specific description of what’s changing.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noRot="1" noChangeAspect="1"/>
          </p:cNvSpPr>
          <p:nvPr>
            <p:ph type="sldImg"/>
          </p:nvPr>
        </p:nvSpPr>
        <p:spPr>
          <a:prstGeom prst="rect">
            <a:avLst/>
          </a:prstGeom>
        </p:spPr>
        <p:txBody>
          <a:bodyPr/>
          <a:lstStyle/>
          <a:p>
            <a:endParaRPr/>
          </a:p>
        </p:txBody>
      </p:sp>
      <p:sp>
        <p:nvSpPr>
          <p:cNvPr id="470" name="Shape 47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E-Brainstorm</a:t>
            </a:r>
          </a:p>
          <a:p>
            <a:pPr defTabSz="914400">
              <a:lnSpc>
                <a:spcPct val="100000"/>
              </a:lnSpc>
              <a:spcBef>
                <a:spcPts val="400"/>
              </a:spcBef>
              <a:defRPr sz="1200">
                <a:latin typeface="Arial"/>
                <a:ea typeface="Arial"/>
                <a:cs typeface="Arial"/>
                <a:sym typeface="Arial"/>
              </a:defRPr>
            </a:pPr>
            <a:r>
              <a:t>-Each game has background, player, target, danger. </a:t>
            </a:r>
          </a:p>
          <a:p>
            <a:pPr defTabSz="914400">
              <a:lnSpc>
                <a:spcPct val="100000"/>
              </a:lnSpc>
              <a:spcBef>
                <a:spcPts val="400"/>
              </a:spcBef>
              <a:defRPr sz="1200">
                <a:latin typeface="Arial"/>
                <a:ea typeface="Arial"/>
                <a:cs typeface="Arial"/>
                <a:sym typeface="Arial"/>
              </a:defRPr>
            </a:pPr>
            <a:r>
              <a:t>-Use nouns, not verbs. (E.g., space, astronaut squirrel, candy, alien shark!  Or: Serengeti, impala, water, wild dog. *note - Can use game scenarios that empower certain groups of people or activities.)</a:t>
            </a:r>
          </a:p>
          <a:p>
            <a:pPr defTabSz="914400">
              <a:lnSpc>
                <a:spcPct val="100000"/>
              </a:lnSpc>
              <a:spcBef>
                <a:spcPts val="400"/>
              </a:spcBef>
              <a:defRPr sz="1200">
                <a:latin typeface="Arial"/>
                <a:ea typeface="Arial"/>
                <a:cs typeface="Arial"/>
                <a:sym typeface="Arial"/>
              </a:defRPr>
            </a:pPr>
            <a:r>
              <a:t>-Avoid Projectile discussion - Intentionally left out found that games became much more creative and engagement of girls increased</a:t>
            </a: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noRot="1" noChangeAspect="1"/>
          </p:cNvSpPr>
          <p:nvPr>
            <p:ph type="sldImg"/>
          </p:nvPr>
        </p:nvSpPr>
        <p:spPr>
          <a:prstGeom prst="rect">
            <a:avLst/>
          </a:prstGeom>
        </p:spPr>
        <p:txBody>
          <a:bodyPr/>
          <a:lstStyle/>
          <a:p>
            <a:endParaRPr/>
          </a:p>
        </p:txBody>
      </p:sp>
      <p:sp>
        <p:nvSpPr>
          <p:cNvPr id="476" name="Shape 47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-Get participants to WeScheme, Login, and Start New Program. </a:t>
            </a:r>
          </a:p>
          <a:p>
            <a:pPr defTabSz="914400">
              <a:lnSpc>
                <a:spcPct val="100000"/>
              </a:lnSpc>
              <a:spcBef>
                <a:spcPts val="400"/>
              </a:spcBef>
              <a:defRPr sz="1200">
                <a:latin typeface="Arial"/>
                <a:ea typeface="Arial"/>
                <a:cs typeface="Arial"/>
                <a:sym typeface="Arial"/>
              </a:defRPr>
            </a:pPr>
            <a:r>
              <a:t>-Thumbs up to Check In with group</a:t>
            </a:r>
          </a:p>
          <a:p>
            <a:pPr defTabSz="914400">
              <a:lnSpc>
                <a:spcPct val="100000"/>
              </a:lnSpc>
              <a:spcBef>
                <a:spcPts val="400"/>
              </a:spcBef>
              <a:defRPr sz="1200">
                <a:latin typeface="Arial"/>
                <a:ea typeface="Arial"/>
                <a:cs typeface="Arial"/>
                <a:sym typeface="Arial"/>
              </a:defRPr>
            </a:pPr>
            <a:r>
              <a:t>-Describe layout (left side Definitions, right side Ineractions)</a:t>
            </a:r>
          </a:p>
          <a:p>
            <a:pPr defTabSz="914400">
              <a:lnSpc>
                <a:spcPct val="100000"/>
              </a:lnSpc>
              <a:spcBef>
                <a:spcPts val="400"/>
              </a:spcBef>
              <a:defRPr sz="1200">
                <a:latin typeface="Arial"/>
                <a:ea typeface="Arial"/>
                <a:cs typeface="Arial"/>
                <a:sym typeface="Arial"/>
              </a:defRPr>
            </a:pPr>
            <a:r>
              <a:t>-Point out they do not need programing skills.</a:t>
            </a:r>
          </a:p>
          <a:p>
            <a:pPr defTabSz="914400">
              <a:lnSpc>
                <a:spcPct val="100000"/>
              </a:lnSpc>
              <a:spcBef>
                <a:spcPts val="400"/>
              </a:spcBef>
              <a:defRPr sz="1200">
                <a:latin typeface="Arial"/>
                <a:ea typeface="Arial"/>
                <a:cs typeface="Arial"/>
                <a:sym typeface="Arial"/>
              </a:defRPr>
            </a:pPr>
            <a:r>
              <a:t>-Key: numbers eval to numbers, but not so in most programming languages.  </a:t>
            </a:r>
          </a:p>
          <a:p>
            <a:pPr defTabSz="914400">
              <a:lnSpc>
                <a:spcPct val="100000"/>
              </a:lnSpc>
              <a:spcBef>
                <a:spcPts val="400"/>
              </a:spcBef>
              <a:defRPr sz="1200">
                <a:latin typeface="Arial"/>
                <a:ea typeface="Arial"/>
                <a:cs typeface="Arial"/>
                <a:sym typeface="Arial"/>
              </a:defRPr>
            </a:pPr>
            <a:r>
              <a:t>-Do on left side of screen do 4 + 2 click run and talk about what happens</a:t>
            </a:r>
          </a:p>
          <a:p>
            <a:pPr defTabSz="914400">
              <a:lnSpc>
                <a:spcPct val="100000"/>
              </a:lnSpc>
              <a:spcBef>
                <a:spcPts val="400"/>
              </a:spcBef>
              <a:defRPr sz="1200">
                <a:latin typeface="Arial"/>
                <a:ea typeface="Arial"/>
                <a:cs typeface="Arial"/>
                <a:sym typeface="Arial"/>
              </a:defRPr>
            </a:pPr>
            <a:r>
              <a:t>-Our program has Numbers!! - supports fractions (not many programming languages support fractions)</a:t>
            </a:r>
          </a:p>
          <a:p>
            <a:pPr defTabSz="914400">
              <a:lnSpc>
                <a:spcPct val="100000"/>
              </a:lnSpc>
              <a:spcBef>
                <a:spcPts val="400"/>
              </a:spcBef>
              <a:defRPr sz="1200">
                <a:latin typeface="Arial"/>
                <a:ea typeface="Arial"/>
                <a:cs typeface="Arial"/>
                <a:sym typeface="Arial"/>
              </a:defRPr>
            </a:pPr>
            <a:r>
              <a:t>-Play around with different numbers in the Interactions side</a:t>
            </a: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Driver/Navigator - paired programming - a significant structural approach - having 2 people talking to each other while programming</a:t>
            </a:r>
          </a:p>
          <a:p>
            <a:pPr defTabSz="914400">
              <a:lnSpc>
                <a:spcPct val="100000"/>
              </a:lnSpc>
              <a:spcBef>
                <a:spcPts val="400"/>
              </a:spcBef>
              <a:defRPr sz="1200">
                <a:latin typeface="Arial"/>
                <a:ea typeface="Arial"/>
                <a:cs typeface="Arial"/>
                <a:sym typeface="Arial"/>
              </a:defRPr>
            </a:pPr>
            <a:r>
              <a:t>Increases understanding</a:t>
            </a:r>
          </a:p>
          <a:p>
            <a:pPr defTabSz="914400">
              <a:lnSpc>
                <a:spcPct val="100000"/>
              </a:lnSpc>
              <a:spcBef>
                <a:spcPts val="400"/>
              </a:spcBef>
              <a:defRPr sz="1200">
                <a:latin typeface="Arial"/>
                <a:ea typeface="Arial"/>
                <a:cs typeface="Arial"/>
                <a:sym typeface="Arial"/>
              </a:defRPr>
            </a:pPr>
            <a:r>
              <a:t>Decreases bugs</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r>
              <a:t>DRIVER: their job is to type and make sure what they are typing makes sense</a:t>
            </a:r>
          </a:p>
          <a:p>
            <a:pPr defTabSz="914400">
              <a:lnSpc>
                <a:spcPct val="100000"/>
              </a:lnSpc>
              <a:spcBef>
                <a:spcPts val="400"/>
              </a:spcBef>
              <a:defRPr sz="1200">
                <a:latin typeface="Arial"/>
                <a:ea typeface="Arial"/>
                <a:cs typeface="Arial"/>
                <a:sym typeface="Arial"/>
              </a:defRPr>
            </a:pPr>
            <a:r>
              <a:t>NAVIGATOR: their eyes on the program - head in the clouds</a:t>
            </a:r>
          </a:p>
          <a:p>
            <a:pPr defTabSz="914400">
              <a:lnSpc>
                <a:spcPct val="100000"/>
              </a:lnSpc>
              <a:spcBef>
                <a:spcPts val="400"/>
              </a:spcBef>
              <a:defRPr sz="1200">
                <a:latin typeface="Arial"/>
                <a:ea typeface="Arial"/>
                <a:cs typeface="Arial"/>
                <a:sym typeface="Arial"/>
              </a:defRPr>
            </a:pPr>
            <a:r>
              <a:t>Time based or task based</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noRot="1" noChangeAspect="1"/>
          </p:cNvSpPr>
          <p:nvPr>
            <p:ph type="sldImg"/>
          </p:nvPr>
        </p:nvSpPr>
        <p:spPr>
          <a:prstGeom prst="rect">
            <a:avLst/>
          </a:prstGeom>
        </p:spPr>
        <p:txBody>
          <a:bodyPr/>
          <a:lstStyle/>
          <a:p>
            <a:endParaRPr/>
          </a:p>
        </p:txBody>
      </p:sp>
      <p:sp>
        <p:nvSpPr>
          <p:cNvPr id="518" name="Shape 51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 Think of +, -, *, / as ‘Functions’ not Operations. Functions with 2 inputs.</a:t>
            </a:r>
          </a:p>
          <a:p>
            <a:pPr defTabSz="914400">
              <a:lnSpc>
                <a:spcPct val="100000"/>
              </a:lnSpc>
              <a:spcBef>
                <a:spcPts val="400"/>
              </a:spcBef>
              <a:defRPr sz="1200">
                <a:latin typeface="Arial"/>
                <a:ea typeface="Arial"/>
                <a:cs typeface="Arial"/>
                <a:sym typeface="Arial"/>
              </a:defRPr>
            </a:pPr>
            <a:r>
              <a:t>-Circles of Evaluation is a Visual and Spatial tool for Order of Operations and Composition of Functions</a:t>
            </a:r>
          </a:p>
          <a:p>
            <a:pPr defTabSz="914400">
              <a:lnSpc>
                <a:spcPct val="100000"/>
              </a:lnSpc>
              <a:spcBef>
                <a:spcPts val="400"/>
              </a:spcBef>
              <a:defRPr sz="1200">
                <a:latin typeface="Arial"/>
                <a:ea typeface="Arial"/>
                <a:cs typeface="Arial"/>
                <a:sym typeface="Arial"/>
              </a:defRPr>
            </a:pPr>
            <a:r>
              <a:t>- Model an Expression with a Circle of Evaluation.</a:t>
            </a:r>
          </a:p>
          <a:p>
            <a:pPr defTabSz="914400">
              <a:lnSpc>
                <a:spcPct val="100000"/>
              </a:lnSpc>
              <a:spcBef>
                <a:spcPts val="400"/>
              </a:spcBef>
              <a:defRPr sz="1200">
                <a:latin typeface="Arial"/>
                <a:ea typeface="Arial"/>
                <a:cs typeface="Arial"/>
                <a:sym typeface="Arial"/>
              </a:defRPr>
            </a:pPr>
            <a:r>
              <a:t>-Convert the Circle of Evaluation into Racket Code</a:t>
            </a:r>
          </a:p>
          <a:p>
            <a:pPr defTabSz="914400">
              <a:lnSpc>
                <a:spcPct val="100000"/>
              </a:lnSpc>
              <a:spcBef>
                <a:spcPts val="400"/>
              </a:spcBef>
              <a:defRPr sz="1200">
                <a:latin typeface="Arial"/>
                <a:ea typeface="Arial"/>
                <a:cs typeface="Arial"/>
                <a:sym typeface="Arial"/>
              </a:defRPr>
            </a:pPr>
            <a:r>
              <a:t>-Importance of spaces: MP6: Attend to Precision</a:t>
            </a:r>
          </a:p>
          <a:p>
            <a:pPr defTabSz="914400">
              <a:lnSpc>
                <a:spcPct val="100000"/>
              </a:lnSpc>
              <a:spcBef>
                <a:spcPts val="400"/>
              </a:spcBef>
              <a:defRPr sz="1200">
                <a:latin typeface="Arial"/>
                <a:ea typeface="Arial"/>
                <a:cs typeface="Arial"/>
                <a:sym typeface="Arial"/>
              </a:defRPr>
            </a:pPr>
            <a:r>
              <a:t>-Model the ‘spider’ crawling through the circle, up to the top, down through the domain, and out through the side of circle.</a:t>
            </a:r>
          </a:p>
          <a:p>
            <a:pPr marL="171450" indent="-171450" defTabSz="914400">
              <a:lnSpc>
                <a:spcPct val="100000"/>
              </a:lnSpc>
              <a:spcBef>
                <a:spcPts val="400"/>
              </a:spcBef>
              <a:buSzPct val="100000"/>
              <a:buChar char="-"/>
              <a:defRPr sz="1200">
                <a:latin typeface="Arial"/>
                <a:ea typeface="Arial"/>
                <a:cs typeface="Arial"/>
                <a:sym typeface="Arial"/>
              </a:defRPr>
            </a:pPr>
            <a:r>
              <a:t>Do Circle of Eval practice on p. 5 or place CoE’s around the room on whiteboards.</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-Order of Operations</a:t>
            </a:r>
          </a:p>
          <a:p>
            <a:pPr defTabSz="914400">
              <a:lnSpc>
                <a:spcPct val="100000"/>
              </a:lnSpc>
              <a:spcBef>
                <a:spcPts val="400"/>
              </a:spcBef>
              <a:defRPr sz="1200">
                <a:latin typeface="Arial"/>
                <a:ea typeface="Arial"/>
                <a:cs typeface="Arial"/>
                <a:sym typeface="Arial"/>
              </a:defRPr>
            </a:pPr>
            <a:r>
              <a:t>-Composition of Functions</a:t>
            </a:r>
          </a:p>
          <a:p>
            <a:pPr defTabSz="914400">
              <a:lnSpc>
                <a:spcPct val="100000"/>
              </a:lnSpc>
              <a:spcBef>
                <a:spcPts val="400"/>
              </a:spcBef>
              <a:defRPr sz="1200">
                <a:latin typeface="Arial"/>
                <a:ea typeface="Arial"/>
                <a:cs typeface="Arial"/>
                <a:sym typeface="Arial"/>
              </a:defRPr>
            </a:pPr>
            <a:r>
              <a:t>-Domain/Range</a:t>
            </a:r>
          </a:p>
          <a:p>
            <a:pPr defTabSz="914400">
              <a:lnSpc>
                <a:spcPct val="100000"/>
              </a:lnSpc>
              <a:spcBef>
                <a:spcPts val="400"/>
              </a:spcBef>
              <a:defRPr sz="1200">
                <a:latin typeface="Arial"/>
                <a:ea typeface="Arial"/>
                <a:cs typeface="Arial"/>
                <a:sym typeface="Arial"/>
              </a:defRPr>
            </a:pPr>
            <a:r>
              <a:t>-Functions</a:t>
            </a:r>
          </a:p>
          <a:p>
            <a:pPr defTabSz="914400">
              <a:lnSpc>
                <a:spcPct val="100000"/>
              </a:lnSpc>
              <a:spcBef>
                <a:spcPts val="400"/>
              </a:spcBef>
              <a:defRPr sz="1200">
                <a:latin typeface="Arial"/>
                <a:ea typeface="Arial"/>
                <a:cs typeface="Arial"/>
                <a:sym typeface="Arial"/>
              </a:defRPr>
            </a:pPr>
            <a:r>
              <a:t>-Math Practice #7: Seeing Structure in Expressions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ORDER OF OPERATIONS IS A LITERACY SKILL- NOT A COMPUTATIONAL SKILL</a:t>
            </a:r>
          </a:p>
          <a:p>
            <a:pPr defTabSz="914400">
              <a:lnSpc>
                <a:spcPct val="100000"/>
              </a:lnSpc>
              <a:spcBef>
                <a:spcPts val="400"/>
              </a:spcBef>
              <a:defRPr sz="1200">
                <a:latin typeface="Arial"/>
                <a:ea typeface="Arial"/>
                <a:cs typeface="Arial"/>
                <a:sym typeface="Arial"/>
              </a:defRPr>
            </a:pPr>
            <a:r>
              <a:t>Q: How many of you spend hours teaching (or reteaching!) the order of operations? We have: circles of evaluation!</a:t>
            </a:r>
          </a:p>
          <a:p>
            <a:pPr defTabSz="914400">
              <a:lnSpc>
                <a:spcPct val="100000"/>
              </a:lnSpc>
              <a:spcBef>
                <a:spcPts val="400"/>
              </a:spcBef>
              <a:defRPr sz="1200">
                <a:latin typeface="Arial"/>
                <a:ea typeface="Arial"/>
                <a:cs typeface="Arial"/>
                <a:sym typeface="Arial"/>
              </a:defRPr>
            </a:pPr>
            <a:r>
              <a:t>Circles of Evaluation are Sentence Diagramming</a:t>
            </a:r>
          </a:p>
          <a:p>
            <a:pPr defTabSz="914400">
              <a:lnSpc>
                <a:spcPct val="100000"/>
              </a:lnSpc>
              <a:spcBef>
                <a:spcPts val="400"/>
              </a:spcBef>
              <a:defRPr sz="1200">
                <a:latin typeface="Arial"/>
                <a:ea typeface="Arial"/>
                <a:cs typeface="Arial"/>
                <a:sym typeface="Arial"/>
              </a:defRPr>
            </a:pPr>
            <a:br/>
            <a:r>
              <a:t>Q: How do spaces work in Racket code? </a:t>
            </a:r>
          </a:p>
          <a:p>
            <a:pPr defTabSz="914400">
              <a:lnSpc>
                <a:spcPct val="100000"/>
              </a:lnSpc>
              <a:spcBef>
                <a:spcPts val="400"/>
              </a:spcBef>
              <a:defRPr sz="1200">
                <a:latin typeface="Arial"/>
                <a:ea typeface="Arial"/>
                <a:cs typeface="Arial"/>
                <a:sym typeface="Arial"/>
              </a:defRPr>
            </a:pPr>
            <a:r>
              <a:t>A: Must have at least one space (but more are allowed) where not having space would change the expression. No space needed to separate parenthesis from other expressions. (*Note - If the adding/omitting the space changes an argument, (i.e. (-4 3) vs. (- 4 3)), it matters)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Do you start drawing from inside-out or outside-in? </a:t>
            </a:r>
          </a:p>
          <a:p>
            <a:pPr defTabSz="914400">
              <a:lnSpc>
                <a:spcPct val="100000"/>
              </a:lnSpc>
              <a:spcBef>
                <a:spcPts val="400"/>
              </a:spcBef>
              <a:defRPr sz="1200">
                <a:latin typeface="Arial"/>
                <a:ea typeface="Arial"/>
                <a:cs typeface="Arial"/>
                <a:sym typeface="Arial"/>
              </a:defRPr>
            </a:pPr>
            <a:r>
              <a:t>A: Each is OK, sometimes one is easier than the other. Gender bias: girls outside-in, neat, make small to fit. Boys: inside-out, willing to take up space.</a:t>
            </a:r>
          </a:p>
          <a:p>
            <a:pPr defTabSz="914400">
              <a:lnSpc>
                <a:spcPct val="100000"/>
              </a:lnSpc>
              <a:spcBef>
                <a:spcPts val="400"/>
              </a:spcBef>
              <a:defRPr sz="1200">
                <a:latin typeface="Arial"/>
                <a:ea typeface="Arial"/>
                <a:cs typeface="Arial"/>
                <a:sym typeface="Arial"/>
              </a:defRPr>
            </a:pPr>
            <a:r>
              <a:t>Q: How could you help a struggling student convert a multi-step math expression to CoE? </a:t>
            </a:r>
          </a:p>
          <a:p>
            <a:pPr defTabSz="914400">
              <a:lnSpc>
                <a:spcPct val="100000"/>
              </a:lnSpc>
              <a:spcBef>
                <a:spcPts val="400"/>
              </a:spcBef>
              <a:defRPr sz="1200">
                <a:latin typeface="Arial"/>
                <a:ea typeface="Arial"/>
                <a:cs typeface="Arial"/>
                <a:sym typeface="Arial"/>
              </a:defRPr>
            </a:pPr>
            <a:r>
              <a:t>A: If there are three operations (better: “functions”), you’ll need three circles. Try circling in the math expression what should be solved first, second, etc.  You’ll begin modelling the CoE.</a:t>
            </a:r>
          </a:p>
          <a:p>
            <a:pPr defTabSz="914400">
              <a:lnSpc>
                <a:spcPct val="100000"/>
              </a:lnSpc>
              <a:spcBef>
                <a:spcPts val="400"/>
              </a:spcBef>
              <a:defRPr sz="1200">
                <a:latin typeface="Arial"/>
                <a:ea typeface="Arial"/>
                <a:cs typeface="Arial"/>
                <a:sym typeface="Arial"/>
              </a:defRPr>
            </a:pPr>
            <a:r>
              <a:t>Think about our assessments of order of operations: Traditionally uses computation (which can give false positives and false negatives; maybe the student doesn’t know how to calculate the operation but does know what the order is). But CoE is not a computational skill, it’s a literacy skill.</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noRot="1" noChangeAspect="1"/>
          </p:cNvSpPr>
          <p:nvPr>
            <p:ph type="sldImg"/>
          </p:nvPr>
        </p:nvSpPr>
        <p:spPr>
          <a:prstGeom prst="rect">
            <a:avLst/>
          </a:prstGeom>
        </p:spPr>
        <p:txBody>
          <a:bodyPr/>
          <a:lstStyle/>
          <a:p>
            <a:endParaRPr/>
          </a:p>
        </p:txBody>
      </p:sp>
      <p:sp>
        <p:nvSpPr>
          <p:cNvPr id="518" name="Shape 51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defTabSz="914400">
              <a:lnSpc>
                <a:spcPct val="100000"/>
              </a:lnSpc>
              <a:spcBef>
                <a:spcPts val="400"/>
              </a:spcBef>
              <a:defRPr sz="1200">
                <a:latin typeface="Arial"/>
                <a:ea typeface="Arial"/>
                <a:cs typeface="Arial"/>
                <a:sym typeface="Arial"/>
              </a:defRPr>
            </a:pPr>
            <a:r>
              <a:rPr dirty="0"/>
              <a:t>- Think of +, -, *, / as ‘Functions’ not Operations. Functions with 2 inputs.</a:t>
            </a:r>
          </a:p>
          <a:p>
            <a:pPr defTabSz="914400">
              <a:lnSpc>
                <a:spcPct val="100000"/>
              </a:lnSpc>
              <a:spcBef>
                <a:spcPts val="400"/>
              </a:spcBef>
              <a:defRPr sz="1200">
                <a:latin typeface="Arial"/>
                <a:ea typeface="Arial"/>
                <a:cs typeface="Arial"/>
                <a:sym typeface="Arial"/>
              </a:defRPr>
            </a:pPr>
            <a:r>
              <a:rPr dirty="0"/>
              <a:t>-Circles of Evaluation is a Visual and Spatial tool for Order of Operations and Composition of Functions</a:t>
            </a:r>
          </a:p>
          <a:p>
            <a:pPr defTabSz="914400">
              <a:lnSpc>
                <a:spcPct val="100000"/>
              </a:lnSpc>
              <a:spcBef>
                <a:spcPts val="400"/>
              </a:spcBef>
              <a:defRPr sz="1200">
                <a:latin typeface="Arial"/>
                <a:ea typeface="Arial"/>
                <a:cs typeface="Arial"/>
                <a:sym typeface="Arial"/>
              </a:defRPr>
            </a:pPr>
            <a:r>
              <a:rPr dirty="0"/>
              <a:t>- Model an Expression with a Circle of Evaluation.</a:t>
            </a:r>
          </a:p>
          <a:p>
            <a:pPr defTabSz="914400">
              <a:lnSpc>
                <a:spcPct val="100000"/>
              </a:lnSpc>
              <a:spcBef>
                <a:spcPts val="400"/>
              </a:spcBef>
              <a:defRPr sz="1200">
                <a:latin typeface="Arial"/>
                <a:ea typeface="Arial"/>
                <a:cs typeface="Arial"/>
                <a:sym typeface="Arial"/>
              </a:defRPr>
            </a:pPr>
            <a:r>
              <a:rPr dirty="0"/>
              <a:t>-Convert the Circle of Evaluation into Racket Code</a:t>
            </a:r>
          </a:p>
          <a:p>
            <a:pPr defTabSz="914400">
              <a:lnSpc>
                <a:spcPct val="100000"/>
              </a:lnSpc>
              <a:spcBef>
                <a:spcPts val="400"/>
              </a:spcBef>
              <a:defRPr sz="1200">
                <a:latin typeface="Arial"/>
                <a:ea typeface="Arial"/>
                <a:cs typeface="Arial"/>
                <a:sym typeface="Arial"/>
              </a:defRPr>
            </a:pPr>
            <a:r>
              <a:rPr dirty="0"/>
              <a:t>-Importance of spaces: MP6: Attend to Precision</a:t>
            </a:r>
          </a:p>
          <a:p>
            <a:pPr defTabSz="914400">
              <a:lnSpc>
                <a:spcPct val="100000"/>
              </a:lnSpc>
              <a:spcBef>
                <a:spcPts val="400"/>
              </a:spcBef>
              <a:defRPr sz="1200">
                <a:latin typeface="Arial"/>
                <a:ea typeface="Arial"/>
                <a:cs typeface="Arial"/>
                <a:sym typeface="Arial"/>
              </a:defRPr>
            </a:pPr>
            <a:r>
              <a:rPr dirty="0"/>
              <a:t>-Model the ‘spider’ crawling through the circle, up to the top, down through the domain, and out through the side of circle.</a:t>
            </a:r>
          </a:p>
          <a:p>
            <a:pPr marL="171450" indent="-171450" defTabSz="914400">
              <a:lnSpc>
                <a:spcPct val="100000"/>
              </a:lnSpc>
              <a:spcBef>
                <a:spcPts val="400"/>
              </a:spcBef>
              <a:buSzPct val="100000"/>
              <a:buChar char="-"/>
              <a:defRPr sz="1200">
                <a:latin typeface="Arial"/>
                <a:ea typeface="Arial"/>
                <a:cs typeface="Arial"/>
                <a:sym typeface="Arial"/>
              </a:defRPr>
            </a:pPr>
            <a:r>
              <a:rPr dirty="0"/>
              <a:t>Do Circle of </a:t>
            </a:r>
            <a:r>
              <a:rPr dirty="0" err="1"/>
              <a:t>Eval</a:t>
            </a:r>
            <a:r>
              <a:rPr dirty="0"/>
              <a:t> practice on p. 5 or place </a:t>
            </a:r>
            <a:r>
              <a:rPr dirty="0" err="1"/>
              <a:t>CoE’s</a:t>
            </a:r>
            <a:r>
              <a:rPr dirty="0"/>
              <a:t> around the room on whiteboards.</a:t>
            </a:r>
          </a:p>
          <a:p>
            <a:pPr marL="171450" indent="-171450" defTabSz="914400">
              <a:lnSpc>
                <a:spcPct val="100000"/>
              </a:lnSpc>
              <a:spcBef>
                <a:spcPts val="400"/>
              </a:spcBef>
              <a:buSzPct val="100000"/>
              <a:buChar char="-"/>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r>
              <a:rPr dirty="0"/>
              <a:t>-Order of Operations</a:t>
            </a:r>
          </a:p>
          <a:p>
            <a:pPr defTabSz="914400">
              <a:lnSpc>
                <a:spcPct val="100000"/>
              </a:lnSpc>
              <a:spcBef>
                <a:spcPts val="400"/>
              </a:spcBef>
              <a:defRPr sz="1200">
                <a:latin typeface="Arial"/>
                <a:ea typeface="Arial"/>
                <a:cs typeface="Arial"/>
                <a:sym typeface="Arial"/>
              </a:defRPr>
            </a:pPr>
            <a:r>
              <a:rPr dirty="0"/>
              <a:t>-Composition of Functions</a:t>
            </a:r>
          </a:p>
          <a:p>
            <a:pPr defTabSz="914400">
              <a:lnSpc>
                <a:spcPct val="100000"/>
              </a:lnSpc>
              <a:spcBef>
                <a:spcPts val="400"/>
              </a:spcBef>
              <a:defRPr sz="1200">
                <a:latin typeface="Arial"/>
                <a:ea typeface="Arial"/>
                <a:cs typeface="Arial"/>
                <a:sym typeface="Arial"/>
              </a:defRPr>
            </a:pPr>
            <a:r>
              <a:rPr dirty="0"/>
              <a:t>-Domain/Range</a:t>
            </a:r>
          </a:p>
          <a:p>
            <a:pPr defTabSz="914400">
              <a:lnSpc>
                <a:spcPct val="100000"/>
              </a:lnSpc>
              <a:spcBef>
                <a:spcPts val="400"/>
              </a:spcBef>
              <a:defRPr sz="1200">
                <a:latin typeface="Arial"/>
                <a:ea typeface="Arial"/>
                <a:cs typeface="Arial"/>
                <a:sym typeface="Arial"/>
              </a:defRPr>
            </a:pPr>
            <a:r>
              <a:rPr dirty="0"/>
              <a:t>-Functions</a:t>
            </a:r>
          </a:p>
          <a:p>
            <a:pPr defTabSz="914400">
              <a:lnSpc>
                <a:spcPct val="100000"/>
              </a:lnSpc>
              <a:spcBef>
                <a:spcPts val="400"/>
              </a:spcBef>
              <a:defRPr sz="1200">
                <a:latin typeface="Arial"/>
                <a:ea typeface="Arial"/>
                <a:cs typeface="Arial"/>
                <a:sym typeface="Arial"/>
              </a:defRPr>
            </a:pPr>
            <a:r>
              <a:rPr dirty="0"/>
              <a:t>-Math Practice #7: Seeing Structure in Expressions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a:p>
            <a:pPr defTabSz="914400">
              <a:lnSpc>
                <a:spcPct val="100000"/>
              </a:lnSpc>
              <a:spcBef>
                <a:spcPts val="400"/>
              </a:spcBef>
              <a:defRPr sz="1200">
                <a:latin typeface="Arial"/>
                <a:ea typeface="Arial"/>
                <a:cs typeface="Arial"/>
                <a:sym typeface="Arial"/>
              </a:defRPr>
            </a:pPr>
            <a:r>
              <a:rPr dirty="0"/>
              <a:t>ORDER OF OPERATIONS IS A LITERACY SKILL- NOT A COMPUTATIONAL SKILL</a:t>
            </a:r>
          </a:p>
          <a:p>
            <a:pPr defTabSz="914400">
              <a:lnSpc>
                <a:spcPct val="100000"/>
              </a:lnSpc>
              <a:spcBef>
                <a:spcPts val="400"/>
              </a:spcBef>
              <a:defRPr sz="1200">
                <a:latin typeface="Arial"/>
                <a:ea typeface="Arial"/>
                <a:cs typeface="Arial"/>
                <a:sym typeface="Arial"/>
              </a:defRPr>
            </a:pPr>
            <a:r>
              <a:rPr dirty="0"/>
              <a:t>Q: How many of you spend hours teaching (or </a:t>
            </a:r>
            <a:r>
              <a:rPr dirty="0" err="1"/>
              <a:t>reteaching</a:t>
            </a:r>
            <a:r>
              <a:rPr dirty="0"/>
              <a:t>!) the order of operations? We have: circles of evaluation!</a:t>
            </a:r>
          </a:p>
          <a:p>
            <a:pPr defTabSz="914400">
              <a:lnSpc>
                <a:spcPct val="100000"/>
              </a:lnSpc>
              <a:spcBef>
                <a:spcPts val="400"/>
              </a:spcBef>
              <a:defRPr sz="1200">
                <a:latin typeface="Arial"/>
                <a:ea typeface="Arial"/>
                <a:cs typeface="Arial"/>
                <a:sym typeface="Arial"/>
              </a:defRPr>
            </a:pPr>
            <a:r>
              <a:rPr dirty="0"/>
              <a:t>Circles of Evaluation are Sentence Diagramming</a:t>
            </a:r>
          </a:p>
          <a:p>
            <a:pPr defTabSz="914400">
              <a:lnSpc>
                <a:spcPct val="100000"/>
              </a:lnSpc>
              <a:spcBef>
                <a:spcPts val="400"/>
              </a:spcBef>
              <a:defRPr sz="1200">
                <a:latin typeface="Arial"/>
                <a:ea typeface="Arial"/>
                <a:cs typeface="Arial"/>
                <a:sym typeface="Arial"/>
              </a:defRPr>
            </a:pPr>
            <a:br>
              <a:rPr dirty="0"/>
            </a:br>
            <a:r>
              <a:rPr dirty="0"/>
              <a:t>Q: How do spaces work in Racket code? </a:t>
            </a:r>
          </a:p>
          <a:p>
            <a:pPr defTabSz="914400">
              <a:lnSpc>
                <a:spcPct val="100000"/>
              </a:lnSpc>
              <a:spcBef>
                <a:spcPts val="400"/>
              </a:spcBef>
              <a:defRPr sz="1200">
                <a:latin typeface="Arial"/>
                <a:ea typeface="Arial"/>
                <a:cs typeface="Arial"/>
                <a:sym typeface="Arial"/>
              </a:defRPr>
            </a:pPr>
            <a:r>
              <a:rPr dirty="0"/>
              <a:t>A: Must have at least one space (but more are allowed) where not having space would change the expression. No space needed to separate parenthesis from other expressions. (*Note - If the adding/omitting the space changes an argument, (i.e. (-4 3) vs. (- 4 3)), it matters)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Do you start drawing from inside-out or outside-in? </a:t>
            </a:r>
          </a:p>
          <a:p>
            <a:pPr defTabSz="914400">
              <a:lnSpc>
                <a:spcPct val="100000"/>
              </a:lnSpc>
              <a:spcBef>
                <a:spcPts val="400"/>
              </a:spcBef>
              <a:defRPr sz="1200">
                <a:latin typeface="Arial"/>
                <a:ea typeface="Arial"/>
                <a:cs typeface="Arial"/>
                <a:sym typeface="Arial"/>
              </a:defRPr>
            </a:pPr>
            <a:r>
              <a:rPr dirty="0"/>
              <a:t>A: Each is OK, sometimes one is easier than the other. Gender bias: girls outside-in, neat, make small to fit. Boys: inside-out, willing to take up space.</a:t>
            </a:r>
          </a:p>
          <a:p>
            <a:pPr defTabSz="914400">
              <a:lnSpc>
                <a:spcPct val="100000"/>
              </a:lnSpc>
              <a:spcBef>
                <a:spcPts val="400"/>
              </a:spcBef>
              <a:defRPr sz="1200">
                <a:latin typeface="Arial"/>
                <a:ea typeface="Arial"/>
                <a:cs typeface="Arial"/>
                <a:sym typeface="Arial"/>
              </a:defRPr>
            </a:pPr>
            <a:r>
              <a:rPr dirty="0"/>
              <a:t>Q: How could you help a struggling student convert a multi-step math expression to </a:t>
            </a:r>
            <a:r>
              <a:rPr dirty="0" err="1"/>
              <a:t>CoE</a:t>
            </a:r>
            <a:r>
              <a:rPr dirty="0"/>
              <a:t>? </a:t>
            </a:r>
          </a:p>
          <a:p>
            <a:pPr defTabSz="914400">
              <a:lnSpc>
                <a:spcPct val="100000"/>
              </a:lnSpc>
              <a:spcBef>
                <a:spcPts val="400"/>
              </a:spcBef>
              <a:defRPr sz="1200">
                <a:latin typeface="Arial"/>
                <a:ea typeface="Arial"/>
                <a:cs typeface="Arial"/>
                <a:sym typeface="Arial"/>
              </a:defRPr>
            </a:pPr>
            <a:r>
              <a:rPr dirty="0"/>
              <a:t>A: If there are three operations (better: “functions”), you’ll need three circles. Try circling in the math expression what should be solved first, second, etc.  You’ll begin modelling the </a:t>
            </a:r>
            <a:r>
              <a:rPr dirty="0" err="1"/>
              <a:t>CoE</a:t>
            </a:r>
            <a:r>
              <a:rPr dirty="0"/>
              <a:t>.</a:t>
            </a:r>
          </a:p>
          <a:p>
            <a:pPr defTabSz="914400">
              <a:lnSpc>
                <a:spcPct val="100000"/>
              </a:lnSpc>
              <a:spcBef>
                <a:spcPts val="400"/>
              </a:spcBef>
              <a:defRPr sz="1200">
                <a:latin typeface="Arial"/>
                <a:ea typeface="Arial"/>
                <a:cs typeface="Arial"/>
                <a:sym typeface="Arial"/>
              </a:defRPr>
            </a:pPr>
            <a:r>
              <a:rPr dirty="0"/>
              <a:t>Think about our assessments of order of operations: Traditionally uses computation (which can give false positives and false negatives; maybe the student doesn’t know how to calculate the operation but does know what the order is). But </a:t>
            </a:r>
            <a:r>
              <a:rPr dirty="0" err="1"/>
              <a:t>CoE</a:t>
            </a:r>
            <a:r>
              <a:rPr dirty="0"/>
              <a:t> is not a computational skill, it’s a literacy skill.</a:t>
            </a:r>
          </a:p>
          <a:p>
            <a:pPr defTabSz="914400">
              <a:lnSpc>
                <a:spcPct val="100000"/>
              </a:lnSpc>
              <a:spcBef>
                <a:spcPts val="400"/>
              </a:spcBef>
              <a:defRPr sz="1200">
                <a:latin typeface="Arial"/>
                <a:ea typeface="Arial"/>
                <a:cs typeface="Arial"/>
                <a:sym typeface="Arial"/>
              </a:defRPr>
            </a:pPr>
            <a:br>
              <a:rPr dirty="0"/>
            </a:br>
            <a:endParaRPr dirty="0"/>
          </a:p>
          <a:p>
            <a:pPr defTabSz="914400">
              <a:lnSpc>
                <a:spcPct val="100000"/>
              </a:lnSpc>
              <a:spcBef>
                <a:spcPts val="400"/>
              </a:spcBef>
              <a:defRPr sz="1200">
                <a:latin typeface="Arial"/>
                <a:ea typeface="Arial"/>
                <a:cs typeface="Arial"/>
                <a:sym typeface="Arial"/>
              </a:defRPr>
            </a:pPr>
            <a:br>
              <a:rPr dirty="0"/>
            </a:br>
            <a:endParaRPr dirty="0"/>
          </a:p>
        </p:txBody>
      </p:sp>
    </p:spTree>
    <p:extLst>
      <p:ext uri="{BB962C8B-B14F-4D97-AF65-F5344CB8AC3E}">
        <p14:creationId xmlns:p14="http://schemas.microsoft.com/office/powerpoint/2010/main" val="3689655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noRot="1" noChangeAspect="1"/>
          </p:cNvSpPr>
          <p:nvPr>
            <p:ph type="sldImg"/>
          </p:nvPr>
        </p:nvSpPr>
        <p:spPr>
          <a:prstGeom prst="rect">
            <a:avLst/>
          </a:prstGeom>
        </p:spPr>
        <p:txBody>
          <a:bodyPr/>
          <a:lstStyle/>
          <a:p>
            <a:endParaRPr/>
          </a:p>
        </p:txBody>
      </p:sp>
      <p:sp>
        <p:nvSpPr>
          <p:cNvPr id="611" name="Shape 61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-Introduce new data types: String, Image</a:t>
            </a:r>
          </a:p>
          <a:p>
            <a:pPr defTabSz="914400">
              <a:lnSpc>
                <a:spcPct val="100000"/>
              </a:lnSpc>
              <a:spcBef>
                <a:spcPts val="400"/>
              </a:spcBef>
              <a:defRPr sz="1200">
                <a:latin typeface="Arial"/>
                <a:ea typeface="Arial"/>
                <a:cs typeface="Arial"/>
                <a:sym typeface="Arial"/>
              </a:defRPr>
            </a:pPr>
            <a:r>
              <a:t>-Anything in quotes is a string: “hello” “434”</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Doman/Range</a:t>
            </a:r>
          </a:p>
          <a:p>
            <a:pPr defTabSz="914400">
              <a:lnSpc>
                <a:spcPct val="100000"/>
              </a:lnSpc>
              <a:spcBef>
                <a:spcPts val="400"/>
              </a:spcBef>
              <a:defRPr sz="1200">
                <a:latin typeface="Arial"/>
                <a:ea typeface="Arial"/>
                <a:cs typeface="Arial"/>
                <a:sym typeface="Arial"/>
              </a:defRPr>
            </a:pPr>
            <a:r>
              <a:t>Functions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Show the Circle of Evalution for ”star”</a:t>
            </a:r>
          </a:p>
          <a:p>
            <a:pPr defTabSz="914400">
              <a:lnSpc>
                <a:spcPct val="100000"/>
              </a:lnSpc>
              <a:spcBef>
                <a:spcPts val="400"/>
              </a:spcBef>
              <a:defRPr sz="1200">
                <a:latin typeface="Arial"/>
                <a:ea typeface="Arial"/>
                <a:cs typeface="Arial"/>
                <a:sym typeface="Arial"/>
              </a:defRPr>
            </a:pPr>
            <a:r>
              <a:t>What is the name of the function? [Answers]</a:t>
            </a:r>
          </a:p>
          <a:p>
            <a:pPr defTabSz="914400">
              <a:lnSpc>
                <a:spcPct val="100000"/>
              </a:lnSpc>
              <a:spcBef>
                <a:spcPts val="400"/>
              </a:spcBef>
              <a:defRPr sz="1200">
                <a:latin typeface="Arial"/>
                <a:ea typeface="Arial"/>
                <a:cs typeface="Arial"/>
                <a:sym typeface="Arial"/>
              </a:defRPr>
            </a:pPr>
            <a:r>
              <a:t>How did you know? [Answers]</a:t>
            </a:r>
          </a:p>
          <a:p>
            <a:pPr defTabSz="914400">
              <a:lnSpc>
                <a:spcPct val="100000"/>
              </a:lnSpc>
              <a:spcBef>
                <a:spcPts val="400"/>
              </a:spcBef>
              <a:defRPr sz="1200">
                <a:latin typeface="Arial"/>
                <a:ea typeface="Arial"/>
                <a:cs typeface="Arial"/>
                <a:sym typeface="Arial"/>
              </a:defRPr>
            </a:pPr>
            <a:r>
              <a:t>What is the domain of the function?</a:t>
            </a:r>
          </a:p>
          <a:p>
            <a:pPr defTabSz="914400">
              <a:lnSpc>
                <a:spcPct val="100000"/>
              </a:lnSpc>
              <a:spcBef>
                <a:spcPts val="400"/>
              </a:spcBef>
              <a:defRPr sz="1200">
                <a:latin typeface="Arial"/>
                <a:ea typeface="Arial"/>
                <a:cs typeface="Arial"/>
                <a:sym typeface="Arial"/>
              </a:defRPr>
            </a:pPr>
            <a:r>
              <a:t>How do you know? [Answers]</a:t>
            </a:r>
          </a:p>
          <a:p>
            <a:pPr defTabSz="914400">
              <a:lnSpc>
                <a:spcPct val="100000"/>
              </a:lnSpc>
              <a:spcBef>
                <a:spcPts val="400"/>
              </a:spcBef>
              <a:defRPr sz="1200">
                <a:latin typeface="Arial"/>
                <a:ea typeface="Arial"/>
                <a:cs typeface="Arial"/>
                <a:sym typeface="Arial"/>
              </a:defRPr>
            </a:pPr>
            <a:r>
              <a:t>What do you think the range of this function is? [Answers]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Let them type that code into WeScheme to find out.</a:t>
            </a:r>
            <a:b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noRot="1" noChangeAspect="1"/>
          </p:cNvSpPr>
          <p:nvPr>
            <p:ph type="sldImg"/>
          </p:nvPr>
        </p:nvSpPr>
        <p:spPr>
          <a:prstGeom prst="rect">
            <a:avLst/>
          </a:prstGeom>
        </p:spPr>
        <p:txBody>
          <a:bodyPr/>
          <a:lstStyle/>
          <a:p>
            <a:endParaRPr/>
          </a:p>
        </p:txBody>
      </p:sp>
      <p:sp>
        <p:nvSpPr>
          <p:cNvPr id="611" name="Shape 61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-Introduce new data types: String, Image</a:t>
            </a:r>
          </a:p>
          <a:p>
            <a:pPr defTabSz="914400">
              <a:lnSpc>
                <a:spcPct val="100000"/>
              </a:lnSpc>
              <a:spcBef>
                <a:spcPts val="400"/>
              </a:spcBef>
              <a:defRPr sz="1200">
                <a:latin typeface="Arial"/>
                <a:ea typeface="Arial"/>
                <a:cs typeface="Arial"/>
                <a:sym typeface="Arial"/>
              </a:defRPr>
            </a:pPr>
            <a:r>
              <a:t>-Anything in quotes is a string: “hello” “434”</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Doman/Range</a:t>
            </a:r>
          </a:p>
          <a:p>
            <a:pPr defTabSz="914400">
              <a:lnSpc>
                <a:spcPct val="100000"/>
              </a:lnSpc>
              <a:spcBef>
                <a:spcPts val="400"/>
              </a:spcBef>
              <a:defRPr sz="1200">
                <a:latin typeface="Arial"/>
                <a:ea typeface="Arial"/>
                <a:cs typeface="Arial"/>
                <a:sym typeface="Arial"/>
              </a:defRPr>
            </a:pPr>
            <a:r>
              <a:t>Functions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Show the Circle of Evalution for ”star”</a:t>
            </a:r>
          </a:p>
          <a:p>
            <a:pPr defTabSz="914400">
              <a:lnSpc>
                <a:spcPct val="100000"/>
              </a:lnSpc>
              <a:spcBef>
                <a:spcPts val="400"/>
              </a:spcBef>
              <a:defRPr sz="1200">
                <a:latin typeface="Arial"/>
                <a:ea typeface="Arial"/>
                <a:cs typeface="Arial"/>
                <a:sym typeface="Arial"/>
              </a:defRPr>
            </a:pPr>
            <a:r>
              <a:t>What is the name of the function? [Answers]</a:t>
            </a:r>
          </a:p>
          <a:p>
            <a:pPr defTabSz="914400">
              <a:lnSpc>
                <a:spcPct val="100000"/>
              </a:lnSpc>
              <a:spcBef>
                <a:spcPts val="400"/>
              </a:spcBef>
              <a:defRPr sz="1200">
                <a:latin typeface="Arial"/>
                <a:ea typeface="Arial"/>
                <a:cs typeface="Arial"/>
                <a:sym typeface="Arial"/>
              </a:defRPr>
            </a:pPr>
            <a:r>
              <a:t>How did you know? [Answers]</a:t>
            </a:r>
          </a:p>
          <a:p>
            <a:pPr defTabSz="914400">
              <a:lnSpc>
                <a:spcPct val="100000"/>
              </a:lnSpc>
              <a:spcBef>
                <a:spcPts val="400"/>
              </a:spcBef>
              <a:defRPr sz="1200">
                <a:latin typeface="Arial"/>
                <a:ea typeface="Arial"/>
                <a:cs typeface="Arial"/>
                <a:sym typeface="Arial"/>
              </a:defRPr>
            </a:pPr>
            <a:r>
              <a:t>What is the domain of the function?</a:t>
            </a:r>
          </a:p>
          <a:p>
            <a:pPr defTabSz="914400">
              <a:lnSpc>
                <a:spcPct val="100000"/>
              </a:lnSpc>
              <a:spcBef>
                <a:spcPts val="400"/>
              </a:spcBef>
              <a:defRPr sz="1200">
                <a:latin typeface="Arial"/>
                <a:ea typeface="Arial"/>
                <a:cs typeface="Arial"/>
                <a:sym typeface="Arial"/>
              </a:defRPr>
            </a:pPr>
            <a:r>
              <a:t>How do you know? [Answers]</a:t>
            </a:r>
          </a:p>
          <a:p>
            <a:pPr defTabSz="914400">
              <a:lnSpc>
                <a:spcPct val="100000"/>
              </a:lnSpc>
              <a:spcBef>
                <a:spcPts val="400"/>
              </a:spcBef>
              <a:defRPr sz="1200">
                <a:latin typeface="Arial"/>
                <a:ea typeface="Arial"/>
                <a:cs typeface="Arial"/>
                <a:sym typeface="Arial"/>
              </a:defRPr>
            </a:pPr>
            <a:r>
              <a:t>What do you think the range of this function is? [Answers]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Let them type that code into WeScheme to find out.</a:t>
            </a:r>
            <a:br/>
            <a:endParaRPr/>
          </a:p>
        </p:txBody>
      </p:sp>
    </p:spTree>
    <p:extLst>
      <p:ext uri="{BB962C8B-B14F-4D97-AF65-F5344CB8AC3E}">
        <p14:creationId xmlns:p14="http://schemas.microsoft.com/office/powerpoint/2010/main" val="3726159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noRot="1" noChangeAspect="1"/>
          </p:cNvSpPr>
          <p:nvPr>
            <p:ph type="sldImg"/>
          </p:nvPr>
        </p:nvSpPr>
        <p:spPr>
          <a:prstGeom prst="rect">
            <a:avLst/>
          </a:prstGeom>
        </p:spPr>
        <p:txBody>
          <a:bodyPr/>
          <a:lstStyle/>
          <a:p>
            <a:endParaRPr/>
          </a:p>
        </p:txBody>
      </p:sp>
      <p:sp>
        <p:nvSpPr>
          <p:cNvPr id="283" name="Shape 28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-Start with the cognitive challenges of Algebra for our students</a:t>
            </a:r>
          </a:p>
          <a:p>
            <a:pPr defTabSz="914400">
              <a:lnSpc>
                <a:spcPct val="100000"/>
              </a:lnSpc>
              <a:spcBef>
                <a:spcPts val="400"/>
              </a:spcBef>
              <a:defRPr sz="1200">
                <a:latin typeface="Arial"/>
                <a:ea typeface="Arial"/>
                <a:cs typeface="Arial"/>
                <a:sym typeface="Arial"/>
              </a:defRPr>
            </a:pPr>
            <a:r>
              <a:t>-Poll audience: How many of you have done programming before? If not, that’s ok.</a:t>
            </a:r>
          </a:p>
          <a:p>
            <a:pPr defTabSz="914400">
              <a:lnSpc>
                <a:spcPct val="100000"/>
              </a:lnSpc>
              <a:spcBef>
                <a:spcPts val="400"/>
              </a:spcBef>
              <a:defRPr sz="1200">
                <a:latin typeface="Arial"/>
                <a:ea typeface="Arial"/>
                <a:cs typeface="Arial"/>
                <a:sym typeface="Arial"/>
              </a:defRPr>
            </a:pPr>
            <a:r>
              <a:t>-Curriculum requires zero programming experience</a:t>
            </a:r>
          </a:p>
          <a:p>
            <a:pPr defTabSz="914400">
              <a:lnSpc>
                <a:spcPct val="100000"/>
              </a:lnSpc>
              <a:spcBef>
                <a:spcPts val="400"/>
              </a:spcBef>
              <a:defRPr sz="1200">
                <a:latin typeface="Arial"/>
                <a:ea typeface="Arial"/>
                <a:cs typeface="Arial"/>
                <a:sym typeface="Arial"/>
              </a:defRPr>
            </a:pPr>
            <a:r>
              <a:t>-Work through entire curriculum as a student and create a video game</a:t>
            </a:r>
          </a:p>
          <a:p>
            <a:pPr defTabSz="914400">
              <a:lnSpc>
                <a:spcPct val="100000"/>
              </a:lnSpc>
              <a:spcBef>
                <a:spcPts val="400"/>
              </a:spcBef>
              <a:defRPr sz="1200">
                <a:latin typeface="Arial"/>
                <a:ea typeface="Arial"/>
                <a:cs typeface="Arial"/>
                <a:sym typeface="Arial"/>
              </a:defRPr>
            </a:pPr>
            <a:r>
              <a:t>-Focus on Pedagogy throughout</a:t>
            </a:r>
          </a:p>
          <a:p>
            <a:pPr defTabSz="914400">
              <a:lnSpc>
                <a:spcPct val="100000"/>
              </a:lnSpc>
              <a:spcBef>
                <a:spcPts val="400"/>
              </a:spcBef>
              <a:defRPr sz="1200">
                <a:latin typeface="Arial"/>
                <a:ea typeface="Arial"/>
                <a:cs typeface="Arial"/>
                <a:sym typeface="Arial"/>
              </a:defRPr>
            </a:pPr>
            <a:r>
              <a:t>-Wear teacher and student hat througout</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-This means that when we’re teaching a lesson and asking you “easy” questions, it’s not because we think you’re stupid or talking down to you, we’re </a:t>
            </a:r>
            <a:r>
              <a:rPr i="1"/>
              <a:t>modeling </a:t>
            </a:r>
            <a:r>
              <a:t>what it would look like to teach the lesson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defTabSz="914400">
              <a:lnSpc>
                <a:spcPct val="100000"/>
              </a:lnSpc>
              <a:spcBef>
                <a:spcPts val="400"/>
              </a:spcBef>
              <a:defRPr sz="1200">
                <a:latin typeface="Arial"/>
                <a:ea typeface="Arial"/>
                <a:cs typeface="Arial"/>
                <a:sym typeface="Arial"/>
              </a:defRPr>
            </a:pPr>
            <a:r>
              <a:rPr dirty="0"/>
              <a:t>-How many of you use Function machine to teach Functions?</a:t>
            </a:r>
          </a:p>
          <a:p>
            <a:pPr defTabSz="914400">
              <a:lnSpc>
                <a:spcPct val="100000"/>
              </a:lnSpc>
              <a:spcBef>
                <a:spcPts val="400"/>
              </a:spcBef>
              <a:defRPr sz="1200">
                <a:latin typeface="Arial"/>
                <a:ea typeface="Arial"/>
                <a:cs typeface="Arial"/>
                <a:sym typeface="Arial"/>
              </a:defRPr>
            </a:pPr>
            <a:r>
              <a:rPr dirty="0"/>
              <a:t>-Contracts are what programmers use to keep track of what’s coming in and out of functions?</a:t>
            </a:r>
          </a:p>
          <a:p>
            <a:pPr marL="171450" indent="-171450" defTabSz="914400">
              <a:lnSpc>
                <a:spcPct val="100000"/>
              </a:lnSpc>
              <a:spcBef>
                <a:spcPts val="400"/>
              </a:spcBef>
              <a:buSzPct val="100000"/>
              <a:buChar char="-"/>
              <a:defRPr sz="1200">
                <a:latin typeface="Arial"/>
                <a:ea typeface="Arial"/>
                <a:cs typeface="Arial"/>
                <a:sym typeface="Arial"/>
              </a:defRPr>
            </a:pPr>
            <a:r>
              <a:rPr dirty="0"/>
              <a:t>3 parts of a contract: Name: Domain -&gt; Range</a:t>
            </a:r>
          </a:p>
          <a:p>
            <a:pPr defTabSz="914400">
              <a:lnSpc>
                <a:spcPct val="100000"/>
              </a:lnSpc>
              <a:spcBef>
                <a:spcPts val="400"/>
              </a:spcBef>
              <a:defRPr sz="1200">
                <a:latin typeface="Arial"/>
                <a:ea typeface="Arial"/>
                <a:cs typeface="Arial"/>
                <a:sym typeface="Arial"/>
              </a:defRPr>
            </a:pPr>
            <a:r>
              <a:rPr dirty="0"/>
              <a:t>-The domain is the </a:t>
            </a:r>
            <a:r>
              <a:rPr u="sng" dirty="0"/>
              <a:t>type of thing that the function consumes </a:t>
            </a:r>
            <a:r>
              <a:rPr dirty="0"/>
              <a:t>and the range is the </a:t>
            </a:r>
            <a:r>
              <a:rPr i="1" dirty="0"/>
              <a:t>type of thing that the function produces.</a:t>
            </a:r>
          </a:p>
          <a:p>
            <a:pPr defTabSz="914400">
              <a:lnSpc>
                <a:spcPct val="100000"/>
              </a:lnSpc>
              <a:spcBef>
                <a:spcPts val="400"/>
              </a:spcBef>
              <a:defRPr sz="1200">
                <a:latin typeface="Arial"/>
                <a:ea typeface="Arial"/>
                <a:cs typeface="Arial"/>
                <a:sym typeface="Arial"/>
              </a:defRPr>
            </a:pPr>
            <a:r>
              <a:rPr dirty="0"/>
              <a:t>-Explain the difference between types and examples</a:t>
            </a:r>
          </a:p>
          <a:p>
            <a:pPr defTabSz="914400">
              <a:lnSpc>
                <a:spcPct val="100000"/>
              </a:lnSpc>
              <a:spcBef>
                <a:spcPts val="400"/>
              </a:spcBef>
              <a:defRPr sz="1200">
                <a:latin typeface="Arial"/>
                <a:ea typeface="Arial"/>
                <a:cs typeface="Arial"/>
                <a:sym typeface="Arial"/>
              </a:defRPr>
            </a:pPr>
            <a:r>
              <a:rPr dirty="0"/>
              <a:t>     Coffee is a type, Folgers is an example, Starbucks is an example.  Water is a type, Tap is an example, Filtered is an example, Evian is an example.</a:t>
            </a:r>
          </a:p>
          <a:p>
            <a:pPr defTabSz="914400">
              <a:lnSpc>
                <a:spcPct val="100000"/>
              </a:lnSpc>
              <a:spcBef>
                <a:spcPts val="400"/>
              </a:spcBef>
              <a:defRPr sz="1200">
                <a:latin typeface="Arial"/>
                <a:ea typeface="Arial"/>
                <a:cs typeface="Arial"/>
                <a:sym typeface="Arial"/>
              </a:defRPr>
            </a:pPr>
            <a:r>
              <a:rPr dirty="0"/>
              <a:t>-Introduce teachers to the Contracts page on the back page of the workbook.</a:t>
            </a:r>
            <a:br>
              <a:rPr dirty="0"/>
            </a:br>
            <a:r>
              <a:rPr dirty="0"/>
              <a:t>-Every contract we learn is written in the contracts page.</a:t>
            </a:r>
          </a:p>
          <a:p>
            <a:pPr defTabSz="914400">
              <a:lnSpc>
                <a:spcPct val="100000"/>
              </a:lnSpc>
              <a:spcBef>
                <a:spcPts val="400"/>
              </a:spcBef>
              <a:defRPr sz="1200">
                <a:latin typeface="Arial"/>
                <a:ea typeface="Arial"/>
                <a:cs typeface="Arial"/>
                <a:sym typeface="Arial"/>
              </a:defRPr>
            </a:pPr>
            <a:r>
              <a:rPr dirty="0"/>
              <a:t>-Write contracts for +, -, *, /, </a:t>
            </a:r>
            <a:r>
              <a:rPr dirty="0" err="1"/>
              <a:t>sqr</a:t>
            </a:r>
            <a:r>
              <a:rPr dirty="0"/>
              <a:t>, and </a:t>
            </a:r>
            <a:r>
              <a:rPr dirty="0" err="1"/>
              <a:t>sqrt</a:t>
            </a:r>
            <a:endParaRPr dirty="0"/>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r>
              <a:rPr dirty="0"/>
              <a:t>-Domain/Range</a:t>
            </a:r>
          </a:p>
          <a:p>
            <a:pPr defTabSz="914400">
              <a:lnSpc>
                <a:spcPct val="100000"/>
              </a:lnSpc>
              <a:spcBef>
                <a:spcPts val="400"/>
              </a:spcBef>
              <a:defRPr sz="1200">
                <a:latin typeface="Arial"/>
                <a:ea typeface="Arial"/>
                <a:cs typeface="Arial"/>
                <a:sym typeface="Arial"/>
              </a:defRPr>
            </a:pPr>
            <a:r>
              <a:rPr dirty="0"/>
              <a:t>-Functions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a:p>
            <a:pPr defTabSz="914400">
              <a:lnSpc>
                <a:spcPct val="100000"/>
              </a:lnSpc>
              <a:spcBef>
                <a:spcPts val="400"/>
              </a:spcBef>
              <a:defRPr sz="1200">
                <a:latin typeface="Arial"/>
                <a:ea typeface="Arial"/>
                <a:cs typeface="Arial"/>
                <a:sym typeface="Arial"/>
              </a:defRPr>
            </a:pPr>
            <a:r>
              <a:rPr dirty="0"/>
              <a:t>Great, you guys are building up a huge </a:t>
            </a:r>
            <a:r>
              <a:rPr dirty="0" err="1"/>
              <a:t>cheatsheet</a:t>
            </a:r>
            <a:r>
              <a:rPr dirty="0"/>
              <a:t> to use for the rest of the workshop. But all of the functions that we’ve talked about so far only take in numbers - that’s kind of boring. Let’s learn about a new data type. (next slide)</a:t>
            </a:r>
          </a:p>
        </p:txBody>
      </p:sp>
    </p:spTree>
    <p:extLst>
      <p:ext uri="{BB962C8B-B14F-4D97-AF65-F5344CB8AC3E}">
        <p14:creationId xmlns:p14="http://schemas.microsoft.com/office/powerpoint/2010/main" val="2971471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endParaRPr dirty="0"/>
          </a:p>
        </p:txBody>
      </p:sp>
    </p:spTree>
    <p:extLst>
      <p:ext uri="{BB962C8B-B14F-4D97-AF65-F5344CB8AC3E}">
        <p14:creationId xmlns:p14="http://schemas.microsoft.com/office/powerpoint/2010/main" val="888285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noRot="1" noChangeAspect="1"/>
          </p:cNvSpPr>
          <p:nvPr>
            <p:ph type="sldImg"/>
          </p:nvPr>
        </p:nvSpPr>
        <p:spPr>
          <a:prstGeom prst="rect">
            <a:avLst/>
          </a:prstGeom>
        </p:spPr>
        <p:txBody>
          <a:bodyPr/>
          <a:lstStyle/>
          <a:p>
            <a:endParaRPr/>
          </a:p>
        </p:txBody>
      </p:sp>
      <p:sp>
        <p:nvSpPr>
          <p:cNvPr id="617" name="Shape 61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More Image Functions</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-Domain/Range</a:t>
            </a:r>
          </a:p>
          <a:p>
            <a:pPr defTabSz="914400">
              <a:lnSpc>
                <a:spcPct val="100000"/>
              </a:lnSpc>
              <a:spcBef>
                <a:spcPts val="400"/>
              </a:spcBef>
              <a:defRPr sz="1200">
                <a:latin typeface="Arial"/>
                <a:ea typeface="Arial"/>
                <a:cs typeface="Arial"/>
                <a:sym typeface="Arial"/>
              </a:defRPr>
            </a:pPr>
            <a:r>
              <a:t>-Functions</a:t>
            </a:r>
          </a:p>
          <a:p>
            <a:pPr defTabSz="914400">
              <a:lnSpc>
                <a:spcPct val="100000"/>
              </a:lnSpc>
              <a:spcBef>
                <a:spcPts val="400"/>
              </a:spcBef>
              <a:defRPr sz="1200">
                <a:latin typeface="Arial"/>
                <a:ea typeface="Arial"/>
                <a:cs typeface="Arial"/>
                <a:sym typeface="Arial"/>
              </a:defRPr>
            </a:pPr>
            <a:r>
              <a:t>-Transformational Geometry</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noRot="1" noChangeAspect="1"/>
          </p:cNvSpPr>
          <p:nvPr>
            <p:ph type="sldImg"/>
          </p:nvPr>
        </p:nvSpPr>
        <p:spPr>
          <a:prstGeom prst="rect">
            <a:avLst/>
          </a:prstGeom>
        </p:spPr>
        <p:txBody>
          <a:bodyPr/>
          <a:lstStyle/>
          <a:p>
            <a:endParaRPr/>
          </a:p>
        </p:txBody>
      </p:sp>
      <p:sp>
        <p:nvSpPr>
          <p:cNvPr id="623" name="Shape 62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marL="171450" indent="-171450" defTabSz="914400">
              <a:lnSpc>
                <a:spcPct val="100000"/>
              </a:lnSpc>
              <a:spcBef>
                <a:spcPts val="400"/>
              </a:spcBef>
              <a:buSzPct val="100000"/>
              <a:buChar char="-"/>
              <a:defRPr sz="1200">
                <a:latin typeface="Arial"/>
                <a:ea typeface="Arial"/>
                <a:cs typeface="Arial"/>
                <a:sym typeface="Arial"/>
              </a:defRPr>
            </a:pPr>
            <a:r>
              <a:t>Importance of detailed Error messages</a:t>
            </a:r>
          </a:p>
          <a:p>
            <a:pPr marL="171450" indent="-171450" defTabSz="914400">
              <a:lnSpc>
                <a:spcPct val="100000"/>
              </a:lnSpc>
              <a:spcBef>
                <a:spcPts val="400"/>
              </a:spcBef>
              <a:buSzPct val="100000"/>
              <a:buChar char="-"/>
              <a:defRPr sz="1200">
                <a:latin typeface="Arial"/>
                <a:ea typeface="Arial"/>
                <a:cs typeface="Arial"/>
                <a:sym typeface="Arial"/>
              </a:defRPr>
            </a:pPr>
            <a:r>
              <a:t>Model making errors and troubleshooting</a:t>
            </a:r>
          </a:p>
          <a:p>
            <a:pPr marL="171450" indent="-171450" defTabSz="914400">
              <a:lnSpc>
                <a:spcPct val="100000"/>
              </a:lnSpc>
              <a:spcBef>
                <a:spcPts val="400"/>
              </a:spcBef>
              <a:buSzPct val="100000"/>
              <a:buChar char="-"/>
              <a:defRPr sz="1200">
                <a:latin typeface="Arial"/>
                <a:ea typeface="Arial"/>
                <a:cs typeface="Arial"/>
                <a:sym typeface="Arial"/>
              </a:defRPr>
            </a:pPr>
            <a:r>
              <a:t>Have volunteers read error messages outloud.</a:t>
            </a:r>
          </a:p>
          <a:p>
            <a:pPr marL="171450" indent="-171450" defTabSz="914400">
              <a:lnSpc>
                <a:spcPct val="100000"/>
              </a:lnSpc>
              <a:spcBef>
                <a:spcPts val="400"/>
              </a:spcBef>
              <a:buSzPct val="100000"/>
              <a:buChar char="-"/>
              <a:defRPr sz="1200">
                <a:latin typeface="Arial"/>
                <a:ea typeface="Arial"/>
                <a:cs typeface="Arial"/>
                <a:sym typeface="Arial"/>
              </a:defRPr>
            </a:pPr>
            <a:r>
              <a:t>Challenge: Remember the star?</a:t>
            </a:r>
          </a:p>
          <a:p>
            <a:pPr marL="171450" indent="-171450" defTabSz="914400">
              <a:lnSpc>
                <a:spcPct val="100000"/>
              </a:lnSpc>
              <a:spcBef>
                <a:spcPts val="400"/>
              </a:spcBef>
              <a:buSzPct val="100000"/>
              <a:buChar char="-"/>
              <a:defRPr sz="1200">
                <a:latin typeface="Arial"/>
                <a:ea typeface="Arial"/>
                <a:cs typeface="Arial"/>
                <a:sym typeface="Arial"/>
              </a:defRPr>
            </a:pPr>
            <a:r>
              <a:t>             Make the same star but rotate it by 45 degrees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What happens if we use a function incorrectly.</a:t>
            </a:r>
          </a:p>
          <a:p>
            <a:pPr defTabSz="914400">
              <a:lnSpc>
                <a:spcPct val="100000"/>
              </a:lnSpc>
              <a:spcBef>
                <a:spcPts val="400"/>
              </a:spcBef>
              <a:defRPr sz="1200">
                <a:latin typeface="Arial"/>
                <a:ea typeface="Arial"/>
                <a:cs typeface="Arial"/>
                <a:sym typeface="Arial"/>
              </a:defRPr>
            </a:pPr>
            <a:r>
              <a:t>What if I type in “(circle 50 “blue” “solid”)?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prstGeom prst="rect">
            <a:avLst/>
          </a:prstGeom>
        </p:spPr>
        <p:txBody>
          <a:bodyPr/>
          <a:lstStyle/>
          <a:p>
            <a:endParaRPr/>
          </a:p>
        </p:txBody>
      </p:sp>
      <p:sp>
        <p:nvSpPr>
          <p:cNvPr id="634" name="Shape 63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-introduce bitmap/url: String  -&gt; Image</a:t>
            </a:r>
          </a:p>
          <a:p>
            <a:pPr defTabSz="914400">
              <a:lnSpc>
                <a:spcPct val="100000"/>
              </a:lnSpc>
              <a:spcBef>
                <a:spcPts val="400"/>
              </a:spcBef>
              <a:defRPr sz="1200">
                <a:latin typeface="Arial"/>
                <a:ea typeface="Arial"/>
                <a:cs typeface="Arial"/>
                <a:sym typeface="Arial"/>
              </a:defRPr>
            </a:pPr>
            <a:r>
              <a:t>-model how to find a transparent image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You want to make sure your URL is just of the image, not of the entire web page.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noRot="1" noChangeAspect="1"/>
          </p:cNvSpPr>
          <p:nvPr>
            <p:ph type="sldImg"/>
          </p:nvPr>
        </p:nvSpPr>
        <p:spPr>
          <a:prstGeom prst="rect">
            <a:avLst/>
          </a:prstGeom>
        </p:spPr>
        <p:txBody>
          <a:bodyPr/>
          <a:lstStyle/>
          <a:p>
            <a:endParaRPr/>
          </a:p>
        </p:txBody>
      </p:sp>
      <p:sp>
        <p:nvSpPr>
          <p:cNvPr id="638" name="Shape 63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Shape 643"/>
          <p:cNvSpPr>
            <a:spLocks noGrp="1" noRot="1" noChangeAspect="1"/>
          </p:cNvSpPr>
          <p:nvPr>
            <p:ph type="sldImg"/>
          </p:nvPr>
        </p:nvSpPr>
        <p:spPr>
          <a:prstGeom prst="rect">
            <a:avLst/>
          </a:prstGeom>
        </p:spPr>
        <p:txBody>
          <a:bodyPr/>
          <a:lstStyle/>
          <a:p>
            <a:endParaRPr/>
          </a:p>
        </p:txBody>
      </p:sp>
      <p:sp>
        <p:nvSpPr>
          <p:cNvPr id="644" name="Shape 64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noRot="1" noChangeAspect="1"/>
          </p:cNvSpPr>
          <p:nvPr>
            <p:ph type="sldImg"/>
          </p:nvPr>
        </p:nvSpPr>
        <p:spPr>
          <a:prstGeom prst="rect">
            <a:avLst/>
          </a:prstGeom>
        </p:spPr>
        <p:txBody>
          <a:bodyPr/>
          <a:lstStyle/>
          <a:p>
            <a:endParaRPr/>
          </a:p>
        </p:txBody>
      </p:sp>
      <p:sp>
        <p:nvSpPr>
          <p:cNvPr id="649" name="Shape 64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Circles on the walls</a:t>
            </a:r>
          </a:p>
          <a:p>
            <a:pPr defTabSz="914400">
              <a:lnSpc>
                <a:spcPct val="100000"/>
              </a:lnSpc>
              <a:spcBef>
                <a:spcPts val="400"/>
              </a:spcBef>
              <a:defRPr sz="1200">
                <a:latin typeface="Arial"/>
                <a:ea typeface="Arial"/>
                <a:cs typeface="Arial"/>
                <a:sym typeface="Arial"/>
              </a:defRPr>
            </a:pPr>
            <a:r>
              <a:t>-Review Data Types – Numbers, Strings, Images</a:t>
            </a:r>
          </a:p>
          <a:p>
            <a:pPr defTabSz="914400">
              <a:lnSpc>
                <a:spcPct val="100000"/>
              </a:lnSpc>
              <a:spcBef>
                <a:spcPts val="400"/>
              </a:spcBef>
              <a:defRPr sz="1200">
                <a:latin typeface="Arial"/>
                <a:ea typeface="Arial"/>
                <a:cs typeface="Arial"/>
                <a:sym typeface="Arial"/>
              </a:defRPr>
            </a:pPr>
            <a:r>
              <a:t>-Open “Defining Values” – What’s name of file?, (define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 </a:t>
            </a:r>
          </a:p>
          <a:p>
            <a:pPr defTabSz="914400">
              <a:lnSpc>
                <a:spcPct val="100000"/>
              </a:lnSpc>
              <a:spcBef>
                <a:spcPts val="400"/>
              </a:spcBef>
              <a:defRPr sz="1200">
                <a:latin typeface="Arial"/>
                <a:ea typeface="Arial"/>
                <a:cs typeface="Arial"/>
                <a:sym typeface="Arial"/>
              </a:defRPr>
            </a:pPr>
            <a:r>
              <a:rPr dirty="0"/>
              <a:t>-how do I make a green triangle?</a:t>
            </a:r>
          </a:p>
          <a:p>
            <a:pPr defTabSz="914400">
              <a:lnSpc>
                <a:spcPct val="100000"/>
              </a:lnSpc>
              <a:spcBef>
                <a:spcPts val="400"/>
              </a:spcBef>
              <a:defRPr sz="1200">
                <a:latin typeface="Arial"/>
                <a:ea typeface="Arial"/>
                <a:cs typeface="Arial"/>
                <a:sym typeface="Arial"/>
              </a:defRPr>
            </a:pPr>
            <a:r>
              <a:rPr dirty="0"/>
              <a:t>-Introduce word problem</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-role play &amp; trial run.. ”</a:t>
            </a:r>
            <a:r>
              <a:rPr dirty="0" err="1"/>
              <a:t>gt</a:t>
            </a:r>
            <a:r>
              <a:rPr dirty="0"/>
              <a:t> 50 -&gt;</a:t>
            </a:r>
          </a:p>
          <a:p>
            <a:pPr defTabSz="914400">
              <a:lnSpc>
                <a:spcPct val="100000"/>
              </a:lnSpc>
              <a:spcBef>
                <a:spcPts val="400"/>
              </a:spcBef>
              <a:defRPr sz="1200">
                <a:latin typeface="Arial"/>
                <a:ea typeface="Arial"/>
                <a:cs typeface="Arial"/>
                <a:sym typeface="Arial"/>
              </a:defRPr>
            </a:pPr>
            <a:r>
              <a:rPr dirty="0"/>
              <a:t>-role play AFTER “I love green triangles” and BEFORE word problem</a:t>
            </a:r>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r>
              <a:rPr dirty="0"/>
              <a:t>-find the pattern of word problem?</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a:p>
            <a:pPr defTabSz="914400">
              <a:lnSpc>
                <a:spcPct val="100000"/>
              </a:lnSpc>
              <a:spcBef>
                <a:spcPts val="400"/>
              </a:spcBef>
              <a:defRPr sz="1200">
                <a:latin typeface="Arial"/>
                <a:ea typeface="Arial"/>
                <a:cs typeface="Arial"/>
                <a:sym typeface="Arial"/>
              </a:defRPr>
            </a:pPr>
            <a:r>
              <a:rPr dirty="0"/>
              <a:t>“What was his(</a:t>
            </a:r>
            <a:r>
              <a:rPr dirty="0" err="1"/>
              <a:t>gt’s</a:t>
            </a:r>
            <a:r>
              <a:rPr dirty="0"/>
              <a:t>) contract?”</a:t>
            </a:r>
          </a:p>
          <a:p>
            <a:pPr defTabSz="914400">
              <a:lnSpc>
                <a:spcPct val="100000"/>
              </a:lnSpc>
              <a:spcBef>
                <a:spcPts val="400"/>
              </a:spcBef>
              <a:defRPr sz="1200">
                <a:latin typeface="Arial"/>
                <a:ea typeface="Arial"/>
                <a:cs typeface="Arial"/>
                <a:sym typeface="Arial"/>
              </a:defRPr>
            </a:pPr>
            <a:r>
              <a:rPr dirty="0"/>
              <a:t>“When do you just accept JUST the answer in math class?”</a:t>
            </a:r>
          </a:p>
          <a:p>
            <a:pPr defTabSz="914400">
              <a:lnSpc>
                <a:spcPct val="100000"/>
              </a:lnSpc>
              <a:spcBef>
                <a:spcPts val="400"/>
              </a:spcBef>
              <a:defRPr sz="1200">
                <a:latin typeface="Arial"/>
                <a:ea typeface="Arial"/>
                <a:cs typeface="Arial"/>
                <a:sym typeface="Arial"/>
              </a:defRPr>
            </a:pPr>
            <a:r>
              <a:rPr dirty="0"/>
              <a:t>For definition -“Copy what stays the same &amp; label everything else”</a:t>
            </a:r>
          </a:p>
          <a:p>
            <a:pPr defTabSz="914400">
              <a:lnSpc>
                <a:spcPct val="100000"/>
              </a:lnSpc>
              <a:spcBef>
                <a:spcPts val="400"/>
              </a:spcBef>
              <a:defRPr sz="1200">
                <a:latin typeface="Arial"/>
                <a:ea typeface="Arial"/>
                <a:cs typeface="Arial"/>
                <a:sym typeface="Arial"/>
              </a:defRPr>
            </a:pPr>
            <a:r>
              <a:rPr dirty="0"/>
              <a:t>“So The Computer Can Check It For You”</a:t>
            </a:r>
          </a:p>
          <a:p>
            <a:pPr defTabSz="914400">
              <a:lnSpc>
                <a:spcPct val="100000"/>
              </a:lnSpc>
              <a:spcBef>
                <a:spcPts val="400"/>
              </a:spcBef>
              <a:defRPr sz="1200">
                <a:latin typeface="Arial"/>
                <a:ea typeface="Arial"/>
                <a:cs typeface="Arial"/>
                <a:sym typeface="Arial"/>
              </a:defRPr>
            </a:pPr>
            <a:r>
              <a:rPr dirty="0"/>
              <a:t>“Many think that the define is the HARDEST </a:t>
            </a:r>
            <a:r>
              <a:rPr dirty="0" err="1"/>
              <a:t>part..it’s</a:t>
            </a:r>
            <a:r>
              <a:rPr dirty="0"/>
              <a:t> not.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a:spLocks noGrp="1" noRot="1" noChangeAspect="1"/>
          </p:cNvSpPr>
          <p:nvPr>
            <p:ph type="sldImg"/>
          </p:nvPr>
        </p:nvSpPr>
        <p:spPr>
          <a:prstGeom prst="rect">
            <a:avLst/>
          </a:prstGeom>
        </p:spPr>
        <p:txBody>
          <a:bodyPr/>
          <a:lstStyle/>
          <a:p>
            <a:endParaRPr/>
          </a:p>
        </p:txBody>
      </p:sp>
      <p:sp>
        <p:nvSpPr>
          <p:cNvPr id="692" name="Shape 69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Examples -&gt;Show Your Work!</a:t>
            </a:r>
          </a:p>
          <a:p>
            <a:pPr defTabSz="914400">
              <a:lnSpc>
                <a:spcPct val="100000"/>
              </a:lnSpc>
              <a:spcBef>
                <a:spcPts val="400"/>
              </a:spcBef>
              <a:defRPr sz="1200">
                <a:latin typeface="Arial"/>
                <a:ea typeface="Arial"/>
                <a:cs typeface="Arial"/>
                <a:sym typeface="Arial"/>
              </a:defRPr>
            </a:pPr>
            <a:r>
              <a:t>gt by itself is just f(x) = 3x-2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“What was his(bc’s) contract?”</a:t>
            </a:r>
          </a:p>
          <a:p>
            <a:pPr defTabSz="914400">
              <a:lnSpc>
                <a:spcPct val="100000"/>
              </a:lnSpc>
              <a:spcBef>
                <a:spcPts val="400"/>
              </a:spcBef>
              <a:defRPr sz="1200">
                <a:latin typeface="Arial"/>
                <a:ea typeface="Arial"/>
                <a:cs typeface="Arial"/>
                <a:sym typeface="Arial"/>
              </a:defRPr>
            </a:pPr>
            <a:r>
              <a:t>“When do you just accept JUST the answer in math class?”</a:t>
            </a:r>
          </a:p>
          <a:p>
            <a:pPr defTabSz="914400">
              <a:lnSpc>
                <a:spcPct val="100000"/>
              </a:lnSpc>
              <a:spcBef>
                <a:spcPts val="400"/>
              </a:spcBef>
              <a:defRPr sz="1200">
                <a:latin typeface="Arial"/>
                <a:ea typeface="Arial"/>
                <a:cs typeface="Arial"/>
                <a:sym typeface="Arial"/>
              </a:defRPr>
            </a:pPr>
            <a:r>
              <a:t>For definition -“Copy what stays the same &amp; label everything else”</a:t>
            </a:r>
          </a:p>
          <a:p>
            <a:pPr defTabSz="914400">
              <a:lnSpc>
                <a:spcPct val="100000"/>
              </a:lnSpc>
              <a:spcBef>
                <a:spcPts val="400"/>
              </a:spcBef>
              <a:defRPr sz="1200">
                <a:latin typeface="Arial"/>
                <a:ea typeface="Arial"/>
                <a:cs typeface="Arial"/>
                <a:sym typeface="Arial"/>
              </a:defRPr>
            </a:pPr>
            <a:r>
              <a:t>“So The Computer Can Check It For You”</a:t>
            </a:r>
          </a:p>
          <a:p>
            <a:pPr defTabSz="914400">
              <a:lnSpc>
                <a:spcPct val="100000"/>
              </a:lnSpc>
              <a:spcBef>
                <a:spcPts val="400"/>
              </a:spcBef>
              <a:defRPr sz="1200">
                <a:latin typeface="Arial"/>
                <a:ea typeface="Arial"/>
                <a:cs typeface="Arial"/>
                <a:sym typeface="Arial"/>
              </a:defRPr>
            </a:pPr>
            <a:r>
              <a:t>“Many think that the define is the HARDEST part..it’s not.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noRot="1" noChangeAspect="1"/>
          </p:cNvSpPr>
          <p:nvPr>
            <p:ph type="sldImg"/>
          </p:nvPr>
        </p:nvSpPr>
        <p:spPr>
          <a:prstGeom prst="rect">
            <a:avLst/>
          </a:prstGeom>
        </p:spPr>
        <p:txBody>
          <a:bodyPr/>
          <a:lstStyle/>
          <a:p>
            <a:endParaRPr/>
          </a:p>
        </p:txBody>
      </p:sp>
      <p:sp>
        <p:nvSpPr>
          <p:cNvPr id="699" name="Shape 69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defTabSz="914400">
              <a:lnSpc>
                <a:spcPct val="100000"/>
              </a:lnSpc>
              <a:spcBef>
                <a:spcPts val="400"/>
              </a:spcBef>
              <a:defRPr sz="1200">
                <a:latin typeface="Arial"/>
                <a:ea typeface="Arial"/>
                <a:cs typeface="Arial"/>
                <a:sym typeface="Arial"/>
              </a:defRPr>
            </a:pPr>
            <a:r>
              <a:rPr dirty="0"/>
              <a:t>-Ask teachers to tell you what to copy into the ‘Definitions’ pane</a:t>
            </a:r>
          </a:p>
          <a:p>
            <a:pPr marL="171450" indent="-171450" defTabSz="914400">
              <a:lnSpc>
                <a:spcPct val="100000"/>
              </a:lnSpc>
              <a:spcBef>
                <a:spcPts val="400"/>
              </a:spcBef>
              <a:buSzPct val="100000"/>
              <a:buChar char="-"/>
              <a:defRPr sz="1200">
                <a:latin typeface="Arial"/>
                <a:ea typeface="Arial"/>
                <a:cs typeface="Arial"/>
                <a:sym typeface="Arial"/>
              </a:defRPr>
            </a:pPr>
            <a:r>
              <a:rPr dirty="0"/>
              <a:t>Be literal..  Make them be precise.</a:t>
            </a:r>
          </a:p>
          <a:p>
            <a:pPr marL="171450" indent="-171450" defTabSz="914400">
              <a:lnSpc>
                <a:spcPct val="100000"/>
              </a:lnSpc>
              <a:spcBef>
                <a:spcPts val="400"/>
              </a:spcBef>
              <a:buSzPct val="100000"/>
              <a:buChar char="-"/>
              <a:defRPr sz="1200">
                <a:latin typeface="Arial"/>
                <a:ea typeface="Arial"/>
                <a:cs typeface="Arial"/>
                <a:sym typeface="Arial"/>
              </a:defRPr>
            </a:pPr>
            <a:r>
              <a:rPr dirty="0"/>
              <a:t>Showing examples is key</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MATH CONNECTIONS: </a:t>
            </a:r>
          </a:p>
          <a:p>
            <a:pPr defTabSz="914400">
              <a:lnSpc>
                <a:spcPct val="100000"/>
              </a:lnSpc>
              <a:spcBef>
                <a:spcPts val="400"/>
              </a:spcBef>
              <a:defRPr sz="1200">
                <a:latin typeface="Arial"/>
                <a:ea typeface="Arial"/>
                <a:cs typeface="Arial"/>
                <a:sym typeface="Arial"/>
              </a:defRPr>
            </a:pPr>
            <a:r>
              <a:rPr dirty="0"/>
              <a:t>Examples -&gt;Show Your Work!</a:t>
            </a:r>
          </a:p>
          <a:p>
            <a:pPr defTabSz="914400">
              <a:lnSpc>
                <a:spcPct val="100000"/>
              </a:lnSpc>
              <a:spcBef>
                <a:spcPts val="400"/>
              </a:spcBef>
              <a:defRPr sz="1200">
                <a:latin typeface="Arial"/>
                <a:ea typeface="Arial"/>
                <a:cs typeface="Arial"/>
                <a:sym typeface="Arial"/>
              </a:defRPr>
            </a:pPr>
            <a:r>
              <a:rPr dirty="0"/>
              <a:t>-</a:t>
            </a:r>
            <a:r>
              <a:rPr dirty="0" err="1"/>
              <a:t>gt</a:t>
            </a:r>
            <a:r>
              <a:rPr dirty="0"/>
              <a:t> by itself is just f(x) = 3x-2</a:t>
            </a:r>
          </a:p>
          <a:p>
            <a:pPr defTabSz="914400">
              <a:lnSpc>
                <a:spcPct val="100000"/>
              </a:lnSpc>
              <a:spcBef>
                <a:spcPts val="400"/>
              </a:spcBef>
              <a:defRPr sz="1200">
                <a:latin typeface="Arial"/>
                <a:ea typeface="Arial"/>
                <a:cs typeface="Arial"/>
                <a:sym typeface="Arial"/>
              </a:defRPr>
            </a:pPr>
            <a:r>
              <a:rPr dirty="0"/>
              <a:t>-need f(3) = 3(3)-2 </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a:p>
            <a:pPr defTabSz="914400">
              <a:lnSpc>
                <a:spcPct val="100000"/>
              </a:lnSpc>
              <a:spcBef>
                <a:spcPts val="400"/>
              </a:spcBef>
              <a:defRPr sz="1200">
                <a:latin typeface="Arial"/>
                <a:ea typeface="Arial"/>
                <a:cs typeface="Arial"/>
                <a:sym typeface="Arial"/>
              </a:defRPr>
            </a:pPr>
            <a:r>
              <a:rPr dirty="0"/>
              <a:t>“When do you just accept the answer in math class?”</a:t>
            </a:r>
          </a:p>
          <a:p>
            <a:pPr defTabSz="914400">
              <a:lnSpc>
                <a:spcPct val="100000"/>
              </a:lnSpc>
              <a:spcBef>
                <a:spcPts val="400"/>
              </a:spcBef>
              <a:defRPr sz="1200">
                <a:latin typeface="Arial"/>
                <a:ea typeface="Arial"/>
                <a:cs typeface="Arial"/>
                <a:sym typeface="Arial"/>
              </a:defRPr>
            </a:pPr>
            <a:r>
              <a:rPr dirty="0"/>
              <a:t>For definition -“Copy what stays the same &amp; label everything else”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noRot="1" noChangeAspect="1"/>
          </p:cNvSpPr>
          <p:nvPr>
            <p:ph type="sldImg"/>
          </p:nvPr>
        </p:nvSpPr>
        <p:spPr>
          <a:prstGeom prst="rect">
            <a:avLst/>
          </a:prstGeom>
        </p:spPr>
        <p:txBody>
          <a:bodyPr/>
          <a:lstStyle/>
          <a:p>
            <a:endParaRPr/>
          </a:p>
        </p:txBody>
      </p:sp>
      <p:sp>
        <p:nvSpPr>
          <p:cNvPr id="731" name="Shape 73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rPr b="1"/>
              <a:t>Graduation to Coding</a:t>
            </a:r>
          </a:p>
          <a:p>
            <a:pPr lvl="1" indent="457200" defTabSz="914400">
              <a:lnSpc>
                <a:spcPct val="100000"/>
              </a:lnSpc>
              <a:spcBef>
                <a:spcPts val="400"/>
              </a:spcBef>
              <a:defRPr sz="1200">
                <a:latin typeface="Arial"/>
                <a:ea typeface="Arial"/>
                <a:cs typeface="Arial"/>
                <a:sym typeface="Arial"/>
              </a:defRPr>
            </a:pPr>
            <a:r>
              <a:t>Stress the students are at the point of doing “real coding.”  They have graduated to being able to do higher level tasks and solve real problems.</a:t>
            </a:r>
          </a:p>
          <a:p>
            <a:pPr defTabSz="914400">
              <a:lnSpc>
                <a:spcPct val="100000"/>
              </a:lnSpc>
              <a:spcBef>
                <a:spcPts val="400"/>
              </a:spcBef>
              <a:defRPr sz="1200">
                <a:latin typeface="Arial"/>
                <a:ea typeface="Arial"/>
                <a:cs typeface="Arial"/>
                <a:sym typeface="Arial"/>
              </a:defRPr>
            </a:pPr>
            <a:r>
              <a:rPr b="1"/>
              <a:t>Full Design Recipe</a:t>
            </a:r>
          </a:p>
          <a:p>
            <a:pPr lvl="1" indent="457200" defTabSz="914400">
              <a:lnSpc>
                <a:spcPct val="100000"/>
              </a:lnSpc>
              <a:spcBef>
                <a:spcPts val="400"/>
              </a:spcBef>
              <a:defRPr sz="1200">
                <a:latin typeface="Arial"/>
                <a:ea typeface="Arial"/>
                <a:cs typeface="Arial"/>
                <a:sym typeface="Arial"/>
              </a:defRPr>
            </a:pPr>
            <a:r>
              <a:t>Contracts are not the whole story.  Purpose statements add important details that contextualizes the contract.</a:t>
            </a:r>
          </a:p>
          <a:p>
            <a:pPr lvl="1" indent="457200" defTabSz="914400">
              <a:lnSpc>
                <a:spcPct val="100000"/>
              </a:lnSpc>
              <a:spcBef>
                <a:spcPts val="400"/>
              </a:spcBef>
              <a:defRPr sz="1200">
                <a:latin typeface="Arial"/>
                <a:ea typeface="Arial"/>
                <a:cs typeface="Arial"/>
                <a:sym typeface="Arial"/>
              </a:defRPr>
            </a:pPr>
            <a:r>
              <a:t>When modeling the design recipe, be sure to stress the each section only uses the information from the preceding section (cover up).  Every step can come directly from the step before it.</a:t>
            </a:r>
          </a:p>
          <a:p>
            <a:pPr lvl="1" indent="457200" defTabSz="914400">
              <a:lnSpc>
                <a:spcPct val="100000"/>
              </a:lnSpc>
              <a:spcBef>
                <a:spcPts val="400"/>
              </a:spcBef>
              <a:defRPr sz="1200">
                <a:latin typeface="Arial"/>
                <a:ea typeface="Arial"/>
                <a:cs typeface="Arial"/>
                <a:sym typeface="Arial"/>
              </a:defRPr>
            </a:pPr>
            <a:r>
              <a:t>Purpose statement language: consume, produce, how?</a:t>
            </a:r>
          </a:p>
          <a:p>
            <a:pPr defTabSz="914400">
              <a:lnSpc>
                <a:spcPct val="100000"/>
              </a:lnSpc>
              <a:spcBef>
                <a:spcPts val="400"/>
              </a:spcBef>
              <a:defRPr sz="1200">
                <a:latin typeface="Arial"/>
                <a:ea typeface="Arial"/>
                <a:cs typeface="Arial"/>
                <a:sym typeface="Arial"/>
              </a:defRPr>
            </a:pPr>
            <a:r>
              <a:rPr b="1"/>
              <a:t>Canned Problems to Word Problems</a:t>
            </a:r>
          </a:p>
          <a:p>
            <a:pPr lvl="1" indent="457200" defTabSz="914400">
              <a:lnSpc>
                <a:spcPct val="100000"/>
              </a:lnSpc>
              <a:spcBef>
                <a:spcPts val="400"/>
              </a:spcBef>
              <a:defRPr sz="1200">
                <a:latin typeface="Arial"/>
                <a:ea typeface="Arial"/>
                <a:cs typeface="Arial"/>
                <a:sym typeface="Arial"/>
              </a:defRPr>
            </a:pPr>
            <a:r>
              <a:t>Authentic Mathematics Problem; has the feel of a real world mathematics problem.</a:t>
            </a:r>
          </a:p>
          <a:p>
            <a:pPr defTabSz="914400">
              <a:lnSpc>
                <a:spcPct val="100000"/>
              </a:lnSpc>
              <a:spcBef>
                <a:spcPts val="400"/>
              </a:spcBef>
              <a:defRPr sz="1200">
                <a:latin typeface="Arial"/>
                <a:ea typeface="Arial"/>
                <a:cs typeface="Arial"/>
                <a:sym typeface="Arial"/>
              </a:defRPr>
            </a:pPr>
            <a:r>
              <a:rPr b="1"/>
              <a:t>Jerk Sibling/”Other”</a:t>
            </a:r>
          </a:p>
          <a:p>
            <a:pPr lvl="1" indent="457200" defTabSz="914400">
              <a:lnSpc>
                <a:spcPct val="100000"/>
              </a:lnSpc>
              <a:spcBef>
                <a:spcPts val="400"/>
              </a:spcBef>
              <a:defRPr sz="1200">
                <a:latin typeface="Arial"/>
                <a:ea typeface="Arial"/>
                <a:cs typeface="Arial"/>
                <a:sym typeface="Arial"/>
              </a:defRPr>
            </a:pPr>
            <a:r>
              <a:t>The Rocket Height starter code is the “jerk sibling”’s work.  Use this code to facilitate this discussion.  </a:t>
            </a:r>
          </a:p>
          <a:p>
            <a:pPr lvl="1" indent="457200" defTabSz="914400">
              <a:lnSpc>
                <a:spcPct val="100000"/>
              </a:lnSpc>
              <a:spcBef>
                <a:spcPts val="400"/>
              </a:spcBef>
              <a:defRPr sz="1200">
                <a:latin typeface="Arial"/>
                <a:ea typeface="Arial"/>
                <a:cs typeface="Arial"/>
                <a:sym typeface="Arial"/>
              </a:defRPr>
            </a:pPr>
            <a:r>
              <a:rPr i="1"/>
              <a:t>Definition is correct based upon the example.</a:t>
            </a:r>
          </a:p>
          <a:p>
            <a:pPr lvl="1" indent="457200" defTabSz="914400">
              <a:lnSpc>
                <a:spcPct val="100000"/>
              </a:lnSpc>
              <a:spcBef>
                <a:spcPts val="400"/>
              </a:spcBef>
              <a:defRPr sz="1200">
                <a:latin typeface="Arial"/>
                <a:ea typeface="Arial"/>
                <a:cs typeface="Arial"/>
                <a:sym typeface="Arial"/>
              </a:defRPr>
            </a:pPr>
            <a:r>
              <a:t>EXAMPLES should show the computation and not just the output… This will translate to the definition.</a:t>
            </a:r>
          </a:p>
          <a:p>
            <a:pPr lvl="1" indent="457200" defTabSz="914400">
              <a:lnSpc>
                <a:spcPct val="100000"/>
              </a:lnSpc>
              <a:spcBef>
                <a:spcPts val="400"/>
              </a:spcBef>
              <a:defRPr sz="1200">
                <a:latin typeface="Arial"/>
                <a:ea typeface="Arial"/>
                <a:cs typeface="Arial"/>
                <a:sym typeface="Arial"/>
              </a:defRPr>
            </a:pPr>
            <a:r>
              <a:t>Used to motivate students without shaming any one of them.</a:t>
            </a:r>
          </a:p>
          <a:p>
            <a:pPr lvl="1" indent="457200" defTabSz="914400">
              <a:lnSpc>
                <a:spcPct val="100000"/>
              </a:lnSpc>
              <a:spcBef>
                <a:spcPts val="400"/>
              </a:spcBef>
              <a:defRPr sz="1200">
                <a:latin typeface="Arial"/>
                <a:ea typeface="Arial"/>
                <a:cs typeface="Arial"/>
                <a:sym typeface="Arial"/>
              </a:defRPr>
            </a:pPr>
            <a:r>
              <a:t>Kids hate criticizing themselves, but love to criticize others.</a:t>
            </a:r>
          </a:p>
          <a:p>
            <a:pPr defTabSz="914400">
              <a:lnSpc>
                <a:spcPct val="100000"/>
              </a:lnSpc>
              <a:spcBef>
                <a:spcPts val="400"/>
              </a:spcBef>
              <a:defRPr sz="1200">
                <a:latin typeface="Arial"/>
                <a:ea typeface="Arial"/>
                <a:cs typeface="Arial"/>
                <a:sym typeface="Arial"/>
              </a:defRPr>
            </a:pPr>
            <a:r>
              <a:rPr b="1"/>
              <a:t>Battling is a way to check your answer by starting at the answer and going up.  You can only look at the step above.</a:t>
            </a:r>
          </a:p>
          <a:p>
            <a:pPr defTabSz="914400">
              <a:lnSpc>
                <a:spcPct val="100000"/>
              </a:lnSpc>
              <a:spcBef>
                <a:spcPts val="400"/>
              </a:spcBef>
              <a:defRPr sz="1200">
                <a:latin typeface="Arial"/>
                <a:ea typeface="Arial"/>
                <a:cs typeface="Arial"/>
                <a:sym typeface="Arial"/>
              </a:defRPr>
            </a:pPr>
            <a:r>
              <a:t>Introducing the Purpose Statement - a chance to write all of the important information in the problem in your own words</a:t>
            </a:r>
          </a:p>
          <a:p>
            <a:pPr defTabSz="914400">
              <a:lnSpc>
                <a:spcPct val="100000"/>
              </a:lnSpc>
              <a:spcBef>
                <a:spcPts val="400"/>
              </a:spcBef>
              <a:defRPr sz="1200">
                <a:latin typeface="Arial"/>
                <a:ea typeface="Arial"/>
                <a:cs typeface="Arial"/>
                <a:sym typeface="Arial"/>
              </a:defRPr>
            </a:pPr>
            <a:r>
              <a:t>Cover Pieces with your hand as you move Step by Step through the design recipe.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Word Problems can be solved using the Design Recipe</a:t>
            </a:r>
          </a:p>
          <a:p>
            <a:pPr defTabSz="914400">
              <a:lnSpc>
                <a:spcPct val="100000"/>
              </a:lnSpc>
              <a:spcBef>
                <a:spcPts val="400"/>
              </a:spcBef>
              <a:defRPr sz="1200">
                <a:latin typeface="Arial"/>
                <a:ea typeface="Arial"/>
                <a:cs typeface="Arial"/>
                <a:sym typeface="Arial"/>
              </a:defRPr>
            </a:pPr>
            <a:r>
              <a:t>Show Your Work</a:t>
            </a:r>
          </a:p>
          <a:p>
            <a:pPr defTabSz="914400">
              <a:lnSpc>
                <a:spcPct val="100000"/>
              </a:lnSpc>
              <a:spcBef>
                <a:spcPts val="400"/>
              </a:spcBef>
              <a:defRPr sz="1200">
                <a:latin typeface="Arial"/>
                <a:ea typeface="Arial"/>
                <a:cs typeface="Arial"/>
                <a:sym typeface="Arial"/>
              </a:defRPr>
            </a:pPr>
            <a:r>
              <a:t>Linear Function</a:t>
            </a:r>
          </a:p>
          <a:p>
            <a:pPr defTabSz="914400">
              <a:lnSpc>
                <a:spcPct val="100000"/>
              </a:lnSpc>
              <a:spcBef>
                <a:spcPts val="400"/>
              </a:spcBef>
              <a:defRPr sz="1200">
                <a:latin typeface="Arial"/>
                <a:ea typeface="Arial"/>
                <a:cs typeface="Arial"/>
                <a:sym typeface="Arial"/>
              </a:defRPr>
            </a:pPr>
            <a:r>
              <a:t>Direct Variation</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Why do we have students say things in their own words?</a:t>
            </a:r>
          </a:p>
          <a:p>
            <a:pPr defTabSz="914400">
              <a:lnSpc>
                <a:spcPct val="100000"/>
              </a:lnSpc>
              <a:spcBef>
                <a:spcPts val="400"/>
              </a:spcBef>
              <a:defRPr sz="1200">
                <a:latin typeface="Arial"/>
                <a:ea typeface="Arial"/>
                <a:cs typeface="Arial"/>
                <a:sym typeface="Arial"/>
              </a:defRPr>
            </a:pPr>
            <a:r>
              <a:t>When do we have students write examples before defining functions?  Do you do this in your classroom?</a:t>
            </a:r>
          </a:p>
          <a:p>
            <a:pPr defTabSz="914400">
              <a:lnSpc>
                <a:spcPct val="100000"/>
              </a:lnSpc>
              <a:spcBef>
                <a:spcPts val="400"/>
              </a:spcBef>
              <a:defRPr sz="1200">
                <a:latin typeface="Arial"/>
                <a:ea typeface="Arial"/>
                <a:cs typeface="Arial"/>
                <a:sym typeface="Arial"/>
              </a:defRPr>
            </a:pPr>
            <a:r>
              <a:t>Rocket-height was taken directly from a 2009 MCAS exam - a standardized test in Massachusetts.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-If time allows and depending on grade level, give time to explore these questions</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-Linear growth </a:t>
            </a:r>
          </a:p>
          <a:p>
            <a:pPr defTabSz="914400">
              <a:lnSpc>
                <a:spcPct val="100000"/>
              </a:lnSpc>
              <a:spcBef>
                <a:spcPts val="400"/>
              </a:spcBef>
              <a:defRPr sz="1200">
                <a:latin typeface="Arial"/>
                <a:ea typeface="Arial"/>
                <a:cs typeface="Arial"/>
                <a:sym typeface="Arial"/>
              </a:defRPr>
            </a:pPr>
            <a:r>
              <a:t>-Can extend to quadratic and exponential growth</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-more practice with Design Recipe</a:t>
            </a:r>
          </a:p>
          <a:p>
            <a:pPr defTabSz="914400">
              <a:lnSpc>
                <a:spcPct val="100000"/>
              </a:lnSpc>
              <a:spcBef>
                <a:spcPts val="400"/>
              </a:spcBef>
              <a:defRPr sz="1200">
                <a:latin typeface="Arial"/>
                <a:ea typeface="Arial"/>
                <a:cs typeface="Arial"/>
                <a:sym typeface="Arial"/>
              </a:defRPr>
            </a:pPr>
            <a:r>
              <a:t>-If done early, practice Battling</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-Word Problems can be solved using the Design Recipe</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-Open the “blank game” template</a:t>
            </a:r>
          </a:p>
          <a:p>
            <a:pPr defTabSz="914400">
              <a:lnSpc>
                <a:spcPct val="100000"/>
              </a:lnSpc>
              <a:spcBef>
                <a:spcPts val="400"/>
              </a:spcBef>
              <a:defRPr sz="1200">
                <a:latin typeface="Arial"/>
                <a:ea typeface="Arial"/>
                <a:cs typeface="Arial"/>
                <a:sym typeface="Arial"/>
              </a:defRPr>
            </a:pPr>
            <a:r>
              <a:t>-Copy your definitions over from “game images” file</a:t>
            </a:r>
          </a:p>
          <a:p>
            <a:pPr defTabSz="914400">
              <a:lnSpc>
                <a:spcPct val="100000"/>
              </a:lnSpc>
              <a:spcBef>
                <a:spcPts val="400"/>
              </a:spcBef>
              <a:defRPr sz="1200">
                <a:latin typeface="Arial"/>
                <a:ea typeface="Arial"/>
                <a:cs typeface="Arial"/>
                <a:sym typeface="Arial"/>
              </a:defRPr>
            </a:pPr>
            <a:r>
              <a:t>-Explain event-loop (teachpack) and the difference between SCREENSHOT vs. your game</a:t>
            </a:r>
          </a:p>
          <a:p>
            <a:pPr defTabSz="914400">
              <a:lnSpc>
                <a:spcPct val="100000"/>
              </a:lnSpc>
              <a:spcBef>
                <a:spcPts val="400"/>
              </a:spcBef>
              <a:defRPr sz="1200">
                <a:latin typeface="Arial"/>
                <a:ea typeface="Arial"/>
                <a:cs typeface="Arial"/>
                <a:sym typeface="Arial"/>
              </a:defRPr>
            </a:pPr>
            <a:r>
              <a:t>-Complete “update-danger” and “update-target” (pg. 16-17)</a:t>
            </a:r>
          </a:p>
          <a:p>
            <a:pPr defTabSz="914400">
              <a:lnSpc>
                <a:spcPct val="100000"/>
              </a:lnSpc>
              <a:spcBef>
                <a:spcPts val="400"/>
              </a:spcBef>
              <a:defRPr sz="1200">
                <a:latin typeface="Arial"/>
                <a:ea typeface="Arial"/>
                <a:cs typeface="Arial"/>
                <a:sym typeface="Arial"/>
              </a:defRPr>
            </a:pPr>
            <a:r>
              <a:t>-Rely on the Design Recipe and practice what you know.  There’s nothing new this time.</a:t>
            </a:r>
          </a:p>
          <a:p>
            <a:pPr defTabSz="914400">
              <a:lnSpc>
                <a:spcPct val="100000"/>
              </a:lnSpc>
              <a:spcBef>
                <a:spcPts val="400"/>
              </a:spcBef>
              <a:defRPr sz="1200">
                <a:latin typeface="Arial"/>
                <a:ea typeface="Arial"/>
                <a:cs typeface="Arial"/>
                <a:sym typeface="Arial"/>
              </a:defRPr>
            </a:pPr>
            <a:r>
              <a:t>-Add “update-danger” and “update-target” to your game file.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Shape 752"/>
          <p:cNvSpPr>
            <a:spLocks noGrp="1" noRot="1" noChangeAspect="1"/>
          </p:cNvSpPr>
          <p:nvPr>
            <p:ph type="sldImg"/>
          </p:nvPr>
        </p:nvSpPr>
        <p:spPr>
          <a:prstGeom prst="rect">
            <a:avLst/>
          </a:prstGeom>
        </p:spPr>
        <p:txBody>
          <a:bodyPr/>
          <a:lstStyle/>
          <a:p>
            <a:endParaRPr/>
          </a:p>
        </p:txBody>
      </p:sp>
      <p:sp>
        <p:nvSpPr>
          <p:cNvPr id="753" name="Shape 75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-SCREENSHOT is NOT YOUR GAME!</a:t>
            </a:r>
          </a:p>
          <a:p>
            <a:pPr defTabSz="914400">
              <a:lnSpc>
                <a:spcPct val="100000"/>
              </a:lnSpc>
              <a:spcBef>
                <a:spcPts val="400"/>
              </a:spcBef>
              <a:defRPr sz="1200">
                <a:latin typeface="Arial"/>
                <a:ea typeface="Arial"/>
                <a:cs typeface="Arial"/>
                <a:sym typeface="Arial"/>
              </a:defRPr>
            </a:pPr>
            <a:r>
              <a:t>-Model Copy paste from line 2-25 from Defining Values</a:t>
            </a:r>
          </a:p>
          <a:p>
            <a:pPr defTabSz="914400">
              <a:lnSpc>
                <a:spcPct val="100000"/>
              </a:lnSpc>
              <a:spcBef>
                <a:spcPts val="400"/>
              </a:spcBef>
              <a:defRPr sz="1200">
                <a:latin typeface="Arial"/>
                <a:ea typeface="Arial"/>
                <a:cs typeface="Arial"/>
                <a:sym typeface="Arial"/>
              </a:defRPr>
            </a:pPr>
            <a:r>
              <a:t>-Explain Event Loop &amp; Difference between screenshot &amp; the game</a:t>
            </a:r>
          </a:p>
          <a:p>
            <a:pPr defTabSz="914400">
              <a:lnSpc>
                <a:spcPct val="100000"/>
              </a:lnSpc>
              <a:spcBef>
                <a:spcPts val="400"/>
              </a:spcBef>
              <a:defRPr sz="1200">
                <a:latin typeface="Arial"/>
                <a:ea typeface="Arial"/>
                <a:cs typeface="Arial"/>
                <a:sym typeface="Arial"/>
              </a:defRPr>
            </a:pPr>
            <a:r>
              <a:t>-Complete Update Danger &amp; Update Target(P. 16-17)</a:t>
            </a:r>
          </a:p>
          <a:p>
            <a:pPr defTabSz="914400">
              <a:lnSpc>
                <a:spcPct val="100000"/>
              </a:lnSpc>
              <a:spcBef>
                <a:spcPts val="400"/>
              </a:spcBef>
              <a:defRPr sz="1200">
                <a:latin typeface="Arial"/>
                <a:ea typeface="Arial"/>
                <a:cs typeface="Arial"/>
                <a:sym typeface="Arial"/>
              </a:defRPr>
            </a:pPr>
            <a:r>
              <a:t>:30, 1:00, :30 for Design Recipe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Is it ok that we used “x” label for both functions? Yes.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Questions? Do I show ‘update-dander’ in Game template before workbook &amp; give scapegoat?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a:spLocks noGrp="1" noRot="1" noChangeAspect="1"/>
          </p:cNvSpPr>
          <p:nvPr>
            <p:ph type="sldImg"/>
          </p:nvPr>
        </p:nvSpPr>
        <p:spPr>
          <a:prstGeom prst="rect">
            <a:avLst/>
          </a:prstGeom>
        </p:spPr>
        <p:txBody>
          <a:bodyPr/>
          <a:lstStyle/>
          <a:p>
            <a:endParaRPr/>
          </a:p>
        </p:txBody>
      </p:sp>
      <p:sp>
        <p:nvSpPr>
          <p:cNvPr id="758" name="Shape 758"/>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-different ways to show profit</a:t>
            </a:r>
          </a:p>
          <a:p>
            <a:pPr defTabSz="914400">
              <a:lnSpc>
                <a:spcPct val="100000"/>
              </a:lnSpc>
              <a:spcBef>
                <a:spcPts val="400"/>
              </a:spcBef>
              <a:defRPr sz="1200">
                <a:latin typeface="Arial"/>
                <a:ea typeface="Arial"/>
                <a:cs typeface="Arial"/>
                <a:sym typeface="Arial"/>
              </a:defRPr>
            </a:pPr>
            <a:r>
              <a:t>-different ways to show mastery</a:t>
            </a:r>
          </a:p>
          <a:p>
            <a:pPr defTabSz="914400">
              <a:lnSpc>
                <a:spcPct val="100000"/>
              </a:lnSpc>
              <a:spcBef>
                <a:spcPts val="400"/>
              </a:spcBef>
              <a:defRPr sz="1200">
                <a:latin typeface="Arial"/>
                <a:ea typeface="Arial"/>
                <a:cs typeface="Arial"/>
                <a:sym typeface="Arial"/>
              </a:defRPr>
            </a:pPr>
            <a:r>
              <a:t>Why should I use 3 functions when I can just use 1? Isn’t 1 easier?</a:t>
            </a:r>
          </a:p>
          <a:p>
            <a:pPr defTabSz="914400">
              <a:lnSpc>
                <a:spcPct val="100000"/>
              </a:lnSpc>
              <a:spcBef>
                <a:spcPts val="400"/>
              </a:spcBef>
              <a:defRPr sz="1200">
                <a:latin typeface="Arial"/>
                <a:ea typeface="Arial"/>
                <a:cs typeface="Arial"/>
                <a:sym typeface="Arial"/>
              </a:defRPr>
            </a:pPr>
            <a:r>
              <a:t>How does my profit function know other functions?</a:t>
            </a:r>
          </a:p>
          <a:p>
            <a:pPr defTabSz="914400">
              <a:lnSpc>
                <a:spcPct val="100000"/>
              </a:lnSpc>
              <a:spcBef>
                <a:spcPts val="400"/>
              </a:spcBef>
              <a:defRPr sz="1200">
                <a:latin typeface="Arial"/>
                <a:ea typeface="Arial"/>
                <a:cs typeface="Arial"/>
                <a:sym typeface="Arial"/>
              </a:defRPr>
            </a:pPr>
            <a:r>
              <a:t>Isn’t the one-piece function faster, because calling other function is more work for the computer?</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-3</a:t>
            </a:r>
            <a:r>
              <a:rPr baseline="30000"/>
              <a:t>rd</a:t>
            </a:r>
            <a:r>
              <a:t> solution is the most efficient(?) because it deals with abstraction.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-work smarter not harder</a:t>
            </a:r>
          </a:p>
          <a:p>
            <a:pPr defTabSz="914400">
              <a:lnSpc>
                <a:spcPct val="100000"/>
              </a:lnSpc>
              <a:spcBef>
                <a:spcPts val="400"/>
              </a:spcBef>
              <a:defRPr sz="1200">
                <a:latin typeface="Arial"/>
                <a:ea typeface="Arial"/>
                <a:cs typeface="Arial"/>
                <a:sym typeface="Arial"/>
              </a:defRPr>
            </a:pPr>
            <a:r>
              <a:t>-someone else maybe using your code </a:t>
            </a:r>
          </a:p>
          <a:p>
            <a:pPr defTabSz="914400">
              <a:lnSpc>
                <a:spcPct val="100000"/>
              </a:lnSpc>
              <a:spcBef>
                <a:spcPts val="400"/>
              </a:spcBef>
              <a:defRPr sz="1200">
                <a:latin typeface="Arial"/>
                <a:ea typeface="Arial"/>
                <a:cs typeface="Arial"/>
                <a:sym typeface="Arial"/>
              </a:defRPr>
            </a:pPr>
            <a:r>
              <a:t>-cost and revenue could change based on market forces..what would I have to change then?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a:spLocks noGrp="1" noRot="1" noChangeAspect="1"/>
          </p:cNvSpPr>
          <p:nvPr>
            <p:ph type="sldImg"/>
          </p:nvPr>
        </p:nvSpPr>
        <p:spPr>
          <a:prstGeom prst="rect">
            <a:avLst/>
          </a:prstGeom>
        </p:spPr>
        <p:txBody>
          <a:bodyPr/>
          <a:lstStyle/>
          <a:p>
            <a:endParaRPr/>
          </a:p>
        </p:txBody>
      </p:sp>
      <p:sp>
        <p:nvSpPr>
          <p:cNvPr id="776" name="Shape 77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a:spLocks noGrp="1" noRot="1" noChangeAspect="1"/>
          </p:cNvSpPr>
          <p:nvPr>
            <p:ph type="sldImg"/>
          </p:nvPr>
        </p:nvSpPr>
        <p:spPr>
          <a:prstGeom prst="rect">
            <a:avLst/>
          </a:prstGeom>
        </p:spPr>
        <p:txBody>
          <a:bodyPr/>
          <a:lstStyle/>
          <a:p>
            <a:endParaRPr/>
          </a:p>
        </p:txBody>
      </p:sp>
      <p:sp>
        <p:nvSpPr>
          <p:cNvPr id="782" name="Shape 78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Introduction of a new Data Type: boolean</a:t>
            </a:r>
          </a:p>
          <a:p>
            <a:pPr defTabSz="914400">
              <a:lnSpc>
                <a:spcPct val="100000"/>
              </a:lnSpc>
              <a:spcBef>
                <a:spcPts val="400"/>
              </a:spcBef>
              <a:defRPr sz="1200">
                <a:latin typeface="Arial"/>
                <a:ea typeface="Arial"/>
                <a:cs typeface="Arial"/>
                <a:sym typeface="Arial"/>
              </a:defRPr>
            </a:pPr>
            <a:r>
              <a:t>Importance of the Game: Stand up activity</a:t>
            </a:r>
          </a:p>
          <a:p>
            <a:pPr defTabSz="914400">
              <a:lnSpc>
                <a:spcPct val="100000"/>
              </a:lnSpc>
              <a:spcBef>
                <a:spcPts val="400"/>
              </a:spcBef>
              <a:defRPr sz="1200">
                <a:latin typeface="Arial"/>
                <a:ea typeface="Arial"/>
                <a:cs typeface="Arial"/>
                <a:sym typeface="Arial"/>
              </a:defRPr>
            </a:pPr>
            <a:r>
              <a:t>Play the True/False game and use statements with “</a:t>
            </a:r>
            <a:r>
              <a:rPr b="1"/>
              <a:t>I am </a:t>
            </a:r>
            <a:r>
              <a:t>holding a black marker…” ”</a:t>
            </a:r>
            <a:r>
              <a:rPr b="1"/>
              <a:t>I am </a:t>
            </a:r>
            <a:r>
              <a:t>wearing a blue shirt.” </a:t>
            </a:r>
          </a:p>
          <a:p>
            <a:pPr defTabSz="914400">
              <a:lnSpc>
                <a:spcPct val="100000"/>
              </a:lnSpc>
              <a:spcBef>
                <a:spcPts val="400"/>
              </a:spcBef>
              <a:defRPr sz="1200">
                <a:latin typeface="Arial"/>
                <a:ea typeface="Arial"/>
                <a:cs typeface="Arial"/>
                <a:sym typeface="Arial"/>
              </a:defRPr>
            </a:pPr>
            <a:r>
              <a:t>True and false - </a:t>
            </a:r>
            <a:r>
              <a:rPr b="1"/>
              <a:t>intro to boolean functions</a:t>
            </a:r>
          </a:p>
          <a:p>
            <a:pPr lvl="1" indent="457200" defTabSz="914400">
              <a:lnSpc>
                <a:spcPct val="100000"/>
              </a:lnSpc>
              <a:spcBef>
                <a:spcPts val="400"/>
              </a:spcBef>
              <a:defRPr sz="1200">
                <a:latin typeface="Arial"/>
                <a:ea typeface="Arial"/>
                <a:cs typeface="Arial"/>
                <a:sym typeface="Arial"/>
              </a:defRPr>
            </a:pPr>
            <a:r>
              <a:t>Walk through contracts for  boolean functions:</a:t>
            </a:r>
          </a:p>
          <a:p>
            <a:pPr lvl="2" indent="914400" defTabSz="914400">
              <a:lnSpc>
                <a:spcPct val="100000"/>
              </a:lnSpc>
              <a:spcBef>
                <a:spcPts val="400"/>
              </a:spcBef>
              <a:defRPr sz="1200">
                <a:latin typeface="Arial"/>
                <a:ea typeface="Arial"/>
                <a:cs typeface="Arial"/>
                <a:sym typeface="Arial"/>
              </a:defRPr>
            </a:pPr>
            <a:r>
              <a:t>&gt;, &lt;, = , string=?</a:t>
            </a:r>
          </a:p>
          <a:p>
            <a:pPr defTabSz="914400">
              <a:lnSpc>
                <a:spcPct val="100000"/>
              </a:lnSpc>
              <a:spcBef>
                <a:spcPts val="400"/>
              </a:spcBef>
              <a:defRPr sz="1200">
                <a:latin typeface="Arial"/>
                <a:ea typeface="Arial"/>
                <a:cs typeface="Arial"/>
                <a:sym typeface="Arial"/>
              </a:defRPr>
            </a:pPr>
            <a:r>
              <a:t>Open “Sam The Butterfly” in Bootstrap Starter File</a:t>
            </a:r>
          </a:p>
          <a:p>
            <a:pPr defTabSz="914400">
              <a:lnSpc>
                <a:spcPct val="100000"/>
              </a:lnSpc>
              <a:spcBef>
                <a:spcPts val="400"/>
              </a:spcBef>
              <a:defRPr sz="1200">
                <a:latin typeface="Arial"/>
                <a:ea typeface="Arial"/>
                <a:cs typeface="Arial"/>
                <a:sym typeface="Arial"/>
              </a:defRPr>
            </a:pPr>
            <a:r>
              <a:t>Go over the boundaries for Sam together</a:t>
            </a:r>
          </a:p>
          <a:p>
            <a:pPr defTabSz="914400">
              <a:lnSpc>
                <a:spcPct val="100000"/>
              </a:lnSpc>
              <a:spcBef>
                <a:spcPts val="400"/>
              </a:spcBef>
              <a:defRPr sz="1200">
                <a:latin typeface="Arial"/>
                <a:ea typeface="Arial"/>
                <a:cs typeface="Arial"/>
                <a:sym typeface="Arial"/>
              </a:defRPr>
            </a:pPr>
            <a:r>
              <a:t>Introduce Sam the Butterfly, complete page 19</a:t>
            </a:r>
          </a:p>
          <a:p>
            <a:pPr lvl="1" indent="457200" defTabSz="914400">
              <a:lnSpc>
                <a:spcPct val="100000"/>
              </a:lnSpc>
              <a:spcBef>
                <a:spcPts val="400"/>
              </a:spcBef>
              <a:defRPr sz="1200">
                <a:latin typeface="Arial"/>
                <a:ea typeface="Arial"/>
                <a:cs typeface="Arial"/>
                <a:sym typeface="Arial"/>
              </a:defRPr>
            </a:pPr>
            <a:r>
              <a:t>Identify 3 functions</a:t>
            </a:r>
          </a:p>
          <a:p>
            <a:pPr defTabSz="914400">
              <a:lnSpc>
                <a:spcPct val="100000"/>
              </a:lnSpc>
              <a:spcBef>
                <a:spcPts val="400"/>
              </a:spcBef>
              <a:defRPr sz="1200">
                <a:latin typeface="Arial"/>
                <a:ea typeface="Arial"/>
                <a:cs typeface="Arial"/>
                <a:sym typeface="Arial"/>
              </a:defRPr>
            </a:pPr>
            <a:r>
              <a:t>Ask students to provide a TRUE example AND a FALSE example</a:t>
            </a:r>
          </a:p>
          <a:p>
            <a:pPr lvl="1" indent="457200" defTabSz="914400">
              <a:lnSpc>
                <a:spcPct val="100000"/>
              </a:lnSpc>
              <a:spcBef>
                <a:spcPts val="400"/>
              </a:spcBef>
              <a:defRPr sz="1200">
                <a:latin typeface="Arial"/>
                <a:ea typeface="Arial"/>
                <a:cs typeface="Arial"/>
                <a:sym typeface="Arial"/>
              </a:defRPr>
            </a:pPr>
            <a:r>
              <a:t>“False doesn’t mean wrong!” problem for some students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914400">
              <a:lnSpc>
                <a:spcPct val="90000"/>
              </a:lnSpc>
              <a:spcBef>
                <a:spcPts val="300"/>
              </a:spcBef>
              <a:defRPr sz="1200">
                <a:latin typeface="Arial"/>
                <a:ea typeface="Arial"/>
                <a:cs typeface="Arial"/>
                <a:sym typeface="Arial"/>
              </a:defRPr>
            </a:pPr>
            <a:r>
              <a:rPr sz="1100"/>
              <a:t>Equity implications of these point</a:t>
            </a:r>
          </a:p>
          <a:p>
            <a:pPr defTabSz="914400">
              <a:lnSpc>
                <a:spcPct val="100000"/>
              </a:lnSpc>
              <a:spcBef>
                <a:spcPts val="300"/>
              </a:spcBef>
              <a:defRPr sz="1200">
                <a:latin typeface="Arial"/>
                <a:ea typeface="Arial"/>
                <a:cs typeface="Arial"/>
                <a:sym typeface="Arial"/>
              </a:defRPr>
            </a:pPr>
            <a:r>
              <a:rPr sz="1100"/>
              <a:t>KEY POINTS</a:t>
            </a:r>
          </a:p>
          <a:p>
            <a:pPr defTabSz="914400">
              <a:lnSpc>
                <a:spcPct val="100000"/>
              </a:lnSpc>
              <a:spcBef>
                <a:spcPts val="300"/>
              </a:spcBef>
              <a:defRPr sz="1200">
                <a:latin typeface="Arial"/>
                <a:ea typeface="Arial"/>
                <a:cs typeface="Arial"/>
                <a:sym typeface="Arial"/>
              </a:defRPr>
            </a:pPr>
            <a:r>
              <a:rPr sz="1100"/>
              <a:t>-Brain:Algebra is a child’s first exposure to formal abstraction</a:t>
            </a:r>
          </a:p>
          <a:p>
            <a:pPr defTabSz="914400">
              <a:lnSpc>
                <a:spcPct val="100000"/>
              </a:lnSpc>
              <a:spcBef>
                <a:spcPts val="300"/>
              </a:spcBef>
              <a:defRPr sz="1200">
                <a:latin typeface="Arial"/>
                <a:ea typeface="Arial"/>
                <a:cs typeface="Arial"/>
                <a:sym typeface="Arial"/>
              </a:defRPr>
            </a:pPr>
            <a:r>
              <a:rPr sz="1100"/>
              <a:t>-GATE:Algebra is the Gateway to the STEM fields(Science, Technology, Engineering, and Math)</a:t>
            </a:r>
          </a:p>
          <a:p>
            <a:pPr defTabSz="914400">
              <a:lnSpc>
                <a:spcPct val="100000"/>
              </a:lnSpc>
              <a:spcBef>
                <a:spcPts val="300"/>
              </a:spcBef>
              <a:defRPr sz="1200">
                <a:latin typeface="Arial"/>
                <a:ea typeface="Arial"/>
                <a:cs typeface="Arial"/>
                <a:sym typeface="Arial"/>
              </a:defRPr>
            </a:pPr>
            <a:r>
              <a:rPr sz="1100"/>
              <a:t>-$$$ - Algebra is strongly correlated to future income</a:t>
            </a:r>
          </a:p>
          <a:p>
            <a:pPr defTabSz="914400">
              <a:lnSpc>
                <a:spcPct val="100000"/>
              </a:lnSpc>
              <a:spcBef>
                <a:spcPts val="300"/>
              </a:spcBef>
              <a:defRPr sz="1200">
                <a:latin typeface="Arial"/>
                <a:ea typeface="Arial"/>
                <a:cs typeface="Arial"/>
                <a:sym typeface="Arial"/>
              </a:defRPr>
            </a:pPr>
            <a:r>
              <a:rPr sz="1100"/>
              <a:t>-Tests – Schools and Stakeholders put a lot of weight on Algebra test scores</a:t>
            </a:r>
          </a:p>
          <a:p>
            <a:pPr defTabSz="914400">
              <a:lnSpc>
                <a:spcPct val="100000"/>
              </a:lnSpc>
              <a:spcBef>
                <a:spcPts val="300"/>
              </a:spcBef>
              <a:defRPr sz="1200">
                <a:latin typeface="Arial"/>
                <a:ea typeface="Arial"/>
                <a:cs typeface="Arial"/>
                <a:sym typeface="Arial"/>
              </a:defRPr>
            </a:pPr>
            <a:r>
              <a:rPr sz="1100"/>
              <a:t>MATH CONNECTIONS</a:t>
            </a:r>
          </a:p>
          <a:p>
            <a:pPr defTabSz="914400">
              <a:lnSpc>
                <a:spcPct val="100000"/>
              </a:lnSpc>
              <a:spcBef>
                <a:spcPts val="400"/>
              </a:spcBef>
              <a:defRPr sz="1200">
                <a:latin typeface="Arial"/>
                <a:ea typeface="Arial"/>
                <a:cs typeface="Arial"/>
                <a:sym typeface="Arial"/>
              </a:defRPr>
            </a:pPr>
            <a:endParaRPr sz="1100"/>
          </a:p>
          <a:p>
            <a:pPr defTabSz="914400">
              <a:lnSpc>
                <a:spcPct val="100000"/>
              </a:lnSpc>
              <a:spcBef>
                <a:spcPts val="300"/>
              </a:spcBef>
              <a:defRPr sz="1200">
                <a:latin typeface="Arial"/>
                <a:ea typeface="Arial"/>
                <a:cs typeface="Arial"/>
                <a:sym typeface="Arial"/>
              </a:defRPr>
            </a:pPr>
            <a:r>
              <a:rPr sz="1100"/>
              <a:t>POWERFUL QUOTES/PHRASES</a:t>
            </a:r>
          </a:p>
          <a:p>
            <a:pPr defTabSz="914400">
              <a:lnSpc>
                <a:spcPct val="100000"/>
              </a:lnSpc>
              <a:spcBef>
                <a:spcPts val="400"/>
              </a:spcBef>
              <a:defRPr sz="1200">
                <a:latin typeface="Arial"/>
                <a:ea typeface="Arial"/>
                <a:cs typeface="Arial"/>
                <a:sym typeface="Arial"/>
              </a:defRPr>
            </a:pPr>
            <a:r>
              <a:t>As teachers, we get asked all the time “when will I ever use this? Algebra isn’t important, right?” </a:t>
            </a:r>
            <a:r>
              <a:rPr b="1" i="1"/>
              <a:t>I know you as math teachers know why algebra is important</a:t>
            </a:r>
            <a:r>
              <a:t>, but here’s four quick talking points that we use when talking with parents, or other adults:</a:t>
            </a:r>
            <a:endParaRPr sz="1100"/>
          </a:p>
          <a:p>
            <a:pPr defTabSz="914400">
              <a:lnSpc>
                <a:spcPct val="100000"/>
              </a:lnSpc>
              <a:spcBef>
                <a:spcPts val="400"/>
              </a:spcBef>
              <a:defRPr sz="1200">
                <a:latin typeface="Arial"/>
                <a:ea typeface="Arial"/>
                <a:cs typeface="Arial"/>
                <a:sym typeface="Arial"/>
              </a:defRPr>
            </a:pPr>
            <a:endParaRPr sz="1100"/>
          </a:p>
          <a:p>
            <a:pPr defTabSz="914400">
              <a:lnSpc>
                <a:spcPct val="100000"/>
              </a:lnSpc>
              <a:spcBef>
                <a:spcPts val="400"/>
              </a:spcBef>
              <a:defRPr sz="1200">
                <a:latin typeface="Arial"/>
                <a:ea typeface="Arial"/>
                <a:cs typeface="Arial"/>
                <a:sym typeface="Arial"/>
              </a:defRPr>
            </a:pPr>
            <a:r>
              <a:rPr sz="1100"/>
              <a:t>Brain: </a:t>
            </a:r>
            <a:r>
              <a:t>Piaget identifies algebra as a crucial step in the divide between concrete and formal operational thinking. </a:t>
            </a:r>
            <a:br/>
            <a:r>
              <a:rPr sz="1100"/>
              <a:t>GATE: </a:t>
            </a:r>
            <a: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That’s why we say If you care about STEM, you </a:t>
            </a:r>
            <a:r>
              <a:rPr i="1"/>
              <a:t>need </a:t>
            </a:r>
            <a:r>
              <a:t>to care about algebra.</a:t>
            </a:r>
            <a:endParaRPr sz="1100"/>
          </a:p>
          <a:p>
            <a:pPr defTabSz="914400">
              <a:lnSpc>
                <a:spcPct val="100000"/>
              </a:lnSpc>
              <a:spcBef>
                <a:spcPts val="400"/>
              </a:spcBef>
              <a:defRPr sz="1200">
                <a:latin typeface="Arial"/>
                <a:ea typeface="Arial"/>
                <a:cs typeface="Arial"/>
                <a:sym typeface="Arial"/>
              </a:defRPr>
            </a:pPr>
            <a:br>
              <a:rPr sz="1100"/>
            </a:br>
            <a:r>
              <a:rPr sz="1100"/>
              <a:t>$$$: </a:t>
            </a:r>
            <a:r>
              <a:t>A 2004 study showed that out of all the classes a student takes in high school, performance in the first year of algebra was most strongly correlated with their future income.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Tests: 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So for all these reasons algebra is one of the most important courses taught in schools today. But how do your students, and we as a nation,</a:t>
            </a:r>
            <a:r>
              <a:rPr i="1"/>
              <a:t> feel </a:t>
            </a:r>
            <a:r>
              <a:t>about algebra? </a:t>
            </a:r>
            <a:r>
              <a:rPr b="1"/>
              <a:t>[Pause, go to next slide]</a:t>
            </a:r>
            <a:endParaRPr sz="1100"/>
          </a:p>
          <a:p>
            <a:pPr defTabSz="914400">
              <a:lnSpc>
                <a:spcPct val="100000"/>
              </a:lnSpc>
              <a:spcBef>
                <a:spcPts val="300"/>
              </a:spcBef>
              <a:defRPr sz="1200">
                <a:latin typeface="Arial"/>
                <a:ea typeface="Arial"/>
                <a:cs typeface="Arial"/>
                <a:sym typeface="Arial"/>
              </a:defRPr>
            </a:pPr>
            <a:br>
              <a:rPr sz="1100"/>
            </a:br>
            <a:endParaRPr sz="1100"/>
          </a:p>
          <a:p>
            <a:pPr defTabSz="914400">
              <a:lnSpc>
                <a:spcPct val="100000"/>
              </a:lnSpc>
              <a:spcBef>
                <a:spcPts val="300"/>
              </a:spcBef>
              <a:defRPr sz="1200">
                <a:latin typeface="Arial"/>
                <a:ea typeface="Arial"/>
                <a:cs typeface="Arial"/>
                <a:sym typeface="Arial"/>
              </a:defRPr>
            </a:pPr>
            <a:br>
              <a:rPr sz="1100"/>
            </a:b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Shape 819"/>
          <p:cNvSpPr>
            <a:spLocks noGrp="1" noRot="1" noChangeAspect="1"/>
          </p:cNvSpPr>
          <p:nvPr>
            <p:ph type="sldImg"/>
          </p:nvPr>
        </p:nvSpPr>
        <p:spPr>
          <a:prstGeom prst="rect">
            <a:avLst/>
          </a:prstGeom>
        </p:spPr>
        <p:txBody>
          <a:bodyPr/>
          <a:lstStyle/>
          <a:p>
            <a:endParaRPr/>
          </a:p>
        </p:txBody>
      </p:sp>
      <p:sp>
        <p:nvSpPr>
          <p:cNvPr id="820" name="Shape 82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defTabSz="914400">
              <a:lnSpc>
                <a:spcPct val="100000"/>
              </a:lnSpc>
              <a:spcBef>
                <a:spcPts val="400"/>
              </a:spcBef>
              <a:defRPr sz="1200">
                <a:latin typeface="Arial"/>
                <a:ea typeface="Arial"/>
                <a:cs typeface="Arial"/>
                <a:sym typeface="Arial"/>
              </a:defRPr>
            </a:pPr>
            <a:r>
              <a:rPr dirty="0"/>
              <a:t>Write safe-left? together (page 20)</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p:txBody>
      </p:sp>
    </p:spTree>
    <p:extLst>
      <p:ext uri="{BB962C8B-B14F-4D97-AF65-F5344CB8AC3E}">
        <p14:creationId xmlns:p14="http://schemas.microsoft.com/office/powerpoint/2010/main" val="720253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Shape 826"/>
          <p:cNvSpPr>
            <a:spLocks noGrp="1" noRot="1" noChangeAspect="1"/>
          </p:cNvSpPr>
          <p:nvPr>
            <p:ph type="sldImg"/>
          </p:nvPr>
        </p:nvSpPr>
        <p:spPr>
          <a:prstGeom prst="rect">
            <a:avLst/>
          </a:prstGeom>
        </p:spPr>
        <p:txBody>
          <a:bodyPr/>
          <a:lstStyle/>
          <a:p>
            <a:endParaRPr/>
          </a:p>
        </p:txBody>
      </p:sp>
      <p:sp>
        <p:nvSpPr>
          <p:cNvPr id="827" name="Shape 82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Write safe-right? as partners (page 21)</a:t>
            </a:r>
          </a:p>
          <a:p>
            <a:pPr defTabSz="914400">
              <a:lnSpc>
                <a:spcPct val="100000"/>
              </a:lnSpc>
              <a:spcBef>
                <a:spcPts val="400"/>
              </a:spcBef>
              <a:defRPr sz="1200">
                <a:latin typeface="Arial"/>
                <a:ea typeface="Arial"/>
                <a:cs typeface="Arial"/>
                <a:sym typeface="Arial"/>
              </a:defRPr>
            </a:pPr>
            <a:r>
              <a:t>Let them struggle!  They will think they did safe-right? wrong.</a:t>
            </a:r>
          </a:p>
          <a:p>
            <a:pPr defTabSz="914400">
              <a:lnSpc>
                <a:spcPct val="100000"/>
              </a:lnSpc>
              <a:spcBef>
                <a:spcPts val="400"/>
              </a:spcBef>
              <a:defRPr sz="1200">
                <a:latin typeface="Arial"/>
                <a:ea typeface="Arial"/>
                <a:cs typeface="Arial"/>
                <a:sym typeface="Arial"/>
              </a:defRPr>
            </a:pPr>
            <a:r>
              <a:rPr b="1"/>
              <a:t>Role Play: Act out safe-left? Safe-right? &amp; on-screen?</a:t>
            </a:r>
          </a:p>
          <a:p>
            <a:pPr defTabSz="914400">
              <a:lnSpc>
                <a:spcPct val="100000"/>
              </a:lnSpc>
              <a:spcBef>
                <a:spcPts val="400"/>
              </a:spcBef>
              <a:defRPr sz="1200">
                <a:latin typeface="Arial"/>
                <a:ea typeface="Arial"/>
                <a:cs typeface="Arial"/>
                <a:sym typeface="Arial"/>
              </a:defRPr>
            </a:pPr>
            <a:r>
              <a:t>Play true and false with and/or statements </a:t>
            </a:r>
          </a:p>
          <a:p>
            <a:pPr lvl="1" indent="457200" defTabSz="914400">
              <a:lnSpc>
                <a:spcPct val="100000"/>
              </a:lnSpc>
              <a:spcBef>
                <a:spcPts val="400"/>
              </a:spcBef>
              <a:defRPr sz="1200">
                <a:latin typeface="Arial"/>
                <a:ea typeface="Arial"/>
                <a:cs typeface="Arial"/>
                <a:sym typeface="Arial"/>
              </a:defRPr>
            </a:pPr>
            <a:r>
              <a:t>mention the importance of two separate statements for and/or</a:t>
            </a:r>
          </a:p>
          <a:p>
            <a:pPr lvl="1" indent="457200" defTabSz="914400">
              <a:lnSpc>
                <a:spcPct val="100000"/>
              </a:lnSpc>
              <a:spcBef>
                <a:spcPts val="400"/>
              </a:spcBef>
              <a:defRPr sz="1200">
                <a:latin typeface="Arial"/>
                <a:ea typeface="Arial"/>
                <a:cs typeface="Arial"/>
                <a:sym typeface="Arial"/>
              </a:defRPr>
            </a:pPr>
            <a:r>
              <a:t>Use phrases like “I am holding a black marker AND I am holding a green marker” NOT “I am holding a black marker AND a green marker”</a:t>
            </a:r>
          </a:p>
          <a:p>
            <a:pPr lvl="1" indent="457200" defTabSz="914400">
              <a:lnSpc>
                <a:spcPct val="100000"/>
              </a:lnSpc>
              <a:spcBef>
                <a:spcPts val="400"/>
              </a:spcBef>
              <a:defRPr sz="1200">
                <a:latin typeface="Arial"/>
                <a:ea typeface="Arial"/>
                <a:cs typeface="Arial"/>
                <a:sym typeface="Arial"/>
              </a:defRPr>
            </a:pPr>
            <a:r>
              <a:t>complete page 22</a:t>
            </a:r>
          </a:p>
          <a:p>
            <a:pPr defTabSz="914400">
              <a:lnSpc>
                <a:spcPct val="100000"/>
              </a:lnSpc>
              <a:spcBef>
                <a:spcPts val="400"/>
              </a:spcBef>
              <a:defRPr sz="1200">
                <a:latin typeface="Arial"/>
                <a:ea typeface="Arial"/>
                <a:cs typeface="Arial"/>
                <a:sym typeface="Arial"/>
              </a:defRPr>
            </a:pPr>
            <a:r>
              <a:t>Let teachers work through onscreen?</a:t>
            </a:r>
          </a:p>
          <a:p>
            <a:pPr defTabSz="914400">
              <a:lnSpc>
                <a:spcPct val="100000"/>
              </a:lnSpc>
              <a:spcBef>
                <a:spcPts val="400"/>
              </a:spcBef>
              <a:defRPr sz="1200">
                <a:latin typeface="Arial"/>
                <a:ea typeface="Arial"/>
                <a:cs typeface="Arial"/>
                <a:sym typeface="Arial"/>
              </a:defRPr>
            </a:pPr>
            <a:r>
              <a:t>Go over solutions for onscreen? </a:t>
            </a:r>
            <a:r>
              <a:rPr b="1"/>
              <a:t>Prompt two teachers: one who used abstraction and one who didn’t.</a:t>
            </a:r>
            <a:r>
              <a:t> Give them 30 seconds to discuss the “better” solution</a:t>
            </a:r>
          </a:p>
          <a:p>
            <a:pPr defTabSz="914400">
              <a:lnSpc>
                <a:spcPct val="100000"/>
              </a:lnSpc>
              <a:spcBef>
                <a:spcPts val="400"/>
              </a:spcBef>
              <a:defRPr sz="1200">
                <a:latin typeface="Arial"/>
                <a:ea typeface="Arial"/>
                <a:cs typeface="Arial"/>
                <a:sym typeface="Arial"/>
              </a:defRPr>
            </a:pPr>
            <a:r>
              <a:t>Abstraction discussion </a:t>
            </a:r>
          </a:p>
          <a:p>
            <a:pPr defTabSz="914400">
              <a:lnSpc>
                <a:spcPct val="100000"/>
              </a:lnSpc>
              <a:spcBef>
                <a:spcPts val="400"/>
              </a:spcBef>
              <a:defRPr sz="1200">
                <a:latin typeface="Arial"/>
                <a:ea typeface="Arial"/>
                <a:cs typeface="Arial"/>
                <a:sym typeface="Arial"/>
              </a:defRPr>
            </a:pPr>
            <a:r>
              <a:t>Enter AND/OR in contracts page</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Inequailities</a:t>
            </a:r>
          </a:p>
          <a:p>
            <a:pPr defTabSz="914400">
              <a:lnSpc>
                <a:spcPct val="100000"/>
              </a:lnSpc>
              <a:spcBef>
                <a:spcPts val="400"/>
              </a:spcBef>
              <a:defRPr sz="1200">
                <a:latin typeface="Arial"/>
                <a:ea typeface="Arial"/>
                <a:cs typeface="Arial"/>
                <a:sym typeface="Arial"/>
              </a:defRPr>
            </a:pPr>
            <a:r>
              <a:t>Compound Inequalities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Why doesn’t Sam stay on the screen? Act out safe-left?, safe-right?, and onscreen?</a:t>
            </a:r>
          </a:p>
          <a:p>
            <a:pPr defTabSz="914400">
              <a:lnSpc>
                <a:spcPct val="100000"/>
              </a:lnSpc>
              <a:spcBef>
                <a:spcPts val="400"/>
              </a:spcBef>
              <a:defRPr sz="1200">
                <a:latin typeface="Arial"/>
                <a:ea typeface="Arial"/>
                <a:cs typeface="Arial"/>
                <a:sym typeface="Arial"/>
              </a:defRPr>
            </a:pPr>
            <a:r>
              <a:t>Which solution is the ‘better’ solution?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hape 831"/>
          <p:cNvSpPr>
            <a:spLocks noGrp="1" noRot="1" noChangeAspect="1"/>
          </p:cNvSpPr>
          <p:nvPr>
            <p:ph type="sldImg"/>
          </p:nvPr>
        </p:nvSpPr>
        <p:spPr>
          <a:prstGeom prst="rect">
            <a:avLst/>
          </a:prstGeom>
        </p:spPr>
        <p:txBody>
          <a:bodyPr/>
          <a:lstStyle/>
          <a:p>
            <a:endParaRPr/>
          </a:p>
        </p:txBody>
      </p:sp>
      <p:sp>
        <p:nvSpPr>
          <p:cNvPr id="832" name="Shape 832"/>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Shape 835"/>
          <p:cNvSpPr>
            <a:spLocks noGrp="1" noRot="1" noChangeAspect="1"/>
          </p:cNvSpPr>
          <p:nvPr>
            <p:ph type="sldImg"/>
          </p:nvPr>
        </p:nvSpPr>
        <p:spPr>
          <a:prstGeom prst="rect">
            <a:avLst/>
          </a:prstGeom>
        </p:spPr>
        <p:txBody>
          <a:bodyPr/>
          <a:lstStyle/>
          <a:p>
            <a:endParaRPr/>
          </a:p>
        </p:txBody>
      </p:sp>
      <p:sp>
        <p:nvSpPr>
          <p:cNvPr id="836" name="Shape 83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New Material:  will show something we haven’t done yet.</a:t>
            </a:r>
          </a:p>
          <a:p>
            <a:pPr defTabSz="914400">
              <a:lnSpc>
                <a:spcPct val="100000"/>
              </a:lnSpc>
              <a:spcBef>
                <a:spcPts val="400"/>
              </a:spcBef>
              <a:defRPr sz="1200">
                <a:latin typeface="Arial"/>
                <a:ea typeface="Arial"/>
                <a:cs typeface="Arial"/>
                <a:sym typeface="Arial"/>
              </a:defRPr>
            </a:pPr>
            <a:r>
              <a:t>So far, every function we’ve written so far follow one rule - this limits us as there are problems that can’t be solved that </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Shape 840"/>
          <p:cNvSpPr>
            <a:spLocks noGrp="1" noRot="1" noChangeAspect="1"/>
          </p:cNvSpPr>
          <p:nvPr>
            <p:ph type="sldImg"/>
          </p:nvPr>
        </p:nvSpPr>
        <p:spPr>
          <a:prstGeom prst="rect">
            <a:avLst/>
          </a:prstGeom>
        </p:spPr>
        <p:txBody>
          <a:bodyPr/>
          <a:lstStyle/>
          <a:p>
            <a:endParaRPr/>
          </a:p>
        </p:txBody>
      </p:sp>
      <p:sp>
        <p:nvSpPr>
          <p:cNvPr id="841" name="Shape 84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-Open luigi’s pizza file</a:t>
            </a:r>
          </a:p>
          <a:p>
            <a:pPr defTabSz="914400">
              <a:lnSpc>
                <a:spcPct val="100000"/>
              </a:lnSpc>
              <a:spcBef>
                <a:spcPts val="400"/>
              </a:spcBef>
              <a:defRPr sz="1200">
                <a:latin typeface="Arial"/>
                <a:ea typeface="Arial"/>
                <a:cs typeface="Arial"/>
                <a:sym typeface="Arial"/>
              </a:defRPr>
            </a:pPr>
            <a:r>
              <a:t>-Self-guided inquiry</a:t>
            </a:r>
            <a:br/>
            <a:r>
              <a:t>-New Code, New Questions:  We don’t expect you to understand this code. We are throwing something at you that we want you to explore</a:t>
            </a:r>
          </a:p>
          <a:p>
            <a:pPr defTabSz="914400">
              <a:lnSpc>
                <a:spcPct val="100000"/>
              </a:lnSpc>
              <a:spcBef>
                <a:spcPts val="400"/>
              </a:spcBef>
              <a:defRPr sz="1200">
                <a:latin typeface="Arial"/>
                <a:ea typeface="Arial"/>
                <a:cs typeface="Arial"/>
                <a:sym typeface="Arial"/>
              </a:defRPr>
            </a:pPr>
            <a:r>
              <a:t>-When changing else from “That’s not on the menu!” to 1000.00 this is a key moment and misunderstanding sometimes.</a:t>
            </a:r>
            <a:br/>
            <a:r>
              <a:t>-Function composition inherits the limitations of the functions domain.</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Piecewise functions</a:t>
            </a:r>
          </a:p>
          <a:p>
            <a:pPr defTabSz="914400">
              <a:lnSpc>
                <a:spcPct val="100000"/>
              </a:lnSpc>
              <a:spcBef>
                <a:spcPts val="400"/>
              </a:spcBef>
              <a:defRPr sz="1200">
                <a:latin typeface="Arial"/>
                <a:ea typeface="Arial"/>
                <a:cs typeface="Arial"/>
                <a:sym typeface="Arial"/>
              </a:defRPr>
            </a:pPr>
            <a:r>
              <a:t>Absolute Value function</a:t>
            </a:r>
          </a:p>
          <a:p>
            <a:pPr defTabSz="914400">
              <a:lnSpc>
                <a:spcPct val="100000"/>
              </a:lnSpc>
              <a:spcBef>
                <a:spcPts val="400"/>
              </a:spcBef>
              <a:defRPr sz="1200">
                <a:latin typeface="Arial"/>
                <a:ea typeface="Arial"/>
                <a:cs typeface="Arial"/>
                <a:sym typeface="Arial"/>
              </a:defRPr>
            </a:pPr>
            <a:r>
              <a:t>Function composition inherits the limitations of the functions domain.</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-Using the DR with cond</a:t>
            </a:r>
          </a:p>
          <a:p>
            <a:pPr defTabSz="914400">
              <a:lnSpc>
                <a:spcPct val="100000"/>
              </a:lnSpc>
              <a:spcBef>
                <a:spcPts val="400"/>
              </a:spcBef>
              <a:defRPr sz="1200">
                <a:latin typeface="Arial"/>
                <a:ea typeface="Arial"/>
                <a:cs typeface="Arial"/>
                <a:sym typeface="Arial"/>
              </a:defRPr>
            </a:pPr>
            <a:r>
              <a:t>-More power, more responsible - needs to have more planning and which means the DR needs to be updated</a:t>
            </a:r>
          </a:p>
          <a:p>
            <a:pPr defTabSz="914400">
              <a:lnSpc>
                <a:spcPct val="100000"/>
              </a:lnSpc>
              <a:spcBef>
                <a:spcPts val="400"/>
              </a:spcBef>
              <a:defRPr sz="1200">
                <a:latin typeface="Arial"/>
                <a:ea typeface="Arial"/>
                <a:cs typeface="Arial"/>
                <a:sym typeface="Arial"/>
              </a:defRPr>
            </a:pPr>
            <a:r>
              <a:t>-Using the DR with contract, purpose statement, and examples are all the same.  </a:t>
            </a:r>
          </a:p>
          <a:p>
            <a:pPr defTabSz="914400">
              <a:lnSpc>
                <a:spcPct val="100000"/>
              </a:lnSpc>
              <a:spcBef>
                <a:spcPts val="400"/>
              </a:spcBef>
              <a:defRPr sz="1200">
                <a:latin typeface="Arial"/>
                <a:ea typeface="Arial"/>
                <a:cs typeface="Arial"/>
                <a:sym typeface="Arial"/>
              </a:defRPr>
            </a:pPr>
            <a:r>
              <a:t>-The moment of change is when we circle and label (draw attention to this!!)</a:t>
            </a:r>
          </a:p>
          <a:p>
            <a:pPr defTabSz="914400">
              <a:lnSpc>
                <a:spcPct val="100000"/>
              </a:lnSpc>
              <a:spcBef>
                <a:spcPts val="400"/>
              </a:spcBef>
              <a:defRPr sz="1200">
                <a:latin typeface="Arial"/>
                <a:ea typeface="Arial"/>
                <a:cs typeface="Arial"/>
                <a:sym typeface="Arial"/>
              </a:defRPr>
            </a:pPr>
            <a:r>
              <a:t>-We’ve circled and labeled more things than what’s in the domain.</a:t>
            </a:r>
          </a:p>
          <a:p>
            <a:pPr defTabSz="914400">
              <a:lnSpc>
                <a:spcPct val="100000"/>
              </a:lnSpc>
              <a:spcBef>
                <a:spcPts val="400"/>
              </a:spcBef>
              <a:defRPr sz="1200">
                <a:latin typeface="Arial"/>
                <a:ea typeface="Arial"/>
                <a:cs typeface="Arial"/>
                <a:sym typeface="Arial"/>
              </a:defRPr>
            </a:pPr>
            <a:r>
              <a:t>-We now have functions with multiple personalities</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-piecewise functions</a:t>
            </a:r>
          </a:p>
          <a:p>
            <a:pPr defTabSz="914400">
              <a:lnSpc>
                <a:spcPct val="100000"/>
              </a:lnSpc>
              <a:spcBef>
                <a:spcPts val="400"/>
              </a:spcBef>
              <a:defRPr sz="1200">
                <a:latin typeface="Arial"/>
                <a:ea typeface="Arial"/>
                <a:cs typeface="Arial"/>
                <a:sym typeface="Arial"/>
              </a:defRPr>
            </a:pPr>
            <a:r>
              <a:t>-The order to which you give arguments to a function has no bearing on how the function - what does y represent(Example f(x, y) = 2y + x^2</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How do you know this is a cond?: A </a:t>
            </a:r>
            <a:r>
              <a:rPr b="1"/>
              <a:t>We’ve circled and labeled more things than what’s in the domain.</a:t>
            </a:r>
            <a:br>
              <a:rPr b="1"/>
            </a:br>
            <a:r>
              <a:t>-Note: When realizing it’s cond &amp; writing the definition start on the right side w/10.50, 9.00, 11.25 and ask “When is the function going to produce this?”</a:t>
            </a:r>
          </a:p>
          <a:p>
            <a:pPr defTabSz="914400">
              <a:lnSpc>
                <a:spcPct val="100000"/>
              </a:lnSpc>
              <a:spcBef>
                <a:spcPts val="400"/>
              </a:spcBef>
              <a:defRPr sz="1200">
                <a:latin typeface="Arial"/>
                <a:ea typeface="Arial"/>
                <a:cs typeface="Arial"/>
                <a:sym typeface="Arial"/>
              </a:defRPr>
            </a:pPr>
            <a:r>
              <a:t>-What data type is pepperoni?</a:t>
            </a:r>
          </a:p>
          <a:p>
            <a:pPr defTabSz="914400">
              <a:lnSpc>
                <a:spcPct val="100000"/>
              </a:lnSpc>
              <a:spcBef>
                <a:spcPts val="400"/>
              </a:spcBef>
              <a:defRPr sz="1200">
                <a:latin typeface="Arial"/>
                <a:ea typeface="Arial"/>
                <a:cs typeface="Arial"/>
                <a:sym typeface="Arial"/>
              </a:defRPr>
            </a:pPr>
            <a:r>
              <a:t>-Do we have a function to compare a string to another string?  </a:t>
            </a:r>
          </a:p>
          <a:p>
            <a:pPr defTabSz="914400">
              <a:lnSpc>
                <a:spcPct val="100000"/>
              </a:lnSpc>
              <a:spcBef>
                <a:spcPts val="400"/>
              </a:spcBef>
              <a:defRPr sz="1200">
                <a:latin typeface="Arial"/>
                <a:ea typeface="Arial"/>
                <a:cs typeface="Arial"/>
                <a:sym typeface="Arial"/>
              </a:defRPr>
            </a:pPr>
            <a:r>
              <a:t>-Won’t we need quotes around range?</a:t>
            </a:r>
          </a:p>
          <a:p>
            <a:pPr defTabSz="914400">
              <a:lnSpc>
                <a:spcPct val="100000"/>
              </a:lnSpc>
              <a:spcBef>
                <a:spcPts val="400"/>
              </a:spcBef>
              <a:defRPr sz="1200">
                <a:latin typeface="Arial"/>
                <a:ea typeface="Arial"/>
                <a:cs typeface="Arial"/>
                <a:sym typeface="Arial"/>
              </a:defRPr>
            </a:pPr>
            <a:r>
              <a:t>-The function cost uses another function string=?</a:t>
            </a:r>
          </a:p>
          <a:p>
            <a:pPr defTabSz="914400">
              <a:lnSpc>
                <a:spcPct val="100000"/>
              </a:lnSpc>
              <a:spcBef>
                <a:spcPts val="400"/>
              </a:spcBef>
              <a:defRPr sz="1200">
                <a:latin typeface="Arial"/>
                <a:ea typeface="Arial"/>
                <a:cs typeface="Arial"/>
                <a:sym typeface="Arial"/>
              </a:defRPr>
            </a:pPr>
            <a:br/>
            <a:b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-Using the DR with cond</a:t>
            </a:r>
          </a:p>
          <a:p>
            <a:pPr defTabSz="914400">
              <a:lnSpc>
                <a:spcPct val="100000"/>
              </a:lnSpc>
              <a:spcBef>
                <a:spcPts val="400"/>
              </a:spcBef>
              <a:defRPr sz="1200">
                <a:latin typeface="Arial"/>
                <a:ea typeface="Arial"/>
                <a:cs typeface="Arial"/>
                <a:sym typeface="Arial"/>
              </a:defRPr>
            </a:pPr>
            <a:r>
              <a:t>-More power, more responsible - needs to have more planning and which means the DR needs to be updated</a:t>
            </a:r>
          </a:p>
          <a:p>
            <a:pPr defTabSz="914400">
              <a:lnSpc>
                <a:spcPct val="100000"/>
              </a:lnSpc>
              <a:spcBef>
                <a:spcPts val="400"/>
              </a:spcBef>
              <a:defRPr sz="1200">
                <a:latin typeface="Arial"/>
                <a:ea typeface="Arial"/>
                <a:cs typeface="Arial"/>
                <a:sym typeface="Arial"/>
              </a:defRPr>
            </a:pPr>
            <a:r>
              <a:t>-Using the DR with contract, purpose statement, and examples are all the same.  </a:t>
            </a:r>
          </a:p>
          <a:p>
            <a:pPr defTabSz="914400">
              <a:lnSpc>
                <a:spcPct val="100000"/>
              </a:lnSpc>
              <a:spcBef>
                <a:spcPts val="400"/>
              </a:spcBef>
              <a:defRPr sz="1200">
                <a:latin typeface="Arial"/>
                <a:ea typeface="Arial"/>
                <a:cs typeface="Arial"/>
                <a:sym typeface="Arial"/>
              </a:defRPr>
            </a:pPr>
            <a:r>
              <a:t>-The moment of change is when we circle and label (draw attention to this!!)</a:t>
            </a:r>
          </a:p>
          <a:p>
            <a:pPr defTabSz="914400">
              <a:lnSpc>
                <a:spcPct val="100000"/>
              </a:lnSpc>
              <a:spcBef>
                <a:spcPts val="400"/>
              </a:spcBef>
              <a:defRPr sz="1200">
                <a:latin typeface="Arial"/>
                <a:ea typeface="Arial"/>
                <a:cs typeface="Arial"/>
                <a:sym typeface="Arial"/>
              </a:defRPr>
            </a:pPr>
            <a:r>
              <a:t>-We’ve circled and labeled more things than what’s in the domain.</a:t>
            </a:r>
          </a:p>
          <a:p>
            <a:pPr defTabSz="914400">
              <a:lnSpc>
                <a:spcPct val="100000"/>
              </a:lnSpc>
              <a:spcBef>
                <a:spcPts val="400"/>
              </a:spcBef>
              <a:defRPr sz="1200">
                <a:latin typeface="Arial"/>
                <a:ea typeface="Arial"/>
                <a:cs typeface="Arial"/>
                <a:sym typeface="Arial"/>
              </a:defRPr>
            </a:pPr>
            <a:r>
              <a:t>-We now have functions with multiple personalities</a:t>
            </a:r>
          </a:p>
          <a:p>
            <a:pPr defTabSz="914400">
              <a:lnSpc>
                <a:spcPct val="100000"/>
              </a:lnSpc>
              <a:spcBef>
                <a:spcPts val="400"/>
              </a:spcBef>
              <a:defRPr sz="1200">
                <a:latin typeface="Arial"/>
                <a:ea typeface="Arial"/>
                <a:cs typeface="Arial"/>
                <a:sym typeface="Arial"/>
              </a:defRPr>
            </a:pPr>
            <a:b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-piecewise functions</a:t>
            </a:r>
          </a:p>
          <a:p>
            <a:pPr defTabSz="914400">
              <a:lnSpc>
                <a:spcPct val="100000"/>
              </a:lnSpc>
              <a:spcBef>
                <a:spcPts val="400"/>
              </a:spcBef>
              <a:defRPr sz="1200">
                <a:latin typeface="Arial"/>
                <a:ea typeface="Arial"/>
                <a:cs typeface="Arial"/>
                <a:sym typeface="Arial"/>
              </a:defRPr>
            </a:pPr>
            <a:r>
              <a:t>-The order to which you give arguments to a function has no bearing on how the function - what does y represent(Example f(x, y) = 2y + x^2</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How do you know this is a cond?: A </a:t>
            </a:r>
            <a:r>
              <a:rPr b="1"/>
              <a:t>We’ve circled and labeled more things than what’s in the domain.</a:t>
            </a:r>
            <a:br>
              <a:rPr b="1"/>
            </a:br>
            <a:r>
              <a:t>-Note: When realizing it’s cond &amp; writing the definition start on the right side w/10.50, 9.00, 11.25 and ask “When is the function going to produce this?”</a:t>
            </a:r>
          </a:p>
          <a:p>
            <a:pPr defTabSz="914400">
              <a:lnSpc>
                <a:spcPct val="100000"/>
              </a:lnSpc>
              <a:spcBef>
                <a:spcPts val="400"/>
              </a:spcBef>
              <a:defRPr sz="1200">
                <a:latin typeface="Arial"/>
                <a:ea typeface="Arial"/>
                <a:cs typeface="Arial"/>
                <a:sym typeface="Arial"/>
              </a:defRPr>
            </a:pPr>
            <a:r>
              <a:t>-What data type is pepperoni?</a:t>
            </a:r>
          </a:p>
          <a:p>
            <a:pPr defTabSz="914400">
              <a:lnSpc>
                <a:spcPct val="100000"/>
              </a:lnSpc>
              <a:spcBef>
                <a:spcPts val="400"/>
              </a:spcBef>
              <a:defRPr sz="1200">
                <a:latin typeface="Arial"/>
                <a:ea typeface="Arial"/>
                <a:cs typeface="Arial"/>
                <a:sym typeface="Arial"/>
              </a:defRPr>
            </a:pPr>
            <a:r>
              <a:t>-Do we have a function to compare a string to another string?  </a:t>
            </a:r>
          </a:p>
          <a:p>
            <a:pPr defTabSz="914400">
              <a:lnSpc>
                <a:spcPct val="100000"/>
              </a:lnSpc>
              <a:spcBef>
                <a:spcPts val="400"/>
              </a:spcBef>
              <a:defRPr sz="1200">
                <a:latin typeface="Arial"/>
                <a:ea typeface="Arial"/>
                <a:cs typeface="Arial"/>
                <a:sym typeface="Arial"/>
              </a:defRPr>
            </a:pPr>
            <a:r>
              <a:t>-Won’t we need quotes around range?</a:t>
            </a:r>
          </a:p>
          <a:p>
            <a:pPr defTabSz="914400">
              <a:lnSpc>
                <a:spcPct val="100000"/>
              </a:lnSpc>
              <a:spcBef>
                <a:spcPts val="400"/>
              </a:spcBef>
              <a:defRPr sz="1200">
                <a:latin typeface="Arial"/>
                <a:ea typeface="Arial"/>
                <a:cs typeface="Arial"/>
                <a:sym typeface="Arial"/>
              </a:defRPr>
            </a:pPr>
            <a:r>
              <a:t>-The function cost uses another function string=?</a:t>
            </a:r>
          </a:p>
          <a:p>
            <a:pPr defTabSz="914400">
              <a:lnSpc>
                <a:spcPct val="100000"/>
              </a:lnSpc>
              <a:spcBef>
                <a:spcPts val="400"/>
              </a:spcBef>
              <a:defRPr sz="1200">
                <a:latin typeface="Arial"/>
                <a:ea typeface="Arial"/>
                <a:cs typeface="Arial"/>
                <a:sym typeface="Arial"/>
              </a:defRPr>
            </a:pPr>
            <a:br/>
            <a:br/>
            <a:endParaRPr/>
          </a:p>
        </p:txBody>
      </p:sp>
    </p:spTree>
    <p:extLst>
      <p:ext uri="{BB962C8B-B14F-4D97-AF65-F5344CB8AC3E}">
        <p14:creationId xmlns:p14="http://schemas.microsoft.com/office/powerpoint/2010/main" val="10299911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Shape 944"/>
          <p:cNvSpPr>
            <a:spLocks noGrp="1" noRot="1" noChangeAspect="1"/>
          </p:cNvSpPr>
          <p:nvPr>
            <p:ph type="sldImg"/>
          </p:nvPr>
        </p:nvSpPr>
        <p:spPr>
          <a:prstGeom prst="rect">
            <a:avLst/>
          </a:prstGeom>
        </p:spPr>
        <p:txBody>
          <a:bodyPr/>
          <a:lstStyle/>
          <a:p>
            <a:endParaRPr/>
          </a:p>
        </p:txBody>
      </p:sp>
      <p:sp>
        <p:nvSpPr>
          <p:cNvPr id="945" name="Shape 94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dirty="0"/>
              <a:t>KEY POINTS</a:t>
            </a:r>
          </a:p>
          <a:p>
            <a:pPr marL="171450" indent="-171450" defTabSz="914400">
              <a:lnSpc>
                <a:spcPct val="100000"/>
              </a:lnSpc>
              <a:spcBef>
                <a:spcPts val="400"/>
              </a:spcBef>
              <a:buSzPct val="100000"/>
              <a:buChar char="-"/>
              <a:defRPr sz="1200">
                <a:latin typeface="Arial"/>
                <a:ea typeface="Arial"/>
                <a:cs typeface="Arial"/>
                <a:sym typeface="Arial"/>
              </a:defRPr>
            </a:pPr>
            <a:r>
              <a:rPr dirty="0"/>
              <a:t>If time permits, have teachers explore the challenges</a:t>
            </a:r>
          </a:p>
          <a:p>
            <a:pPr defTabSz="914400">
              <a:lnSpc>
                <a:spcPct val="100000"/>
              </a:lnSpc>
              <a:spcBef>
                <a:spcPts val="400"/>
              </a:spcBef>
              <a:defRPr sz="1200">
                <a:latin typeface="Arial"/>
                <a:ea typeface="Arial"/>
                <a:cs typeface="Arial"/>
                <a:sym typeface="Arial"/>
              </a:defRPr>
            </a:pPr>
            <a:r>
              <a:rPr dirty="0"/>
              <a:t>-</a:t>
            </a:r>
            <a:r>
              <a:rPr dirty="0" err="1"/>
              <a:t>GoFast</a:t>
            </a:r>
            <a:endParaRPr dirty="0"/>
          </a:p>
          <a:p>
            <a:pPr defTabSz="914400">
              <a:lnSpc>
                <a:spcPct val="100000"/>
              </a:lnSpc>
              <a:spcBef>
                <a:spcPts val="400"/>
              </a:spcBef>
              <a:defRPr sz="1200">
                <a:latin typeface="Arial"/>
                <a:ea typeface="Arial"/>
                <a:cs typeface="Arial"/>
                <a:sym typeface="Arial"/>
              </a:defRPr>
            </a:pPr>
            <a:r>
              <a:rPr dirty="0"/>
              <a:t>-Warping</a:t>
            </a:r>
          </a:p>
          <a:p>
            <a:pPr defTabSz="914400">
              <a:lnSpc>
                <a:spcPct val="100000"/>
              </a:lnSpc>
              <a:spcBef>
                <a:spcPts val="400"/>
              </a:spcBef>
              <a:defRPr sz="1200">
                <a:latin typeface="Arial"/>
                <a:ea typeface="Arial"/>
                <a:cs typeface="Arial"/>
                <a:sym typeface="Arial"/>
              </a:defRPr>
            </a:pPr>
            <a:r>
              <a:rPr dirty="0"/>
              <a:t>-Blocking</a:t>
            </a:r>
          </a:p>
          <a:p>
            <a:pPr defTabSz="914400">
              <a:lnSpc>
                <a:spcPct val="100000"/>
              </a:lnSpc>
              <a:spcBef>
                <a:spcPts val="400"/>
              </a:spcBef>
              <a:defRPr sz="1200">
                <a:latin typeface="Arial"/>
                <a:ea typeface="Arial"/>
                <a:cs typeface="Arial"/>
                <a:sym typeface="Arial"/>
              </a:defRPr>
            </a:pPr>
            <a:r>
              <a:rPr dirty="0"/>
              <a:t>-Hiding</a:t>
            </a:r>
          </a:p>
          <a:p>
            <a:pPr defTabSz="914400">
              <a:lnSpc>
                <a:spcPct val="100000"/>
              </a:lnSpc>
              <a:spcBef>
                <a:spcPts val="400"/>
              </a:spcBef>
              <a:defRPr sz="1200">
                <a:latin typeface="Arial"/>
                <a:ea typeface="Arial"/>
                <a:cs typeface="Arial"/>
                <a:sym typeface="Arial"/>
              </a:defRPr>
            </a:pPr>
            <a:r>
              <a:rPr dirty="0"/>
              <a:t>-When am I adding 20?</a:t>
            </a:r>
          </a:p>
          <a:p>
            <a:pPr defTabSz="914400">
              <a:lnSpc>
                <a:spcPct val="100000"/>
              </a:lnSpc>
              <a:spcBef>
                <a:spcPts val="400"/>
              </a:spcBef>
              <a:defRPr sz="1200">
                <a:latin typeface="Arial"/>
                <a:ea typeface="Arial"/>
                <a:cs typeface="Arial"/>
                <a:sym typeface="Arial"/>
              </a:defRPr>
            </a:pPr>
            <a:r>
              <a:rPr dirty="0"/>
              <a:t>-When does y increase by 20?</a:t>
            </a:r>
          </a:p>
          <a:p>
            <a:pPr defTabSz="914400">
              <a:lnSpc>
                <a:spcPct val="100000"/>
              </a:lnSpc>
              <a:spcBef>
                <a:spcPts val="400"/>
              </a:spcBef>
              <a:defRPr sz="1200">
                <a:latin typeface="Arial"/>
                <a:ea typeface="Arial"/>
                <a:cs typeface="Arial"/>
                <a:sym typeface="Arial"/>
              </a:defRPr>
            </a:pPr>
            <a:br>
              <a:rPr dirty="0"/>
            </a:br>
            <a:endParaRPr dirty="0"/>
          </a:p>
          <a:p>
            <a:pPr defTabSz="914400">
              <a:lnSpc>
                <a:spcPct val="100000"/>
              </a:lnSpc>
              <a:spcBef>
                <a:spcPts val="400"/>
              </a:spcBef>
              <a:defRPr sz="1200">
                <a:latin typeface="Arial"/>
                <a:ea typeface="Arial"/>
                <a:cs typeface="Arial"/>
                <a:sym typeface="Arial"/>
              </a:defRPr>
            </a:pPr>
            <a:r>
              <a:rPr dirty="0"/>
              <a:t>MATH CONNECTIONS</a:t>
            </a:r>
          </a:p>
          <a:p>
            <a:pPr defTabSz="914400">
              <a:lnSpc>
                <a:spcPct val="100000"/>
              </a:lnSpc>
              <a:spcBef>
                <a:spcPts val="400"/>
              </a:spcBef>
              <a:defRPr sz="1200">
                <a:latin typeface="Arial"/>
                <a:ea typeface="Arial"/>
                <a:cs typeface="Arial"/>
                <a:sym typeface="Arial"/>
              </a:defRPr>
            </a:pPr>
            <a:endParaRPr dirty="0"/>
          </a:p>
          <a:p>
            <a:pPr defTabSz="914400">
              <a:lnSpc>
                <a:spcPct val="100000"/>
              </a:lnSpc>
              <a:spcBef>
                <a:spcPts val="400"/>
              </a:spcBef>
              <a:defRPr sz="1200">
                <a:latin typeface="Arial"/>
                <a:ea typeface="Arial"/>
                <a:cs typeface="Arial"/>
                <a:sym typeface="Arial"/>
              </a:defRPr>
            </a:pPr>
            <a:r>
              <a:rPr dirty="0"/>
              <a:t>POWERFUL QUOTES/PHRASES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noRot="1" noChangeAspect="1"/>
          </p:cNvSpPr>
          <p:nvPr>
            <p:ph type="sldImg"/>
          </p:nvPr>
        </p:nvSpPr>
        <p:spPr>
          <a:prstGeom prst="rect">
            <a:avLst/>
          </a:prstGeom>
        </p:spPr>
        <p:txBody>
          <a:bodyPr/>
          <a:lstStyle/>
          <a:p>
            <a:endParaRPr/>
          </a:p>
        </p:txBody>
      </p:sp>
      <p:sp>
        <p:nvSpPr>
          <p:cNvPr id="949" name="Shape 94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Unit 8:</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-Act out 1 dimensional collision, asking “How far are we?”, “Did we collide?” </a:t>
            </a:r>
          </a:p>
          <a:p>
            <a:pPr defTabSz="914400">
              <a:lnSpc>
                <a:spcPct val="100000"/>
              </a:lnSpc>
              <a:spcBef>
                <a:spcPts val="400"/>
              </a:spcBef>
              <a:defRPr sz="1200">
                <a:latin typeface="Arial"/>
                <a:ea typeface="Arial"/>
                <a:cs typeface="Arial"/>
                <a:sym typeface="Arial"/>
              </a:defRPr>
            </a:pPr>
            <a:r>
              <a:rPr i="1"/>
              <a:t>-</a:t>
            </a:r>
            <a:r>
              <a:t>They are not only touching when they are one certain distance from each other.  It’s an inequality when they are less than a certain distance from the centerpoint.</a:t>
            </a:r>
          </a:p>
          <a:p>
            <a:pPr defTabSz="914400">
              <a:lnSpc>
                <a:spcPct val="100000"/>
              </a:lnSpc>
              <a:spcBef>
                <a:spcPts val="400"/>
              </a:spcBef>
              <a:defRPr sz="1200">
                <a:latin typeface="Arial"/>
                <a:ea typeface="Arial"/>
                <a:cs typeface="Arial"/>
                <a:sym typeface="Arial"/>
              </a:defRPr>
            </a:pPr>
            <a:r>
              <a:t>-Walk them through line-length</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r>
              <a:t>Inequaliities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How many of you teach absolute value?</a:t>
            </a:r>
          </a:p>
          <a:p>
            <a:pPr defTabSz="914400">
              <a:lnSpc>
                <a:spcPct val="100000"/>
              </a:lnSpc>
              <a:spcBef>
                <a:spcPts val="400"/>
              </a:spcBef>
              <a:defRPr sz="1200">
                <a:latin typeface="Arial"/>
                <a:ea typeface="Arial"/>
                <a:cs typeface="Arial"/>
                <a:sym typeface="Arial"/>
              </a:defRPr>
            </a:pPr>
            <a:r>
              <a:t>How many of you teach Pythagorean Theorem?</a:t>
            </a:r>
          </a:p>
          <a:p>
            <a:pPr defTabSz="914400">
              <a:lnSpc>
                <a:spcPct val="100000"/>
              </a:lnSpc>
              <a:spcBef>
                <a:spcPts val="400"/>
              </a:spcBef>
              <a:defRPr sz="1200">
                <a:latin typeface="Arial"/>
                <a:ea typeface="Arial"/>
                <a:cs typeface="Arial"/>
                <a:sym typeface="Arial"/>
              </a:defRPr>
            </a:pPr>
            <a:r>
              <a:t>How many of you teach Distance Formula?</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Shape 954"/>
          <p:cNvSpPr>
            <a:spLocks noGrp="1" noRot="1" noChangeAspect="1"/>
          </p:cNvSpPr>
          <p:nvPr>
            <p:ph type="sldImg"/>
          </p:nvPr>
        </p:nvSpPr>
        <p:spPr>
          <a:prstGeom prst="rect">
            <a:avLst/>
          </a:prstGeom>
        </p:spPr>
        <p:txBody>
          <a:bodyPr/>
          <a:lstStyle/>
          <a:p>
            <a:endParaRPr/>
          </a:p>
        </p:txBody>
      </p:sp>
      <p:sp>
        <p:nvSpPr>
          <p:cNvPr id="955" name="Shape 95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-Model how to share programs by copying link and submitting via Google Form</a:t>
            </a:r>
          </a:p>
          <a:p>
            <a:pPr defTabSz="914400">
              <a:lnSpc>
                <a:spcPct val="100000"/>
              </a:lnSpc>
              <a:spcBef>
                <a:spcPts val="400"/>
              </a:spcBef>
              <a:defRPr sz="1200">
                <a:latin typeface="Arial"/>
                <a:ea typeface="Arial"/>
                <a:cs typeface="Arial"/>
                <a:sym typeface="Arial"/>
              </a:defRPr>
            </a:pPr>
            <a:r>
              <a:t>-Model how to create a QR code, highlight email and social media</a:t>
            </a:r>
          </a:p>
          <a:p>
            <a:pPr defTabSz="914400">
              <a:lnSpc>
                <a:spcPct val="100000"/>
              </a:lnSpc>
              <a:spcBef>
                <a:spcPts val="400"/>
              </a:spcBef>
              <a:defRPr sz="1200">
                <a:latin typeface="Arial"/>
                <a:ea typeface="Arial"/>
                <a:cs typeface="Arial"/>
                <a:sym typeface="Arial"/>
              </a:defRPr>
            </a:pPr>
            <a:r>
              <a:t>-For ’tilt’ teachpack, have teachers save a different copy with the ‘tilt’ teachpack as best practice.</a:t>
            </a:r>
          </a:p>
          <a:p>
            <a:pPr defTabSz="914400">
              <a:lnSpc>
                <a:spcPct val="100000"/>
              </a:lnSpc>
              <a:spcBef>
                <a:spcPts val="400"/>
              </a:spcBef>
              <a:defRPr sz="1200">
                <a:latin typeface="Arial"/>
                <a:ea typeface="Arial"/>
                <a:cs typeface="Arial"/>
                <a:sym typeface="Arial"/>
              </a:defRPr>
            </a:pPr>
            <a:r>
              <a:t>-show teachers where ‘data structures’ resources are to get player moving in 2D</a:t>
            </a:r>
          </a:p>
          <a:p>
            <a:pPr marL="171450" indent="-171450" defTabSz="914400">
              <a:lnSpc>
                <a:spcPct val="100000"/>
              </a:lnSpc>
              <a:spcBef>
                <a:spcPts val="400"/>
              </a:spcBef>
              <a:buSzPct val="100000"/>
              <a:buChar char="-"/>
              <a:defRPr sz="1200">
                <a:latin typeface="Arial"/>
                <a:ea typeface="Arial"/>
                <a:cs typeface="Arial"/>
                <a:sym typeface="Arial"/>
              </a:defRPr>
            </a:pPr>
            <a:r>
              <a:t>Highlight ”How to Design Programs” textbook taught at Universities like Brown, WPI, and Northeastern</a:t>
            </a:r>
          </a:p>
          <a:p>
            <a:pPr marL="171450" indent="-171450" defTabSz="914400">
              <a:lnSpc>
                <a:spcPct val="100000"/>
              </a:lnSpc>
              <a:spcBef>
                <a:spcPts val="400"/>
              </a:spcBef>
              <a:buSzPct val="100000"/>
              <a:buChar char="-"/>
              <a:defRPr sz="1200">
                <a:latin typeface="Arial"/>
                <a:ea typeface="Arial"/>
                <a:cs typeface="Arial"/>
                <a:sym typeface="Arial"/>
              </a:defRPr>
            </a:pPr>
            <a:endParaRP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Update Freddy Krueger slide? Maybe new Pennywise from IT movie?</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-Unfortunately, Algebra scares the hell out of most americans!</a:t>
            </a:r>
          </a:p>
          <a:p>
            <a:pPr defTabSz="914400">
              <a:lnSpc>
                <a:spcPct val="100000"/>
              </a:lnSpc>
              <a:spcBef>
                <a:spcPts val="400"/>
              </a:spcBef>
              <a:defRPr sz="1200">
                <a:latin typeface="Arial"/>
                <a:ea typeface="Arial"/>
                <a:cs typeface="Arial"/>
                <a:sym typeface="Arial"/>
              </a:defRPr>
            </a:pPr>
            <a:r>
              <a:t>-Students and Teachers have math anxiety or Math Trauma(Jo Boaler) research</a:t>
            </a:r>
          </a:p>
          <a:p>
            <a:pPr defTabSz="914400">
              <a:lnSpc>
                <a:spcPct val="100000"/>
              </a:lnSpc>
              <a:spcBef>
                <a:spcPts val="400"/>
              </a:spcBef>
              <a:defRPr sz="1200">
                <a:latin typeface="Arial"/>
                <a:ea typeface="Arial"/>
                <a:cs typeface="Arial"/>
                <a:sym typeface="Arial"/>
              </a:defRPr>
            </a:pPr>
            <a:r>
              <a:t>-</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r>
              <a:t>Why do we have a national </a:t>
            </a:r>
            <a:r>
              <a:rPr i="1"/>
              <a:t>fear</a:t>
            </a:r>
            <a:r>
              <a:t> of algebra? To understand, we need to think about how math is taught to young students</a:t>
            </a:r>
          </a:p>
          <a:p>
            <a:pPr defTabSz="914400">
              <a:lnSpc>
                <a:spcPct val="100000"/>
              </a:lnSpc>
              <a:spcBef>
                <a:spcPts val="400"/>
              </a:spcBef>
              <a:defRPr sz="1200">
                <a:latin typeface="Arial"/>
                <a:ea typeface="Arial"/>
                <a:cs typeface="Arial"/>
                <a:sym typeface="Arial"/>
              </a:defRPr>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Shape 958"/>
          <p:cNvSpPr>
            <a:spLocks noGrp="1" noRot="1" noChangeAspect="1"/>
          </p:cNvSpPr>
          <p:nvPr>
            <p:ph type="sldImg"/>
          </p:nvPr>
        </p:nvSpPr>
        <p:spPr>
          <a:prstGeom prst="rect">
            <a:avLst/>
          </a:prstGeom>
        </p:spPr>
        <p:txBody>
          <a:bodyPr/>
          <a:lstStyle/>
          <a:p>
            <a:endParaRPr/>
          </a:p>
        </p:txBody>
      </p:sp>
      <p:sp>
        <p:nvSpPr>
          <p:cNvPr id="959" name="Shape 95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hape 965"/>
          <p:cNvSpPr>
            <a:spLocks noGrp="1" noRot="1" noChangeAspect="1"/>
          </p:cNvSpPr>
          <p:nvPr>
            <p:ph type="sldImg"/>
          </p:nvPr>
        </p:nvSpPr>
        <p:spPr>
          <a:prstGeom prst="rect">
            <a:avLst/>
          </a:prstGeom>
        </p:spPr>
        <p:txBody>
          <a:bodyPr/>
          <a:lstStyle/>
          <a:p>
            <a:endParaRPr/>
          </a:p>
        </p:txBody>
      </p:sp>
      <p:sp>
        <p:nvSpPr>
          <p:cNvPr id="966" name="Shape 96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rPr i="1"/>
              <a:t>What’s different for pre-algebra and earlier?</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Shape 972"/>
          <p:cNvSpPr>
            <a:spLocks noGrp="1" noRot="1" noChangeAspect="1"/>
          </p:cNvSpPr>
          <p:nvPr>
            <p:ph type="sldImg"/>
          </p:nvPr>
        </p:nvSpPr>
        <p:spPr>
          <a:prstGeom prst="rect">
            <a:avLst/>
          </a:prstGeom>
        </p:spPr>
        <p:txBody>
          <a:bodyPr/>
          <a:lstStyle/>
          <a:p>
            <a:endParaRPr/>
          </a:p>
        </p:txBody>
      </p:sp>
      <p:sp>
        <p:nvSpPr>
          <p:cNvPr id="973" name="Shape 973"/>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100 Days devoted to material that Bootstrap Covers</a:t>
            </a: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Shape 978"/>
          <p:cNvSpPr>
            <a:spLocks noGrp="1" noRot="1" noChangeAspect="1"/>
          </p:cNvSpPr>
          <p:nvPr>
            <p:ph type="sldImg"/>
          </p:nvPr>
        </p:nvSpPr>
        <p:spPr>
          <a:prstGeom prst="rect">
            <a:avLst/>
          </a:prstGeom>
        </p:spPr>
        <p:txBody>
          <a:bodyPr/>
          <a:lstStyle/>
          <a:p>
            <a:endParaRPr/>
          </a:p>
        </p:txBody>
      </p:sp>
      <p:sp>
        <p:nvSpPr>
          <p:cNvPr id="979" name="Shape 979"/>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Shape 984"/>
          <p:cNvSpPr>
            <a:spLocks noGrp="1" noRot="1" noChangeAspect="1"/>
          </p:cNvSpPr>
          <p:nvPr>
            <p:ph type="sldImg"/>
          </p:nvPr>
        </p:nvSpPr>
        <p:spPr>
          <a:prstGeom prst="rect">
            <a:avLst/>
          </a:prstGeom>
        </p:spPr>
        <p:txBody>
          <a:bodyPr/>
          <a:lstStyle/>
          <a:p>
            <a:endParaRPr/>
          </a:p>
        </p:txBody>
      </p:sp>
      <p:sp>
        <p:nvSpPr>
          <p:cNvPr id="985" name="Shape 98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Shape 1004"/>
          <p:cNvSpPr>
            <a:spLocks noGrp="1" noRot="1" noChangeAspect="1"/>
          </p:cNvSpPr>
          <p:nvPr>
            <p:ph type="sldImg"/>
          </p:nvPr>
        </p:nvSpPr>
        <p:spPr>
          <a:prstGeom prst="rect">
            <a:avLst/>
          </a:prstGeom>
        </p:spPr>
        <p:txBody>
          <a:bodyPr/>
          <a:lstStyle/>
          <a:p>
            <a:endParaRPr/>
          </a:p>
        </p:txBody>
      </p:sp>
      <p:sp>
        <p:nvSpPr>
          <p:cNvPr id="1005" name="Shape 1005"/>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This is just one part of a multi-facet pathway that we at Bootstrap have created. Bootstrap:Physics allows your physics teacher to integrate computing into a standard HS Physics class, and Bootstrap:Reactive allows your students to go deeper into CS by </a:t>
            </a:r>
            <a:r>
              <a:rPr i="1"/>
              <a:t>building on –</a:t>
            </a:r>
            <a:r>
              <a:t> rather than throwing away – what they’ve learned. But there’s also a new trend in CS, which is taking over universities and the corporate world: </a:t>
            </a:r>
            <a:r>
              <a:rPr b="1"/>
              <a:t>Data Science</a:t>
            </a:r>
            <a:r>
              <a:rPr b="1" i="1"/>
              <a:t>. </a:t>
            </a:r>
            <a:r>
              <a:t>Here are just a few screenshots of major institutions that are pushing for Data Science. And now…Bootstrap is offering an introductory Data Science module for </a:t>
            </a:r>
            <a:r>
              <a:rPr i="1"/>
              <a:t>middle or high school</a:t>
            </a:r>
            <a:r>
              <a:t>, which requires no computing background!</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Shape 1026"/>
          <p:cNvSpPr>
            <a:spLocks noGrp="1" noRot="1" noChangeAspect="1"/>
          </p:cNvSpPr>
          <p:nvPr>
            <p:ph type="sldImg"/>
          </p:nvPr>
        </p:nvSpPr>
        <p:spPr>
          <a:prstGeom prst="rect">
            <a:avLst/>
          </a:prstGeom>
        </p:spPr>
        <p:txBody>
          <a:bodyPr/>
          <a:lstStyle/>
          <a:p>
            <a:endParaRPr/>
          </a:p>
        </p:txBody>
      </p:sp>
      <p:sp>
        <p:nvSpPr>
          <p:cNvPr id="1027" name="Shape 1027"/>
          <p:cNvSpPr>
            <a:spLocks noGrp="1"/>
          </p:cNvSpPr>
          <p:nvPr>
            <p:ph type="body" sz="quarter" idx="1"/>
          </p:nvPr>
        </p:nvSpPr>
        <p:spPr>
          <a:prstGeom prst="rect">
            <a:avLst/>
          </a:prstGeom>
        </p:spPr>
        <p:txBody>
          <a:bodyPr/>
          <a:lstStyle>
            <a:lvl1pPr defTabSz="914400">
              <a:lnSpc>
                <a:spcPct val="100000"/>
              </a:lnSpc>
              <a:spcBef>
                <a:spcPts val="400"/>
              </a:spcBef>
              <a:defRPr sz="1200">
                <a:latin typeface="Arial"/>
                <a:ea typeface="Arial"/>
                <a:cs typeface="Arial"/>
                <a:sym typeface="Arial"/>
              </a:defRPr>
            </a:lvl1pPr>
          </a:lstStyle>
          <a:p>
            <a:r>
              <a:t>Use this slide as background for the Group Photo</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hape 1030"/>
          <p:cNvSpPr>
            <a:spLocks noGrp="1" noRot="1" noChangeAspect="1"/>
          </p:cNvSpPr>
          <p:nvPr>
            <p:ph type="sldImg"/>
          </p:nvPr>
        </p:nvSpPr>
        <p:spPr>
          <a:prstGeom prst="rect">
            <a:avLst/>
          </a:prstGeom>
        </p:spPr>
        <p:txBody>
          <a:bodyPr/>
          <a:lstStyle/>
          <a:p>
            <a:endParaRPr/>
          </a:p>
        </p:txBody>
      </p:sp>
      <p:sp>
        <p:nvSpPr>
          <p:cNvPr id="1031" name="Shape 1031"/>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pPr defTabSz="914400">
              <a:lnSpc>
                <a:spcPct val="100000"/>
              </a:lnSpc>
              <a:spcBef>
                <a:spcPts val="300"/>
              </a:spcBef>
              <a:defRPr sz="1200">
                <a:latin typeface="Arial"/>
                <a:ea typeface="Arial"/>
                <a:cs typeface="Arial"/>
                <a:sym typeface="Arial"/>
              </a:defRPr>
            </a:pPr>
            <a:r>
              <a:rPr sz="1100"/>
              <a:t>KEY POINTS</a:t>
            </a:r>
          </a:p>
          <a:p>
            <a:pPr defTabSz="914400">
              <a:lnSpc>
                <a:spcPct val="100000"/>
              </a:lnSpc>
              <a:spcBef>
                <a:spcPts val="300"/>
              </a:spcBef>
              <a:defRPr sz="1200">
                <a:latin typeface="Arial"/>
                <a:ea typeface="Arial"/>
                <a:cs typeface="Arial"/>
                <a:sym typeface="Arial"/>
              </a:defRPr>
            </a:pPr>
            <a:r>
              <a:rPr sz="1100"/>
              <a:t>-When you’re 7 or 8 </a:t>
            </a:r>
            <a:r>
              <a:rPr sz="1100">
                <a:latin typeface="Wingdings"/>
                <a:ea typeface="Wingdings"/>
                <a:cs typeface="Wingdings"/>
                <a:sym typeface="Wingdings"/>
              </a:rPr>
              <a:t> </a:t>
            </a:r>
            <a:r>
              <a:rPr sz="1100"/>
              <a:t>4 + 2  “What’s the answer?”</a:t>
            </a:r>
          </a:p>
          <a:p>
            <a:pPr defTabSz="914400">
              <a:lnSpc>
                <a:spcPct val="100000"/>
              </a:lnSpc>
              <a:spcBef>
                <a:spcPts val="300"/>
              </a:spcBef>
              <a:defRPr sz="1200">
                <a:latin typeface="Arial"/>
                <a:ea typeface="Arial"/>
                <a:cs typeface="Arial"/>
                <a:sym typeface="Arial"/>
              </a:defRPr>
            </a:pPr>
            <a:r>
              <a:rPr sz="1100"/>
              <a:t>-When you’re a little older  </a:t>
            </a:r>
            <a:r>
              <a:rPr sz="1100">
                <a:latin typeface="Wingdings"/>
                <a:ea typeface="Wingdings"/>
                <a:cs typeface="Wingdings"/>
                <a:sym typeface="Wingdings"/>
              </a:rPr>
              <a:t> </a:t>
            </a:r>
            <a:r>
              <a:rPr sz="1100"/>
              <a:t>6 = _ + 2  “What’s the answer?”</a:t>
            </a:r>
          </a:p>
          <a:p>
            <a:pPr marL="157162" indent="-157162" defTabSz="914400">
              <a:lnSpc>
                <a:spcPct val="100000"/>
              </a:lnSpc>
              <a:spcBef>
                <a:spcPts val="300"/>
              </a:spcBef>
              <a:buSzPct val="100000"/>
              <a:buChar char="-"/>
              <a:defRPr sz="1200">
                <a:latin typeface="Arial"/>
                <a:ea typeface="Arial"/>
                <a:cs typeface="Arial"/>
                <a:sym typeface="Arial"/>
              </a:defRPr>
            </a:pPr>
            <a:r>
              <a:rPr sz="1100"/>
              <a:t>Pre-Algebra </a:t>
            </a:r>
            <a:r>
              <a:rPr sz="1100">
                <a:latin typeface="Wingdings"/>
                <a:ea typeface="Wingdings"/>
                <a:cs typeface="Wingdings"/>
                <a:sym typeface="Wingdings"/>
              </a:rPr>
              <a:t> </a:t>
            </a:r>
            <a:r>
              <a:rPr sz="1100"/>
              <a:t>6 = x + 2    “What’s the answer?”</a:t>
            </a:r>
          </a:p>
          <a:p>
            <a:pPr marL="157162" indent="-157162" defTabSz="914400">
              <a:lnSpc>
                <a:spcPct val="100000"/>
              </a:lnSpc>
              <a:spcBef>
                <a:spcPts val="300"/>
              </a:spcBef>
              <a:buSzPct val="100000"/>
              <a:buChar char="-"/>
              <a:defRPr sz="1200">
                <a:latin typeface="Arial"/>
                <a:ea typeface="Arial"/>
                <a:cs typeface="Arial"/>
                <a:sym typeface="Arial"/>
              </a:defRPr>
            </a:pPr>
            <a:r>
              <a:rPr sz="1100"/>
              <a:t>Structure has changed but process remains the same</a:t>
            </a:r>
          </a:p>
          <a:p>
            <a:pPr marL="157162" indent="-157162" defTabSz="914400">
              <a:lnSpc>
                <a:spcPct val="100000"/>
              </a:lnSpc>
              <a:spcBef>
                <a:spcPts val="300"/>
              </a:spcBef>
              <a:buSzPct val="100000"/>
              <a:buChar char="-"/>
              <a:defRPr sz="1200">
                <a:latin typeface="Arial"/>
                <a:ea typeface="Arial"/>
                <a:cs typeface="Arial"/>
                <a:sym typeface="Arial"/>
              </a:defRPr>
            </a:pPr>
            <a:r>
              <a:rPr sz="1100"/>
              <a:t>Then in Algebra, EVERYTHING has changed.   f(x) = x + 2  “What’s the Answer?”</a:t>
            </a:r>
          </a:p>
          <a:p>
            <a:pPr marL="171450" indent="-171450" defTabSz="914400">
              <a:lnSpc>
                <a:spcPct val="100000"/>
              </a:lnSpc>
              <a:spcBef>
                <a:spcPts val="400"/>
              </a:spcBef>
              <a:buSzPct val="100000"/>
              <a:buChar char="-"/>
              <a:defRPr sz="1200">
                <a:latin typeface="Arial"/>
                <a:ea typeface="Arial"/>
                <a:cs typeface="Arial"/>
                <a:sym typeface="Arial"/>
              </a:defRPr>
            </a:pPr>
            <a:r>
              <a:t>Object - Process duality problem</a:t>
            </a:r>
          </a:p>
          <a:p>
            <a:pPr marL="171450" indent="-171450" defTabSz="914400">
              <a:lnSpc>
                <a:spcPct val="100000"/>
              </a:lnSpc>
              <a:spcBef>
                <a:spcPts val="400"/>
              </a:spcBef>
              <a:buSzPct val="100000"/>
              <a:buChar char="-"/>
              <a:defRPr sz="1200">
                <a:latin typeface="Arial"/>
                <a:ea typeface="Arial"/>
                <a:cs typeface="Arial"/>
                <a:sym typeface="Arial"/>
              </a:defRPr>
            </a:pPr>
            <a:r>
              <a:t>Other problem is seeing/visualizing the representation of functions</a:t>
            </a:r>
            <a:endParaRPr sz="1100"/>
          </a:p>
          <a:p>
            <a:pPr defTabSz="914400">
              <a:lnSpc>
                <a:spcPct val="100000"/>
              </a:lnSpc>
              <a:spcBef>
                <a:spcPts val="300"/>
              </a:spcBef>
              <a:defRPr sz="1200">
                <a:latin typeface="Arial"/>
                <a:ea typeface="Arial"/>
                <a:cs typeface="Arial"/>
                <a:sym typeface="Arial"/>
              </a:defRPr>
            </a:pPr>
            <a:r>
              <a:rPr sz="1100"/>
              <a:t>MATH CONNECTIONS</a:t>
            </a:r>
          </a:p>
          <a:p>
            <a:pPr defTabSz="914400">
              <a:lnSpc>
                <a:spcPct val="100000"/>
              </a:lnSpc>
              <a:spcBef>
                <a:spcPts val="400"/>
              </a:spcBef>
              <a:defRPr sz="1200">
                <a:latin typeface="Arial"/>
                <a:ea typeface="Arial"/>
                <a:cs typeface="Arial"/>
                <a:sym typeface="Arial"/>
              </a:defRPr>
            </a:pPr>
            <a:endParaRPr sz="1100"/>
          </a:p>
          <a:p>
            <a:pPr defTabSz="914400">
              <a:lnSpc>
                <a:spcPct val="100000"/>
              </a:lnSpc>
              <a:spcBef>
                <a:spcPts val="300"/>
              </a:spcBef>
              <a:defRPr sz="1200">
                <a:latin typeface="Arial"/>
                <a:ea typeface="Arial"/>
                <a:cs typeface="Arial"/>
                <a:sym typeface="Arial"/>
              </a:defRPr>
            </a:pPr>
            <a:r>
              <a:rPr sz="1100"/>
              <a:t>POWERFUL QUOTES/PHRASES</a:t>
            </a:r>
          </a:p>
          <a:p>
            <a:pPr defTabSz="914400">
              <a:lnSpc>
                <a:spcPct val="100000"/>
              </a:lnSpc>
              <a:spcBef>
                <a:spcPts val="400"/>
              </a:spcBef>
              <a:defRPr sz="1200">
                <a:latin typeface="Arial"/>
                <a:ea typeface="Arial"/>
                <a:cs typeface="Arial"/>
                <a:sym typeface="Arial"/>
              </a:defRPr>
            </a:pPr>
            <a:r>
              <a:rPr sz="1100"/>
              <a:t>-</a:t>
            </a:r>
            <a: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sz="1100"/>
          </a:p>
          <a:p>
            <a:pPr defTabSz="914400">
              <a:lnSpc>
                <a:spcPct val="100000"/>
              </a:lnSpc>
              <a:spcBef>
                <a:spcPts val="400"/>
              </a:spcBef>
              <a:defRPr sz="1200">
                <a:latin typeface="Arial"/>
                <a:ea typeface="Arial"/>
                <a:cs typeface="Arial"/>
                <a:sym typeface="Arial"/>
              </a:defRPr>
            </a:pPr>
            <a:br>
              <a:rPr sz="1100"/>
            </a:br>
            <a: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sz="1100"/>
          </a:p>
          <a:p>
            <a:pPr defTabSz="914400">
              <a:lnSpc>
                <a:spcPct val="100000"/>
              </a:lnSpc>
              <a:spcBef>
                <a:spcPts val="300"/>
              </a:spcBef>
              <a:defRPr sz="1200">
                <a:latin typeface="Arial"/>
                <a:ea typeface="Arial"/>
                <a:cs typeface="Arial"/>
                <a:sym typeface="Arial"/>
              </a:defRPr>
            </a:pPr>
            <a:br>
              <a:rPr sz="1100"/>
            </a:b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r>
              <a:t>-Demonstrate different representations of functions</a:t>
            </a:r>
          </a:p>
          <a:p>
            <a:pPr defTabSz="914400">
              <a:lnSpc>
                <a:spcPct val="100000"/>
              </a:lnSpc>
              <a:spcBef>
                <a:spcPts val="400"/>
              </a:spcBef>
              <a:defRPr sz="1200">
                <a:latin typeface="Arial"/>
                <a:ea typeface="Arial"/>
                <a:cs typeface="Arial"/>
                <a:sym typeface="Arial"/>
              </a:defRPr>
            </a:pPr>
            <a:r>
              <a:t>-Activity: Raise your hands when you can tell me how many roots the function “f” has?</a:t>
            </a:r>
          </a:p>
          <a:p>
            <a:pPr defTabSz="914400">
              <a:lnSpc>
                <a:spcPct val="100000"/>
              </a:lnSpc>
              <a:spcBef>
                <a:spcPts val="400"/>
              </a:spcBef>
              <a:defRPr sz="1200">
                <a:latin typeface="Arial"/>
                <a:ea typeface="Arial"/>
                <a:cs typeface="Arial"/>
                <a:sym typeface="Arial"/>
              </a:defRPr>
            </a:pPr>
            <a:r>
              <a:t>-Input/Output Table(pause), Symbol Notation(pause) and a Graph</a:t>
            </a:r>
          </a:p>
          <a:p>
            <a:pPr marL="171450" indent="-171450" defTabSz="914400">
              <a:lnSpc>
                <a:spcPct val="100000"/>
              </a:lnSpc>
              <a:spcBef>
                <a:spcPts val="400"/>
              </a:spcBef>
              <a:buSzPct val="100000"/>
              <a:buChar char="-"/>
              <a:defRPr sz="1200">
                <a:latin typeface="Arial"/>
                <a:ea typeface="Arial"/>
                <a:cs typeface="Arial"/>
                <a:sym typeface="Arial"/>
              </a:defRPr>
            </a:pPr>
            <a:r>
              <a:t>Many students don't think of the graph</a:t>
            </a:r>
            <a:r>
              <a:rPr b="1"/>
              <a:t> as</a:t>
            </a:r>
            <a:r>
              <a:t> the function- the graph is what a function</a:t>
            </a:r>
            <a:r>
              <a:rPr b="1"/>
              <a:t> draws</a:t>
            </a:r>
            <a:r>
              <a:t>. they want the "real" function, usually symbol notation</a:t>
            </a:r>
          </a:p>
          <a:p>
            <a:pPr marL="171450" indent="-171450" defTabSz="914400">
              <a:lnSpc>
                <a:spcPct val="100000"/>
              </a:lnSpc>
              <a:spcBef>
                <a:spcPts val="400"/>
              </a:spcBef>
              <a:buSzPct val="100000"/>
              <a:buChar char="-"/>
              <a:defRPr sz="1200">
                <a:latin typeface="Arial"/>
                <a:ea typeface="Arial"/>
                <a:cs typeface="Arial"/>
                <a:sym typeface="Arial"/>
              </a:defRPr>
            </a:pPr>
            <a:r>
              <a:t>Struggling Students? They'll typically see this, and pull out some paper and start making an input/output table.</a:t>
            </a:r>
          </a:p>
          <a:p>
            <a:pPr marL="171450" indent="-171450" defTabSz="914400">
              <a:lnSpc>
                <a:spcPct val="100000"/>
              </a:lnSpc>
              <a:spcBef>
                <a:spcPts val="400"/>
              </a:spcBef>
              <a:buSzPct val="100000"/>
              <a:buChar char="-"/>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So what's the problem with this, if you're trying to find out how many roots f has?  For any finite number of points, there is an infinite number of functions that go through those points. A student </a:t>
            </a:r>
            <a:r>
              <a:rPr i="1"/>
              <a:t>can't</a:t>
            </a:r>
            <a:r>
              <a:t> know how many roots f has with just an input/output table. With this representation, the question isn't just hard, </a:t>
            </a:r>
            <a:r>
              <a:rPr i="1"/>
              <a:t>it's impossible</a:t>
            </a:r>
            <a:r>
              <a:t>. Which is why….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KEY POINTS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MATH CONNECTIONS</a:t>
            </a:r>
          </a:p>
          <a:p>
            <a:pPr defTabSz="914400">
              <a:lnSpc>
                <a:spcPct val="100000"/>
              </a:lnSpc>
              <a:spcBef>
                <a:spcPts val="400"/>
              </a:spcBef>
              <a:defRPr sz="1200">
                <a:latin typeface="Arial"/>
                <a:ea typeface="Arial"/>
                <a:cs typeface="Arial"/>
                <a:sym typeface="Arial"/>
              </a:defRPr>
            </a:pPr>
            <a:endParaRPr/>
          </a:p>
          <a:p>
            <a:pPr defTabSz="914400">
              <a:lnSpc>
                <a:spcPct val="100000"/>
              </a:lnSpc>
              <a:spcBef>
                <a:spcPts val="400"/>
              </a:spcBef>
              <a:defRPr sz="1200">
                <a:latin typeface="Arial"/>
                <a:ea typeface="Arial"/>
                <a:cs typeface="Arial"/>
                <a:sym typeface="Arial"/>
              </a:defRPr>
            </a:pPr>
            <a:r>
              <a:t>POWERFUL QUOTES/PHRASES</a:t>
            </a:r>
          </a:p>
          <a:p>
            <a:pPr defTabSz="914400">
              <a:lnSpc>
                <a:spcPct val="100000"/>
              </a:lnSpc>
              <a:spcBef>
                <a:spcPts val="400"/>
              </a:spcBef>
              <a:defRPr sz="1200">
                <a:latin typeface="Arial"/>
                <a:ea typeface="Arial"/>
                <a:cs typeface="Arial"/>
                <a:sym typeface="Arial"/>
              </a:defRPr>
            </a:pPr>
            <a:br/>
            <a:r>
              <a:t>In Bootstrap, our first goal is to make functions and their representations </a:t>
            </a:r>
            <a:r>
              <a:rPr i="1"/>
              <a:t>concrete and connected </a:t>
            </a:r>
            <a:r>
              <a:t>in students’ minds. And this isn't a new idea: The National Council of Teachers of Mathematics has been saying this for years. The common core standards for math is all over this! We know how to help students who are struggling in algebra. </a:t>
            </a:r>
          </a:p>
          <a:p>
            <a:pPr defTabSz="914400">
              <a:lnSpc>
                <a:spcPct val="100000"/>
              </a:lnSpc>
              <a:spcBef>
                <a:spcPts val="400"/>
              </a:spcBef>
              <a:defRPr sz="1200">
                <a:latin typeface="Arial"/>
                <a:ea typeface="Arial"/>
                <a:cs typeface="Arial"/>
                <a:sym typeface="Arial"/>
              </a:defRPr>
            </a:pPr>
            <a:b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16" name="bootstrap-22.jpg" descr="bootstrap-22.jpg"/>
          <p:cNvPicPr>
            <a:picLocks noChangeAspect="1"/>
          </p:cNvPicPr>
          <p:nvPr/>
        </p:nvPicPr>
        <p:blipFill>
          <a:blip r:embed="rId2">
            <a:extLst/>
          </a:blip>
          <a:stretch>
            <a:fillRect/>
          </a:stretch>
        </p:blipFill>
        <p:spPr>
          <a:xfrm>
            <a:off x="364" y="0"/>
            <a:ext cx="9143636" cy="5943600"/>
          </a:xfrm>
          <a:prstGeom prst="rect">
            <a:avLst/>
          </a:prstGeom>
          <a:ln w="12700">
            <a:miter lim="400000"/>
          </a:ln>
        </p:spPr>
      </p:pic>
      <p:pic>
        <p:nvPicPr>
          <p:cNvPr id="17"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18"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19" name="bootstrap-22.jpg" descr="bootstrap-22.jpg"/>
          <p:cNvPicPr>
            <a:picLocks noChangeAspect="1"/>
          </p:cNvPicPr>
          <p:nvPr/>
        </p:nvPicPr>
        <p:blipFill>
          <a:blip r:embed="rId4">
            <a:extLst/>
          </a:blip>
          <a:stretch>
            <a:fillRect/>
          </a:stretch>
        </p:blipFill>
        <p:spPr>
          <a:xfrm>
            <a:off x="364" y="0"/>
            <a:ext cx="9143636" cy="5943600"/>
          </a:xfrm>
          <a:prstGeom prst="rect">
            <a:avLst/>
          </a:prstGeom>
          <a:ln w="12700">
            <a:miter lim="400000"/>
          </a:ln>
        </p:spPr>
      </p:pic>
      <p:pic>
        <p:nvPicPr>
          <p:cNvPr id="20" name="image7.png" descr="image7.png"/>
          <p:cNvPicPr>
            <a:picLocks noChangeAspect="1"/>
          </p:cNvPicPr>
          <p:nvPr/>
        </p:nvPicPr>
        <p:blipFill>
          <a:blip r:embed="rId5">
            <a:extLst/>
          </a:blip>
          <a:stretch>
            <a:fillRect/>
          </a:stretch>
        </p:blipFill>
        <p:spPr>
          <a:xfrm>
            <a:off x="76200" y="5235575"/>
            <a:ext cx="1414463" cy="1416050"/>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8_Section Header">
    <p:spTree>
      <p:nvGrpSpPr>
        <p:cNvPr id="1" name=""/>
        <p:cNvGrpSpPr/>
        <p:nvPr/>
      </p:nvGrpSpPr>
      <p:grpSpPr>
        <a:xfrm>
          <a:off x="0" y="0"/>
          <a:ext cx="0" cy="0"/>
          <a:chOff x="0" y="0"/>
          <a:chExt cx="0" cy="0"/>
        </a:xfrm>
      </p:grpSpPr>
      <p:pic>
        <p:nvPicPr>
          <p:cNvPr id="120" name="image16.jpeg" descr="image16.jpeg"/>
          <p:cNvPicPr>
            <a:picLocks noChangeAspect="1"/>
          </p:cNvPicPr>
          <p:nvPr/>
        </p:nvPicPr>
        <p:blipFill>
          <a:blip r:embed="rId2">
            <a:extLst/>
          </a:blip>
          <a:stretch>
            <a:fillRect/>
          </a:stretch>
        </p:blipFill>
        <p:spPr>
          <a:xfrm>
            <a:off x="1587" y="0"/>
            <a:ext cx="9140826" cy="6096000"/>
          </a:xfrm>
          <a:prstGeom prst="rect">
            <a:avLst/>
          </a:prstGeom>
          <a:ln w="12700">
            <a:miter lim="400000"/>
          </a:ln>
        </p:spPr>
      </p:pic>
      <p:pic>
        <p:nvPicPr>
          <p:cNvPr id="121"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122"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123" name="image16.jpeg" descr="image16.jpeg"/>
          <p:cNvPicPr>
            <a:picLocks noChangeAspect="1"/>
          </p:cNvPicPr>
          <p:nvPr/>
        </p:nvPicPr>
        <p:blipFill>
          <a:blip r:embed="rId2">
            <a:extLst/>
          </a:blip>
          <a:stretch>
            <a:fillRect/>
          </a:stretch>
        </p:blipFill>
        <p:spPr>
          <a:xfrm>
            <a:off x="1587" y="0"/>
            <a:ext cx="9140826" cy="6096000"/>
          </a:xfrm>
          <a:prstGeom prst="rect">
            <a:avLst/>
          </a:prstGeom>
          <a:ln w="12700">
            <a:miter lim="400000"/>
          </a:ln>
        </p:spPr>
      </p:pic>
      <p:pic>
        <p:nvPicPr>
          <p:cNvPr id="124"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32"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sp>
        <p:nvSpPr>
          <p:cNvPr id="133"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pic>
        <p:nvPicPr>
          <p:cNvPr id="134" name="image3.png" descr="image3.png"/>
          <p:cNvPicPr>
            <a:picLocks noChangeAspect="1"/>
          </p:cNvPicPr>
          <p:nvPr/>
        </p:nvPicPr>
        <p:blipFill>
          <a:blip r:embed="rId2">
            <a:extLst/>
          </a:blip>
          <a:stretch>
            <a:fillRect/>
          </a:stretch>
        </p:blipFill>
        <p:spPr>
          <a:xfrm>
            <a:off x="86139" y="0"/>
            <a:ext cx="1818862" cy="1818862"/>
          </a:xfrm>
          <a:prstGeom prst="rect">
            <a:avLst/>
          </a:prstGeom>
          <a:ln w="12700">
            <a:miter lim="400000"/>
          </a:ln>
        </p:spPr>
      </p:pic>
      <p:sp>
        <p:nvSpPr>
          <p:cNvPr id="135" name="Rectangle"/>
          <p:cNvSpPr/>
          <p:nvPr/>
        </p:nvSpPr>
        <p:spPr>
          <a:xfrm>
            <a:off x="0" y="3886200"/>
            <a:ext cx="9144000" cy="2971800"/>
          </a:xfrm>
          <a:prstGeom prst="rect">
            <a:avLst/>
          </a:prstGeom>
          <a:solidFill>
            <a:srgbClr val="4E3B30"/>
          </a:solidFill>
          <a:ln w="12700">
            <a:miter lim="400000"/>
          </a:ln>
        </p:spPr>
        <p:txBody>
          <a:bodyPr lIns="45719" rIns="45719" anchor="ctr"/>
          <a:lstStyle/>
          <a:p>
            <a:pPr>
              <a:defRPr>
                <a:solidFill>
                  <a:srgbClr val="FFFFFF"/>
                </a:solidFill>
                <a:latin typeface="Arial"/>
                <a:ea typeface="Arial"/>
                <a:cs typeface="Arial"/>
                <a:sym typeface="Arial"/>
              </a:defRPr>
            </a:pPr>
            <a:endParaRPr/>
          </a:p>
        </p:txBody>
      </p:sp>
      <p:sp>
        <p:nvSpPr>
          <p:cNvPr id="136" name="Line"/>
          <p:cNvSpPr/>
          <p:nvPr/>
        </p:nvSpPr>
        <p:spPr>
          <a:xfrm>
            <a:off x="0" y="3886200"/>
            <a:ext cx="9144000" cy="0"/>
          </a:xfrm>
          <a:prstGeom prst="line">
            <a:avLst/>
          </a:prstGeom>
          <a:ln w="28575">
            <a:solidFill>
              <a:srgbClr val="000000"/>
            </a:solidFill>
          </a:ln>
        </p:spPr>
        <p:txBody>
          <a:bodyPr lIns="45719" rIns="45719"/>
          <a:lstStyle/>
          <a:p>
            <a:pPr defTabSz="457200">
              <a:defRPr sz="1200">
                <a:latin typeface="+mj-lt"/>
                <a:ea typeface="+mj-ea"/>
                <a:cs typeface="+mj-cs"/>
                <a:sym typeface="Helvetica"/>
              </a:defRPr>
            </a:pPr>
            <a:endParaRPr/>
          </a:p>
        </p:txBody>
      </p:sp>
      <p:sp>
        <p:nvSpPr>
          <p:cNvPr id="137" name="Title Text"/>
          <p:cNvSpPr txBox="1">
            <a:spLocks noGrp="1"/>
          </p:cNvSpPr>
          <p:nvPr>
            <p:ph type="title"/>
          </p:nvPr>
        </p:nvSpPr>
        <p:spPr>
          <a:xfrm>
            <a:off x="685801" y="443251"/>
            <a:ext cx="7772400" cy="3365100"/>
          </a:xfrm>
          <a:prstGeom prst="rect">
            <a:avLst/>
          </a:prstGeom>
        </p:spPr>
        <p:txBody>
          <a:bodyPr lIns="91418" tIns="91418" rIns="91418" bIns="91418" anchor="b"/>
          <a:lstStyle>
            <a:lvl1pPr indent="308609" algn="l">
              <a:defRPr sz="4800">
                <a:solidFill>
                  <a:srgbClr val="4E3B30"/>
                </a:solidFill>
                <a:latin typeface="Trebuchet MS"/>
                <a:ea typeface="Trebuchet MS"/>
                <a:cs typeface="Trebuchet MS"/>
                <a:sym typeface="Trebuchet MS"/>
              </a:defRPr>
            </a:lvl1pPr>
          </a:lstStyle>
          <a:p>
            <a:r>
              <a:t>Title Text</a:t>
            </a:r>
          </a:p>
        </p:txBody>
      </p:sp>
      <p:sp>
        <p:nvSpPr>
          <p:cNvPr id="138" name="Body Level One…"/>
          <p:cNvSpPr txBox="1">
            <a:spLocks noGrp="1"/>
          </p:cNvSpPr>
          <p:nvPr>
            <p:ph type="body" sz="half" idx="1"/>
          </p:nvPr>
        </p:nvSpPr>
        <p:spPr>
          <a:xfrm>
            <a:off x="685801" y="3953037"/>
            <a:ext cx="7772400" cy="2904963"/>
          </a:xfrm>
          <a:prstGeom prst="rect">
            <a:avLst/>
          </a:prstGeom>
        </p:spPr>
        <p:txBody>
          <a:bodyPr lIns="91418" tIns="91418" rIns="91418" bIns="91418"/>
          <a:lstStyle>
            <a:lvl1pPr marL="0" indent="228600">
              <a:spcBef>
                <a:spcPts val="0"/>
              </a:spcBef>
              <a:buClrTx/>
              <a:buSzTx/>
              <a:buNone/>
              <a:defRPr sz="3600">
                <a:solidFill>
                  <a:srgbClr val="FBEEC9"/>
                </a:solidFill>
                <a:latin typeface="Trebuchet MS"/>
                <a:ea typeface="Trebuchet MS"/>
                <a:cs typeface="Trebuchet MS"/>
                <a:sym typeface="Trebuchet MS"/>
              </a:defRPr>
            </a:lvl1pPr>
            <a:lvl2pPr marL="0" indent="228600">
              <a:spcBef>
                <a:spcPts val="0"/>
              </a:spcBef>
              <a:buClrTx/>
              <a:buSzTx/>
              <a:buNone/>
              <a:defRPr sz="3600">
                <a:solidFill>
                  <a:srgbClr val="FBEEC9"/>
                </a:solidFill>
                <a:latin typeface="Trebuchet MS"/>
                <a:ea typeface="Trebuchet MS"/>
                <a:cs typeface="Trebuchet MS"/>
                <a:sym typeface="Trebuchet MS"/>
              </a:defRPr>
            </a:lvl2pPr>
            <a:lvl3pPr marL="0" indent="228600">
              <a:spcBef>
                <a:spcPts val="0"/>
              </a:spcBef>
              <a:buClrTx/>
              <a:buSzTx/>
              <a:buNone/>
              <a:defRPr sz="3600">
                <a:solidFill>
                  <a:srgbClr val="FBEEC9"/>
                </a:solidFill>
                <a:latin typeface="Trebuchet MS"/>
                <a:ea typeface="Trebuchet MS"/>
                <a:cs typeface="Trebuchet MS"/>
                <a:sym typeface="Trebuchet MS"/>
              </a:defRPr>
            </a:lvl3pPr>
            <a:lvl4pPr marL="0" indent="228600">
              <a:spcBef>
                <a:spcPts val="0"/>
              </a:spcBef>
              <a:buClrTx/>
              <a:buSzTx/>
              <a:buNone/>
              <a:defRPr sz="3600">
                <a:solidFill>
                  <a:srgbClr val="FBEEC9"/>
                </a:solidFill>
                <a:latin typeface="Trebuchet MS"/>
                <a:ea typeface="Trebuchet MS"/>
                <a:cs typeface="Trebuchet MS"/>
                <a:sym typeface="Trebuchet MS"/>
              </a:defRPr>
            </a:lvl4pPr>
            <a:lvl5pPr marL="0" indent="228600">
              <a:spcBef>
                <a:spcPts val="0"/>
              </a:spcBef>
              <a:buClrTx/>
              <a:buSzTx/>
              <a:buNone/>
              <a:defRPr sz="3600">
                <a:solidFill>
                  <a:srgbClr val="FBEEC9"/>
                </a:solidFill>
                <a:latin typeface="Trebuchet MS"/>
                <a:ea typeface="Trebuchet MS"/>
                <a:cs typeface="Trebuchet MS"/>
                <a:sym typeface="Trebuchet MS"/>
              </a:defRPr>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9_Section Header">
    <p:spTree>
      <p:nvGrpSpPr>
        <p:cNvPr id="1" name=""/>
        <p:cNvGrpSpPr/>
        <p:nvPr/>
      </p:nvGrpSpPr>
      <p:grpSpPr>
        <a:xfrm>
          <a:off x="0" y="0"/>
          <a:ext cx="0" cy="0"/>
          <a:chOff x="0" y="0"/>
          <a:chExt cx="0" cy="0"/>
        </a:xfrm>
      </p:grpSpPr>
      <p:pic>
        <p:nvPicPr>
          <p:cNvPr id="153" name="bootstrap-22.jpg" descr="bootstrap-22.jpg"/>
          <p:cNvPicPr>
            <a:picLocks noChangeAspect="1"/>
          </p:cNvPicPr>
          <p:nvPr/>
        </p:nvPicPr>
        <p:blipFill>
          <a:blip r:embed="rId2">
            <a:extLst/>
          </a:blip>
          <a:stretch>
            <a:fillRect/>
          </a:stretch>
        </p:blipFill>
        <p:spPr>
          <a:xfrm>
            <a:off x="364" y="0"/>
            <a:ext cx="9143636" cy="5943600"/>
          </a:xfrm>
          <a:prstGeom prst="rect">
            <a:avLst/>
          </a:prstGeom>
          <a:ln w="12700">
            <a:miter lim="400000"/>
          </a:ln>
        </p:spPr>
      </p:pic>
      <p:pic>
        <p:nvPicPr>
          <p:cNvPr id="15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5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10_Section Header">
    <p:spTree>
      <p:nvGrpSpPr>
        <p:cNvPr id="1" name=""/>
        <p:cNvGrpSpPr/>
        <p:nvPr/>
      </p:nvGrpSpPr>
      <p:grpSpPr>
        <a:xfrm>
          <a:off x="0" y="0"/>
          <a:ext cx="0" cy="0"/>
          <a:chOff x="0" y="0"/>
          <a:chExt cx="0" cy="0"/>
        </a:xfrm>
      </p:grpSpPr>
      <p:pic>
        <p:nvPicPr>
          <p:cNvPr id="163" name="image8.jpg" descr="image8.jpg"/>
          <p:cNvPicPr>
            <a:picLocks noChangeAspect="1"/>
          </p:cNvPicPr>
          <p:nvPr/>
        </p:nvPicPr>
        <p:blipFill>
          <a:blip r:embed="rId2">
            <a:extLst/>
          </a:blip>
          <a:stretch>
            <a:fillRect/>
          </a:stretch>
        </p:blipFill>
        <p:spPr>
          <a:xfrm>
            <a:off x="-7939" y="0"/>
            <a:ext cx="9144002" cy="5791200"/>
          </a:xfrm>
          <a:prstGeom prst="rect">
            <a:avLst/>
          </a:prstGeom>
          <a:ln w="12700">
            <a:miter lim="400000"/>
          </a:ln>
        </p:spPr>
      </p:pic>
      <p:pic>
        <p:nvPicPr>
          <p:cNvPr id="16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6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1_Section Header">
    <p:spTree>
      <p:nvGrpSpPr>
        <p:cNvPr id="1" name=""/>
        <p:cNvGrpSpPr/>
        <p:nvPr/>
      </p:nvGrpSpPr>
      <p:grpSpPr>
        <a:xfrm>
          <a:off x="0" y="0"/>
          <a:ext cx="0" cy="0"/>
          <a:chOff x="0" y="0"/>
          <a:chExt cx="0" cy="0"/>
        </a:xfrm>
      </p:grpSpPr>
      <p:pic>
        <p:nvPicPr>
          <p:cNvPr id="173" name="image9.jpeg" descr="image9.jpe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17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7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2_Section Header">
    <p:spTree>
      <p:nvGrpSpPr>
        <p:cNvPr id="1" name=""/>
        <p:cNvGrpSpPr/>
        <p:nvPr/>
      </p:nvGrpSpPr>
      <p:grpSpPr>
        <a:xfrm>
          <a:off x="0" y="0"/>
          <a:ext cx="0" cy="0"/>
          <a:chOff x="0" y="0"/>
          <a:chExt cx="0" cy="0"/>
        </a:xfrm>
      </p:grpSpPr>
      <p:pic>
        <p:nvPicPr>
          <p:cNvPr id="183" name="image10.jpg" descr="image10.jp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18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8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3_Section Header">
    <p:spTree>
      <p:nvGrpSpPr>
        <p:cNvPr id="1" name=""/>
        <p:cNvGrpSpPr/>
        <p:nvPr/>
      </p:nvGrpSpPr>
      <p:grpSpPr>
        <a:xfrm>
          <a:off x="0" y="0"/>
          <a:ext cx="0" cy="0"/>
          <a:chOff x="0" y="0"/>
          <a:chExt cx="0" cy="0"/>
        </a:xfrm>
      </p:grpSpPr>
      <p:pic>
        <p:nvPicPr>
          <p:cNvPr id="193" name="image11.jpeg" descr="image11.jpeg"/>
          <p:cNvPicPr>
            <a:picLocks noChangeAspect="1"/>
          </p:cNvPicPr>
          <p:nvPr/>
        </p:nvPicPr>
        <p:blipFill>
          <a:blip r:embed="rId2">
            <a:extLst/>
          </a:blip>
          <a:stretch>
            <a:fillRect/>
          </a:stretch>
        </p:blipFill>
        <p:spPr>
          <a:xfrm>
            <a:off x="0" y="0"/>
            <a:ext cx="9144000" cy="5943600"/>
          </a:xfrm>
          <a:prstGeom prst="rect">
            <a:avLst/>
          </a:prstGeom>
          <a:ln w="12700">
            <a:miter lim="400000"/>
          </a:ln>
        </p:spPr>
      </p:pic>
      <p:pic>
        <p:nvPicPr>
          <p:cNvPr id="19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19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4_Section Header">
    <p:spTree>
      <p:nvGrpSpPr>
        <p:cNvPr id="1" name=""/>
        <p:cNvGrpSpPr/>
        <p:nvPr/>
      </p:nvGrpSpPr>
      <p:grpSpPr>
        <a:xfrm>
          <a:off x="0" y="0"/>
          <a:ext cx="0" cy="0"/>
          <a:chOff x="0" y="0"/>
          <a:chExt cx="0" cy="0"/>
        </a:xfrm>
      </p:grpSpPr>
      <p:pic>
        <p:nvPicPr>
          <p:cNvPr id="203" name="image12.jpg" descr="image12.jpg"/>
          <p:cNvPicPr>
            <a:picLocks noChangeAspect="1"/>
          </p:cNvPicPr>
          <p:nvPr/>
        </p:nvPicPr>
        <p:blipFill>
          <a:blip r:embed="rId2">
            <a:extLst/>
          </a:blip>
          <a:stretch>
            <a:fillRect/>
          </a:stretch>
        </p:blipFill>
        <p:spPr>
          <a:xfrm>
            <a:off x="0" y="-7939"/>
            <a:ext cx="9144000" cy="6056314"/>
          </a:xfrm>
          <a:prstGeom prst="rect">
            <a:avLst/>
          </a:prstGeom>
          <a:ln w="12700">
            <a:miter lim="400000"/>
          </a:ln>
        </p:spPr>
      </p:pic>
      <p:pic>
        <p:nvPicPr>
          <p:cNvPr id="204" name="image7.png" descr="image7.png"/>
          <p:cNvPicPr>
            <a:picLocks noChangeAspect="1"/>
          </p:cNvPicPr>
          <p:nvPr/>
        </p:nvPicPr>
        <p:blipFill>
          <a:blip r:embed="rId3">
            <a:extLst/>
          </a:blip>
          <a:stretch>
            <a:fillRect/>
          </a:stretch>
        </p:blipFill>
        <p:spPr>
          <a:xfrm>
            <a:off x="228600" y="5334000"/>
            <a:ext cx="1336675" cy="1336675"/>
          </a:xfrm>
          <a:prstGeom prst="rect">
            <a:avLst/>
          </a:prstGeom>
          <a:ln w="12700">
            <a:miter lim="400000"/>
          </a:ln>
        </p:spPr>
      </p:pic>
      <p:sp>
        <p:nvSpPr>
          <p:cNvPr id="20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5_Section Header">
    <p:spTree>
      <p:nvGrpSpPr>
        <p:cNvPr id="1" name=""/>
        <p:cNvGrpSpPr/>
        <p:nvPr/>
      </p:nvGrpSpPr>
      <p:grpSpPr>
        <a:xfrm>
          <a:off x="0" y="0"/>
          <a:ext cx="0" cy="0"/>
          <a:chOff x="0" y="0"/>
          <a:chExt cx="0" cy="0"/>
        </a:xfrm>
      </p:grpSpPr>
      <p:pic>
        <p:nvPicPr>
          <p:cNvPr id="213" name="image14.jpeg" descr="image14.jpeg"/>
          <p:cNvPicPr>
            <a:picLocks noChangeAspect="1"/>
          </p:cNvPicPr>
          <p:nvPr/>
        </p:nvPicPr>
        <p:blipFill>
          <a:blip r:embed="rId2">
            <a:extLst/>
          </a:blip>
          <a:stretch>
            <a:fillRect/>
          </a:stretch>
        </p:blipFill>
        <p:spPr>
          <a:xfrm>
            <a:off x="0" y="-17464"/>
            <a:ext cx="9144000" cy="5867781"/>
          </a:xfrm>
          <a:prstGeom prst="rect">
            <a:avLst/>
          </a:prstGeom>
          <a:ln w="12700">
            <a:miter lim="400000"/>
          </a:ln>
        </p:spPr>
      </p:pic>
      <p:pic>
        <p:nvPicPr>
          <p:cNvPr id="21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21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3_Section Header">
    <p:spTree>
      <p:nvGrpSpPr>
        <p:cNvPr id="1" name=""/>
        <p:cNvGrpSpPr/>
        <p:nvPr/>
      </p:nvGrpSpPr>
      <p:grpSpPr>
        <a:xfrm>
          <a:off x="0" y="0"/>
          <a:ext cx="0" cy="0"/>
          <a:chOff x="0" y="0"/>
          <a:chExt cx="0" cy="0"/>
        </a:xfrm>
      </p:grpSpPr>
      <p:pic>
        <p:nvPicPr>
          <p:cNvPr id="28" name="image8.jpg" descr="image8.jpg"/>
          <p:cNvPicPr>
            <a:picLocks noChangeAspect="1"/>
          </p:cNvPicPr>
          <p:nvPr/>
        </p:nvPicPr>
        <p:blipFill>
          <a:blip r:embed="rId2">
            <a:extLst/>
          </a:blip>
          <a:stretch>
            <a:fillRect/>
          </a:stretch>
        </p:blipFill>
        <p:spPr>
          <a:xfrm>
            <a:off x="-7939" y="0"/>
            <a:ext cx="9144002" cy="5791200"/>
          </a:xfrm>
          <a:prstGeom prst="rect">
            <a:avLst/>
          </a:prstGeom>
          <a:ln w="12700">
            <a:miter lim="400000"/>
          </a:ln>
        </p:spPr>
      </p:pic>
      <p:pic>
        <p:nvPicPr>
          <p:cNvPr id="29"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30"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31" name="image8.jpg" descr="image8.jpg"/>
          <p:cNvPicPr>
            <a:picLocks noChangeAspect="1"/>
          </p:cNvPicPr>
          <p:nvPr/>
        </p:nvPicPr>
        <p:blipFill>
          <a:blip r:embed="rId2">
            <a:extLst/>
          </a:blip>
          <a:stretch>
            <a:fillRect/>
          </a:stretch>
        </p:blipFill>
        <p:spPr>
          <a:xfrm>
            <a:off x="-7939" y="0"/>
            <a:ext cx="9144002" cy="5791200"/>
          </a:xfrm>
          <a:prstGeom prst="rect">
            <a:avLst/>
          </a:prstGeom>
          <a:ln w="12700">
            <a:miter lim="400000"/>
          </a:ln>
        </p:spPr>
      </p:pic>
      <p:pic>
        <p:nvPicPr>
          <p:cNvPr id="32"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6_Section Header">
    <p:spTree>
      <p:nvGrpSpPr>
        <p:cNvPr id="1" name=""/>
        <p:cNvGrpSpPr/>
        <p:nvPr/>
      </p:nvGrpSpPr>
      <p:grpSpPr>
        <a:xfrm>
          <a:off x="0" y="0"/>
          <a:ext cx="0" cy="0"/>
          <a:chOff x="0" y="0"/>
          <a:chExt cx="0" cy="0"/>
        </a:xfrm>
      </p:grpSpPr>
      <p:pic>
        <p:nvPicPr>
          <p:cNvPr id="223" name="image15.jpg" descr="image15.jpg"/>
          <p:cNvPicPr>
            <a:picLocks noChangeAspect="1"/>
          </p:cNvPicPr>
          <p:nvPr/>
        </p:nvPicPr>
        <p:blipFill>
          <a:blip r:embed="rId2">
            <a:extLst/>
          </a:blip>
          <a:stretch>
            <a:fillRect/>
          </a:stretch>
        </p:blipFill>
        <p:spPr>
          <a:xfrm>
            <a:off x="0" y="0"/>
            <a:ext cx="9144000" cy="6096000"/>
          </a:xfrm>
          <a:prstGeom prst="rect">
            <a:avLst/>
          </a:prstGeom>
          <a:ln w="12700">
            <a:miter lim="400000"/>
          </a:ln>
        </p:spPr>
      </p:pic>
      <p:pic>
        <p:nvPicPr>
          <p:cNvPr id="22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22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2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7_Section Header">
    <p:spTree>
      <p:nvGrpSpPr>
        <p:cNvPr id="1" name=""/>
        <p:cNvGrpSpPr/>
        <p:nvPr/>
      </p:nvGrpSpPr>
      <p:grpSpPr>
        <a:xfrm>
          <a:off x="0" y="0"/>
          <a:ext cx="0" cy="0"/>
          <a:chOff x="0" y="0"/>
          <a:chExt cx="0" cy="0"/>
        </a:xfrm>
      </p:grpSpPr>
      <p:pic>
        <p:nvPicPr>
          <p:cNvPr id="233" name="image16.jpeg" descr="image16.jpeg"/>
          <p:cNvPicPr>
            <a:picLocks noChangeAspect="1"/>
          </p:cNvPicPr>
          <p:nvPr/>
        </p:nvPicPr>
        <p:blipFill>
          <a:blip r:embed="rId2">
            <a:extLst/>
          </a:blip>
          <a:stretch>
            <a:fillRect/>
          </a:stretch>
        </p:blipFill>
        <p:spPr>
          <a:xfrm>
            <a:off x="1587" y="0"/>
            <a:ext cx="9140826" cy="6096000"/>
          </a:xfrm>
          <a:prstGeom prst="rect">
            <a:avLst/>
          </a:prstGeom>
          <a:ln w="12700">
            <a:miter lim="400000"/>
          </a:ln>
        </p:spPr>
      </p:pic>
      <p:pic>
        <p:nvPicPr>
          <p:cNvPr id="234" name="image7.png" descr="image7.png"/>
          <p:cNvPicPr>
            <a:picLocks noChangeAspect="1"/>
          </p:cNvPicPr>
          <p:nvPr/>
        </p:nvPicPr>
        <p:blipFill>
          <a:blip r:embed="rId3">
            <a:extLst/>
          </a:blip>
          <a:stretch>
            <a:fillRect/>
          </a:stretch>
        </p:blipFill>
        <p:spPr>
          <a:xfrm>
            <a:off x="76200" y="5235575"/>
            <a:ext cx="1414463" cy="1416050"/>
          </a:xfrm>
          <a:prstGeom prst="rect">
            <a:avLst/>
          </a:prstGeom>
          <a:ln w="12700">
            <a:miter lim="400000"/>
          </a:ln>
        </p:spPr>
      </p:pic>
      <p:sp>
        <p:nvSpPr>
          <p:cNvPr id="235" name="Title Text"/>
          <p:cNvSpPr txBox="1">
            <a:spLocks noGrp="1"/>
          </p:cNvSpPr>
          <p:nvPr>
            <p:ph type="title"/>
          </p:nvPr>
        </p:nvSpPr>
        <p:spPr>
          <a:xfrm>
            <a:off x="228600" y="5486400"/>
            <a:ext cx="8686800" cy="1184825"/>
          </a:xfrm>
          <a:prstGeom prst="rect">
            <a:avLst/>
          </a:prstGeom>
        </p:spPr>
        <p:txBody>
          <a:bodyPr anchor="t">
            <a:noAutofit/>
          </a:bodyPr>
          <a:lstStyle>
            <a:lvl1pPr>
              <a:defRPr sz="5400">
                <a:latin typeface="Arial"/>
                <a:ea typeface="Arial"/>
                <a:cs typeface="Arial"/>
                <a:sym typeface="Arial"/>
              </a:defRPr>
            </a:lvl1pPr>
          </a:lstStyle>
          <a:p>
            <a:r>
              <a:t>Title Text</a:t>
            </a: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304800" y="0"/>
            <a:ext cx="8686800" cy="838200"/>
          </a:xfrm>
          <a:prstGeom prst="rect">
            <a:avLst/>
          </a:prstGeom>
        </p:spPr>
        <p:txBody>
          <a:bodyPr/>
          <a:lstStyle/>
          <a:p>
            <a:r>
              <a:t>Title Text</a:t>
            </a:r>
          </a:p>
        </p:txBody>
      </p:sp>
      <p:sp>
        <p:nvSpPr>
          <p:cNvPr id="41" name="Body Level One…"/>
          <p:cNvSpPr txBox="1">
            <a:spLocks noGrp="1"/>
          </p:cNvSpPr>
          <p:nvPr>
            <p:ph type="body" idx="1"/>
          </p:nvPr>
        </p:nvSpPr>
        <p:spPr>
          <a:xfrm>
            <a:off x="304800" y="1554162"/>
            <a:ext cx="8686800" cy="5303839"/>
          </a:xfrm>
          <a:prstGeom prst="rect">
            <a:avLst/>
          </a:prstGeom>
        </p:spPr>
        <p:txBody>
          <a:bodyPr/>
          <a:lstStyle>
            <a:lvl1pPr>
              <a:buClr>
                <a:srgbClr val="000000"/>
              </a:buClr>
            </a:lvl1pPr>
            <a:lvl2pPr>
              <a:buClr>
                <a:srgbClr val="000000"/>
              </a:buClr>
            </a:lvl2pPr>
            <a:lvl3pPr>
              <a:buClr>
                <a:srgbClr val="000000"/>
              </a:buClr>
            </a:lvl3pPr>
            <a:lvl4pPr>
              <a:buClr>
                <a:srgbClr val="000000"/>
              </a:buClr>
            </a:lvl4pPr>
            <a:lvl5pPr>
              <a:buClr>
                <a:srgbClr val="000000"/>
              </a:buClr>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8229600" y="6473825"/>
            <a:ext cx="758825" cy="26425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4_Section Header">
    <p:spTree>
      <p:nvGrpSpPr>
        <p:cNvPr id="1" name=""/>
        <p:cNvGrpSpPr/>
        <p:nvPr/>
      </p:nvGrpSpPr>
      <p:grpSpPr>
        <a:xfrm>
          <a:off x="0" y="0"/>
          <a:ext cx="0" cy="0"/>
          <a:chOff x="0" y="0"/>
          <a:chExt cx="0" cy="0"/>
        </a:xfrm>
      </p:grpSpPr>
      <p:pic>
        <p:nvPicPr>
          <p:cNvPr id="49" name="image9.jpeg" descr="image9.jpe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50"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51"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52" name="image9.jpeg" descr="image9.jpe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53"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5_Section Header">
    <p:spTree>
      <p:nvGrpSpPr>
        <p:cNvPr id="1" name=""/>
        <p:cNvGrpSpPr/>
        <p:nvPr/>
      </p:nvGrpSpPr>
      <p:grpSpPr>
        <a:xfrm>
          <a:off x="0" y="0"/>
          <a:ext cx="0" cy="0"/>
          <a:chOff x="0" y="0"/>
          <a:chExt cx="0" cy="0"/>
        </a:xfrm>
      </p:grpSpPr>
      <p:pic>
        <p:nvPicPr>
          <p:cNvPr id="61" name="image10.jpg" descr="image10.jp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62"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63"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64" name="image10.jpg" descr="image10.jpg"/>
          <p:cNvPicPr>
            <a:picLocks noChangeAspect="1"/>
          </p:cNvPicPr>
          <p:nvPr/>
        </p:nvPicPr>
        <p:blipFill>
          <a:blip r:embed="rId2">
            <a:extLst/>
          </a:blip>
          <a:stretch>
            <a:fillRect/>
          </a:stretch>
        </p:blipFill>
        <p:spPr>
          <a:xfrm>
            <a:off x="0" y="0"/>
            <a:ext cx="9144000" cy="5791200"/>
          </a:xfrm>
          <a:prstGeom prst="rect">
            <a:avLst/>
          </a:prstGeom>
          <a:ln w="12700">
            <a:miter lim="400000"/>
          </a:ln>
        </p:spPr>
      </p:pic>
      <p:pic>
        <p:nvPicPr>
          <p:cNvPr id="65"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Section Header">
    <p:spTree>
      <p:nvGrpSpPr>
        <p:cNvPr id="1" name=""/>
        <p:cNvGrpSpPr/>
        <p:nvPr/>
      </p:nvGrpSpPr>
      <p:grpSpPr>
        <a:xfrm>
          <a:off x="0" y="0"/>
          <a:ext cx="0" cy="0"/>
          <a:chOff x="0" y="0"/>
          <a:chExt cx="0" cy="0"/>
        </a:xfrm>
      </p:grpSpPr>
      <p:pic>
        <p:nvPicPr>
          <p:cNvPr id="73" name="image11.jpeg" descr="image11.jpeg"/>
          <p:cNvPicPr>
            <a:picLocks noChangeAspect="1"/>
          </p:cNvPicPr>
          <p:nvPr/>
        </p:nvPicPr>
        <p:blipFill>
          <a:blip r:embed="rId2">
            <a:extLst/>
          </a:blip>
          <a:stretch>
            <a:fillRect/>
          </a:stretch>
        </p:blipFill>
        <p:spPr>
          <a:xfrm>
            <a:off x="0" y="0"/>
            <a:ext cx="9144000" cy="5943600"/>
          </a:xfrm>
          <a:prstGeom prst="rect">
            <a:avLst/>
          </a:prstGeom>
          <a:ln w="12700">
            <a:miter lim="400000"/>
          </a:ln>
        </p:spPr>
      </p:pic>
      <p:pic>
        <p:nvPicPr>
          <p:cNvPr id="74"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75"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76" name="image11.jpeg" descr="image11.jpeg"/>
          <p:cNvPicPr>
            <a:picLocks noChangeAspect="1"/>
          </p:cNvPicPr>
          <p:nvPr/>
        </p:nvPicPr>
        <p:blipFill>
          <a:blip r:embed="rId2">
            <a:extLst/>
          </a:blip>
          <a:stretch>
            <a:fillRect/>
          </a:stretch>
        </p:blipFill>
        <p:spPr>
          <a:xfrm>
            <a:off x="0" y="0"/>
            <a:ext cx="9144000" cy="5943600"/>
          </a:xfrm>
          <a:prstGeom prst="rect">
            <a:avLst/>
          </a:prstGeom>
          <a:ln w="12700">
            <a:miter lim="400000"/>
          </a:ln>
        </p:spPr>
      </p:pic>
      <p:pic>
        <p:nvPicPr>
          <p:cNvPr id="77"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Section Header">
    <p:spTree>
      <p:nvGrpSpPr>
        <p:cNvPr id="1" name=""/>
        <p:cNvGrpSpPr/>
        <p:nvPr/>
      </p:nvGrpSpPr>
      <p:grpSpPr>
        <a:xfrm>
          <a:off x="0" y="0"/>
          <a:ext cx="0" cy="0"/>
          <a:chOff x="0" y="0"/>
          <a:chExt cx="0" cy="0"/>
        </a:xfrm>
      </p:grpSpPr>
      <p:pic>
        <p:nvPicPr>
          <p:cNvPr id="85" name="image12.jpg" descr="image12.jpg"/>
          <p:cNvPicPr>
            <a:picLocks noChangeAspect="1"/>
          </p:cNvPicPr>
          <p:nvPr/>
        </p:nvPicPr>
        <p:blipFill>
          <a:blip r:embed="rId2">
            <a:extLst/>
          </a:blip>
          <a:stretch>
            <a:fillRect/>
          </a:stretch>
        </p:blipFill>
        <p:spPr>
          <a:xfrm>
            <a:off x="0" y="-7939"/>
            <a:ext cx="9144000" cy="6056314"/>
          </a:xfrm>
          <a:prstGeom prst="rect">
            <a:avLst/>
          </a:prstGeom>
          <a:ln w="12700">
            <a:miter lim="400000"/>
          </a:ln>
        </p:spPr>
      </p:pic>
      <p:sp>
        <p:nvSpPr>
          <p:cNvPr id="86"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87" name="image12.jpg" descr="image12.jpg"/>
          <p:cNvPicPr>
            <a:picLocks noChangeAspect="1"/>
          </p:cNvPicPr>
          <p:nvPr/>
        </p:nvPicPr>
        <p:blipFill>
          <a:blip r:embed="rId2">
            <a:extLst/>
          </a:blip>
          <a:stretch>
            <a:fillRect/>
          </a:stretch>
        </p:blipFill>
        <p:spPr>
          <a:xfrm>
            <a:off x="0" y="-7939"/>
            <a:ext cx="9144000" cy="6056314"/>
          </a:xfrm>
          <a:prstGeom prst="rect">
            <a:avLst/>
          </a:prstGeom>
          <a:ln w="12700">
            <a:miter lim="400000"/>
          </a:ln>
        </p:spPr>
      </p:pic>
      <p:pic>
        <p:nvPicPr>
          <p:cNvPr id="88" name="image3.png" descr="image3.png"/>
          <p:cNvPicPr>
            <a:picLocks noChangeAspect="1"/>
          </p:cNvPicPr>
          <p:nvPr/>
        </p:nvPicPr>
        <p:blipFill>
          <a:blip r:embed="rId3">
            <a:extLst/>
          </a:blip>
          <a:stretch>
            <a:fillRect/>
          </a:stretch>
        </p:blipFill>
        <p:spPr>
          <a:xfrm>
            <a:off x="29817" y="4257261"/>
            <a:ext cx="2637184" cy="2637183"/>
          </a:xfrm>
          <a:prstGeom prst="rect">
            <a:avLst/>
          </a:prstGeom>
          <a:ln w="12700">
            <a:miter lim="400000"/>
          </a:ln>
        </p:spPr>
      </p:pic>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6_Section Header">
    <p:spTree>
      <p:nvGrpSpPr>
        <p:cNvPr id="1" name=""/>
        <p:cNvGrpSpPr/>
        <p:nvPr/>
      </p:nvGrpSpPr>
      <p:grpSpPr>
        <a:xfrm>
          <a:off x="0" y="0"/>
          <a:ext cx="0" cy="0"/>
          <a:chOff x="0" y="0"/>
          <a:chExt cx="0" cy="0"/>
        </a:xfrm>
      </p:grpSpPr>
      <p:pic>
        <p:nvPicPr>
          <p:cNvPr id="96" name="image13.jpg" descr="image13.jpg"/>
          <p:cNvPicPr>
            <a:picLocks noChangeAspect="1"/>
          </p:cNvPicPr>
          <p:nvPr/>
        </p:nvPicPr>
        <p:blipFill>
          <a:blip r:embed="rId2">
            <a:extLst/>
          </a:blip>
          <a:stretch>
            <a:fillRect/>
          </a:stretch>
        </p:blipFill>
        <p:spPr>
          <a:xfrm>
            <a:off x="0" y="-17464"/>
            <a:ext cx="9144000" cy="5867781"/>
          </a:xfrm>
          <a:prstGeom prst="rect">
            <a:avLst/>
          </a:prstGeom>
          <a:ln w="12700">
            <a:miter lim="400000"/>
          </a:ln>
        </p:spPr>
      </p:pic>
      <p:pic>
        <p:nvPicPr>
          <p:cNvPr id="97"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98"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99" name="image14.jpeg" descr="image14.jpeg"/>
          <p:cNvPicPr>
            <a:picLocks noChangeAspect="1"/>
          </p:cNvPicPr>
          <p:nvPr/>
        </p:nvPicPr>
        <p:blipFill>
          <a:blip r:embed="rId4">
            <a:extLst/>
          </a:blip>
          <a:stretch>
            <a:fillRect/>
          </a:stretch>
        </p:blipFill>
        <p:spPr>
          <a:xfrm>
            <a:off x="0" y="-17464"/>
            <a:ext cx="9144000" cy="5867781"/>
          </a:xfrm>
          <a:prstGeom prst="rect">
            <a:avLst/>
          </a:prstGeom>
          <a:ln w="12700">
            <a:miter lim="400000"/>
          </a:ln>
        </p:spPr>
      </p:pic>
      <p:pic>
        <p:nvPicPr>
          <p:cNvPr id="100" name="image7.png" descr="image7.png"/>
          <p:cNvPicPr>
            <a:picLocks noChangeAspect="1"/>
          </p:cNvPicPr>
          <p:nvPr/>
        </p:nvPicPr>
        <p:blipFill>
          <a:blip r:embed="rId5">
            <a:extLst/>
          </a:blip>
          <a:stretch>
            <a:fillRect/>
          </a:stretch>
        </p:blipFill>
        <p:spPr>
          <a:xfrm>
            <a:off x="76200" y="5235575"/>
            <a:ext cx="1414463" cy="1416050"/>
          </a:xfrm>
          <a:prstGeom prst="rect">
            <a:avLst/>
          </a:prstGeom>
          <a:ln w="12700">
            <a:miter lim="400000"/>
          </a:ln>
        </p:spPr>
      </p:pic>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7_Section Header">
    <p:spTree>
      <p:nvGrpSpPr>
        <p:cNvPr id="1" name=""/>
        <p:cNvGrpSpPr/>
        <p:nvPr/>
      </p:nvGrpSpPr>
      <p:grpSpPr>
        <a:xfrm>
          <a:off x="0" y="0"/>
          <a:ext cx="0" cy="0"/>
          <a:chOff x="0" y="0"/>
          <a:chExt cx="0" cy="0"/>
        </a:xfrm>
      </p:grpSpPr>
      <p:pic>
        <p:nvPicPr>
          <p:cNvPr id="108" name="image15.jpg" descr="image15.jpg"/>
          <p:cNvPicPr>
            <a:picLocks noChangeAspect="1"/>
          </p:cNvPicPr>
          <p:nvPr/>
        </p:nvPicPr>
        <p:blipFill>
          <a:blip r:embed="rId2">
            <a:extLst/>
          </a:blip>
          <a:stretch>
            <a:fillRect/>
          </a:stretch>
        </p:blipFill>
        <p:spPr>
          <a:xfrm>
            <a:off x="0" y="0"/>
            <a:ext cx="9144000" cy="6096000"/>
          </a:xfrm>
          <a:prstGeom prst="rect">
            <a:avLst/>
          </a:prstGeom>
          <a:ln w="12700">
            <a:miter lim="400000"/>
          </a:ln>
        </p:spPr>
      </p:pic>
      <p:pic>
        <p:nvPicPr>
          <p:cNvPr id="109" name="Bootstrap Logo-01.png" descr="Bootstrap Logo-01.png"/>
          <p:cNvPicPr>
            <a:picLocks noChangeAspect="1"/>
          </p:cNvPicPr>
          <p:nvPr/>
        </p:nvPicPr>
        <p:blipFill>
          <a:blip r:embed="rId3">
            <a:extLst/>
          </a:blip>
          <a:stretch>
            <a:fillRect/>
          </a:stretch>
        </p:blipFill>
        <p:spPr>
          <a:xfrm>
            <a:off x="152400" y="5105400"/>
            <a:ext cx="1524000" cy="1524000"/>
          </a:xfrm>
          <a:prstGeom prst="rect">
            <a:avLst/>
          </a:prstGeom>
          <a:ln w="12700">
            <a:miter lim="400000"/>
          </a:ln>
        </p:spPr>
      </p:pic>
      <p:sp>
        <p:nvSpPr>
          <p:cNvPr id="110" name="Title Text"/>
          <p:cNvSpPr txBox="1">
            <a:spLocks noGrp="1"/>
          </p:cNvSpPr>
          <p:nvPr>
            <p:ph type="title"/>
          </p:nvPr>
        </p:nvSpPr>
        <p:spPr>
          <a:xfrm>
            <a:off x="228600" y="5486400"/>
            <a:ext cx="8686800" cy="1184825"/>
          </a:xfrm>
          <a:prstGeom prst="rect">
            <a:avLst/>
          </a:prstGeom>
        </p:spPr>
        <p:txBody>
          <a:bodyPr anchor="t">
            <a:noAutofit/>
          </a:bodyPr>
          <a:lstStyle>
            <a:lvl1pPr>
              <a:defRPr sz="5400"/>
            </a:lvl1pPr>
          </a:lstStyle>
          <a:p>
            <a:r>
              <a:t>Title Text</a:t>
            </a:r>
          </a:p>
        </p:txBody>
      </p:sp>
      <p:pic>
        <p:nvPicPr>
          <p:cNvPr id="111" name="image15.jpg" descr="image15.jpg"/>
          <p:cNvPicPr>
            <a:picLocks noChangeAspect="1"/>
          </p:cNvPicPr>
          <p:nvPr/>
        </p:nvPicPr>
        <p:blipFill>
          <a:blip r:embed="rId2">
            <a:extLst/>
          </a:blip>
          <a:stretch>
            <a:fillRect/>
          </a:stretch>
        </p:blipFill>
        <p:spPr>
          <a:xfrm>
            <a:off x="0" y="0"/>
            <a:ext cx="9144000" cy="6096000"/>
          </a:xfrm>
          <a:prstGeom prst="rect">
            <a:avLst/>
          </a:prstGeom>
          <a:ln w="12700">
            <a:miter lim="400000"/>
          </a:ln>
        </p:spPr>
      </p:pic>
      <p:pic>
        <p:nvPicPr>
          <p:cNvPr id="112" name="image7.png" descr="image7.png"/>
          <p:cNvPicPr>
            <a:picLocks noChangeAspect="1"/>
          </p:cNvPicPr>
          <p:nvPr/>
        </p:nvPicPr>
        <p:blipFill>
          <a:blip r:embed="rId4">
            <a:extLst/>
          </a:blip>
          <a:stretch>
            <a:fillRect/>
          </a:stretch>
        </p:blipFill>
        <p:spPr>
          <a:xfrm>
            <a:off x="76200" y="5235575"/>
            <a:ext cx="1414463" cy="1416050"/>
          </a:xfrm>
          <a:prstGeom prst="rect">
            <a:avLst/>
          </a:prstGeom>
          <a:ln w="12700">
            <a:miter lim="400000"/>
          </a:ln>
        </p:spPr>
      </p:pic>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sp>
        <p:nvSpPr>
          <p:cNvPr id="3"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pic>
        <p:nvPicPr>
          <p:cNvPr id="4" name="image3.png" descr="image3.png"/>
          <p:cNvPicPr>
            <a:picLocks noChangeAspect="1"/>
          </p:cNvPicPr>
          <p:nvPr/>
        </p:nvPicPr>
        <p:blipFill>
          <a:blip r:embed="rId23">
            <a:extLst/>
          </a:blip>
          <a:stretch>
            <a:fillRect/>
          </a:stretch>
        </p:blipFill>
        <p:spPr>
          <a:xfrm>
            <a:off x="86139" y="0"/>
            <a:ext cx="1818862" cy="1818862"/>
          </a:xfrm>
          <a:prstGeom prst="rect">
            <a:avLst/>
          </a:prstGeom>
          <a:ln w="12700">
            <a:miter lim="400000"/>
          </a:ln>
        </p:spPr>
      </p:pic>
      <p:sp>
        <p:nvSpPr>
          <p:cNvPr id="5" name="Rectangle"/>
          <p:cNvSpPr/>
          <p:nvPr/>
        </p:nvSpPr>
        <p:spPr>
          <a:xfrm>
            <a:off x="0" y="914400"/>
            <a:ext cx="9144000" cy="5943600"/>
          </a:xfrm>
          <a:prstGeom prst="rect">
            <a:avLst/>
          </a:prstGeom>
          <a:solidFill>
            <a:srgbClr val="FFFFFF"/>
          </a:solidFill>
          <a:ln w="12700">
            <a:miter lim="400000"/>
          </a:ln>
          <a:effectLst>
            <a:outerShdw blurRad="76200" dist="50800" dir="5400000" rotWithShape="0">
              <a:srgbClr val="4E3B30">
                <a:alpha val="60000"/>
              </a:srgbClr>
            </a:outerShdw>
          </a:effectLst>
        </p:spPr>
        <p:txBody>
          <a:bodyPr lIns="45719" rIns="45719" anchor="ctr"/>
          <a:lstStyle/>
          <a:p>
            <a:pPr algn="ctr">
              <a:defRPr>
                <a:solidFill>
                  <a:srgbClr val="FFFFFF"/>
                </a:solidFill>
              </a:defRPr>
            </a:pPr>
            <a:endParaRPr/>
          </a:p>
        </p:txBody>
      </p:sp>
      <p:pic>
        <p:nvPicPr>
          <p:cNvPr id="6" name="image3.png" descr="image3.png"/>
          <p:cNvPicPr>
            <a:picLocks noChangeAspect="1"/>
          </p:cNvPicPr>
          <p:nvPr/>
        </p:nvPicPr>
        <p:blipFill>
          <a:blip r:embed="rId23">
            <a:extLst/>
          </a:blip>
          <a:stretch>
            <a:fillRect/>
          </a:stretch>
        </p:blipFill>
        <p:spPr>
          <a:xfrm>
            <a:off x="86139" y="0"/>
            <a:ext cx="1818862" cy="1818862"/>
          </a:xfrm>
          <a:prstGeom prst="rect">
            <a:avLst/>
          </a:prstGeom>
          <a:ln w="12700">
            <a:miter lim="400000"/>
          </a:ln>
        </p:spPr>
      </p:pic>
      <p:sp>
        <p:nvSpPr>
          <p:cNvPr id="7"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8"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9" name="Slide Number"/>
          <p:cNvSpPr txBox="1">
            <a:spLocks noGrp="1"/>
          </p:cNvSpPr>
          <p:nvPr>
            <p:ph type="sldNum" sz="quarter" idx="2"/>
          </p:nvPr>
        </p:nvSpPr>
        <p:spPr>
          <a:xfrm>
            <a:off x="6553200" y="6356350"/>
            <a:ext cx="2133600" cy="368300"/>
          </a:xfrm>
          <a:prstGeom prst="rect">
            <a:avLst/>
          </a:prstGeom>
          <a:ln w="12700">
            <a:miter lim="400000"/>
          </a:ln>
        </p:spPr>
        <p:txBody>
          <a:bodyPr lIns="45719" rIns="45719">
            <a:spAutoFit/>
          </a:bodyPr>
          <a:lstStyle>
            <a:lvl1pPr algn="r">
              <a:defRPr sz="1200">
                <a:solidFill>
                  <a:srgbClr val="D38E27"/>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1pPr>
      <a:lvl2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2pPr>
      <a:lvl3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3pPr>
      <a:lvl4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4pPr>
      <a:lvl5pPr marL="0" marR="0" indent="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5pPr>
      <a:lvl6pPr marL="0" marR="0" indent="45720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6pPr>
      <a:lvl7pPr marL="0" marR="0" indent="91440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7pPr>
      <a:lvl8pPr marL="0" marR="0" indent="137160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8pPr>
      <a:lvl9pPr marL="0" marR="0" indent="1828800" algn="r"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9pPr>
    </p:titleStyle>
    <p:bodyStyle>
      <a:lvl1pPr marL="342900" marR="0" indent="-342900" algn="l" defTabSz="914400" rtl="0" latinLnBrk="0">
        <a:lnSpc>
          <a:spcPct val="100000"/>
        </a:lnSpc>
        <a:spcBef>
          <a:spcPts val="600"/>
        </a:spcBef>
        <a:spcAft>
          <a:spcPts val="0"/>
        </a:spcAft>
        <a:buClr>
          <a:srgbClr val="FFFFFF"/>
        </a:buClr>
        <a:buSzPct val="70000"/>
        <a:buFontTx/>
        <a:buChar char="▪"/>
        <a:tabLst/>
        <a:defRPr sz="2800" b="0" i="0" u="none" strike="noStrike" cap="none" spc="0" baseline="0">
          <a:ln>
            <a:noFill/>
          </a:ln>
          <a:solidFill>
            <a:srgbClr val="000000"/>
          </a:solidFill>
          <a:uFillTx/>
          <a:latin typeface="+mj-lt"/>
          <a:ea typeface="+mj-ea"/>
          <a:cs typeface="+mj-cs"/>
          <a:sym typeface="Helvetica"/>
        </a:defRPr>
      </a:lvl1pPr>
      <a:lvl2pPr marL="790575" marR="0" indent="-333375" algn="l" defTabSz="914400" rtl="0" latinLnBrk="0">
        <a:lnSpc>
          <a:spcPct val="100000"/>
        </a:lnSpc>
        <a:spcBef>
          <a:spcPts val="600"/>
        </a:spcBef>
        <a:spcAft>
          <a:spcPts val="0"/>
        </a:spcAft>
        <a:buClr>
          <a:srgbClr val="FFFFFF"/>
        </a:buClr>
        <a:buSzPct val="70000"/>
        <a:buFontTx/>
        <a:buChar char="▪"/>
        <a:tabLst/>
        <a:defRPr sz="2800" b="0" i="0" u="none" strike="noStrike" cap="none" spc="0" baseline="0">
          <a:ln>
            <a:noFill/>
          </a:ln>
          <a:solidFill>
            <a:srgbClr val="000000"/>
          </a:solidFill>
          <a:uFillTx/>
          <a:latin typeface="+mj-lt"/>
          <a:ea typeface="+mj-ea"/>
          <a:cs typeface="+mj-cs"/>
          <a:sym typeface="Helvetica"/>
        </a:defRPr>
      </a:lvl2pPr>
      <a:lvl3pPr marL="1234439" marR="0" indent="-320039" algn="l" defTabSz="914400" rtl="0" latinLnBrk="0">
        <a:lnSpc>
          <a:spcPct val="100000"/>
        </a:lnSpc>
        <a:spcBef>
          <a:spcPts val="600"/>
        </a:spcBef>
        <a:spcAft>
          <a:spcPts val="0"/>
        </a:spcAft>
        <a:buClr>
          <a:srgbClr val="FFFFFF"/>
        </a:buClr>
        <a:buSzPct val="70000"/>
        <a:buFontTx/>
        <a:buChar char="▪"/>
        <a:tabLst/>
        <a:defRPr sz="2800" b="0" i="0" u="none" strike="noStrike" cap="none" spc="0" baseline="0">
          <a:ln>
            <a:noFill/>
          </a:ln>
          <a:solidFill>
            <a:srgbClr val="000000"/>
          </a:solidFill>
          <a:uFillTx/>
          <a:latin typeface="+mj-lt"/>
          <a:ea typeface="+mj-ea"/>
          <a:cs typeface="+mj-cs"/>
          <a:sym typeface="Helvetica"/>
        </a:defRPr>
      </a:lvl3pPr>
      <a:lvl4pPr marL="1727200" marR="0" indent="-355600" algn="l" defTabSz="914400" rtl="0" latinLnBrk="0">
        <a:lnSpc>
          <a:spcPct val="100000"/>
        </a:lnSpc>
        <a:spcBef>
          <a:spcPts val="600"/>
        </a:spcBef>
        <a:spcAft>
          <a:spcPts val="0"/>
        </a:spcAft>
        <a:buClr>
          <a:srgbClr val="FFFFFF"/>
        </a:buClr>
        <a:buSzPct val="70000"/>
        <a:buFontTx/>
        <a:buChar char="▪"/>
        <a:tabLst/>
        <a:defRPr sz="2800" b="0" i="0" u="none" strike="noStrike" cap="none" spc="0" baseline="0">
          <a:ln>
            <a:noFill/>
          </a:ln>
          <a:solidFill>
            <a:srgbClr val="000000"/>
          </a:solidFill>
          <a:uFillTx/>
          <a:latin typeface="+mj-lt"/>
          <a:ea typeface="+mj-ea"/>
          <a:cs typeface="+mj-cs"/>
          <a:sym typeface="Helvetica"/>
        </a:defRPr>
      </a:lvl4pPr>
      <a:lvl5pPr marL="2228850" marR="0" indent="-40005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5pPr>
      <a:lvl6pPr marL="2641600" marR="0" indent="-35560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6pPr>
      <a:lvl7pPr marL="3143250" marR="0" indent="-40005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7pPr>
      <a:lvl8pPr marL="3600450" marR="0" indent="-40005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8pPr>
      <a:lvl9pPr marL="4114800" marR="0" indent="-457200" algn="l" defTabSz="914400" rtl="0" latinLnBrk="0">
        <a:lnSpc>
          <a:spcPct val="100000"/>
        </a:lnSpc>
        <a:spcBef>
          <a:spcPts val="600"/>
        </a:spcBef>
        <a:spcAft>
          <a:spcPts val="0"/>
        </a:spcAft>
        <a:buClr>
          <a:srgbClr val="FFFFFF"/>
        </a:buClr>
        <a:buSzPct val="60000"/>
        <a:buFontTx/>
        <a:buChar char="◼"/>
        <a:tabLst/>
        <a:defRPr sz="2800" b="0" i="0" u="none" strike="noStrike" cap="none" spc="0" baseline="0">
          <a:ln>
            <a:noFill/>
          </a:ln>
          <a:solidFill>
            <a:srgbClr val="000000"/>
          </a:solidFill>
          <a:uFillTx/>
          <a:latin typeface="+mj-lt"/>
          <a:ea typeface="+mj-ea"/>
          <a:cs typeface="+mj-cs"/>
          <a:sym typeface="Helvetic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hyperlink" Target="http://code.pyret.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code.pyret.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code.pyret.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hyperlink" Target="http://www.htdp.or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59.tif"/><Relationship Id="rId5" Type="http://schemas.openxmlformats.org/officeDocument/2006/relationships/image" Target="../media/image58.jpeg"/><Relationship Id="rId10" Type="http://schemas.openxmlformats.org/officeDocument/2006/relationships/image" Target="../media/image63.png"/><Relationship Id="rId4" Type="http://schemas.openxmlformats.org/officeDocument/2006/relationships/image" Target="../media/image57.jpe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alpha val="83000"/>
          </a:srgbClr>
        </a:solidFill>
        <a:effectLst/>
      </p:bgPr>
    </p:bg>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Programming has functions!"/>
          <p:cNvSpPr txBox="1">
            <a:spLocks noGrp="1"/>
          </p:cNvSpPr>
          <p:nvPr>
            <p:ph type="title"/>
          </p:nvPr>
        </p:nvSpPr>
        <p:spPr>
          <a:prstGeom prst="rect">
            <a:avLst/>
          </a:prstGeom>
        </p:spPr>
        <p:txBody>
          <a:bodyPr/>
          <a:lstStyle/>
          <a:p>
            <a:r>
              <a:t>Programming has functions!</a:t>
            </a:r>
          </a:p>
        </p:txBody>
      </p:sp>
      <p:sp>
        <p:nvSpPr>
          <p:cNvPr id="343" name="Body"/>
          <p:cNvSpPr txBox="1">
            <a:spLocks noGrp="1"/>
          </p:cNvSpPr>
          <p:nvPr>
            <p:ph type="body" idx="1"/>
          </p:nvPr>
        </p:nvSpPr>
        <p:spPr>
          <a:xfrm>
            <a:off x="304800" y="1554162"/>
            <a:ext cx="8686800" cy="4525963"/>
          </a:xfrm>
          <a:prstGeom prst="rect">
            <a:avLst/>
          </a:prstGeom>
        </p:spPr>
        <p:txBody>
          <a:bodyPr>
            <a:normAutofit/>
          </a:bodyPr>
          <a:lstStyle/>
          <a:p>
            <a:endParaRPr/>
          </a:p>
        </p:txBody>
      </p:sp>
      <p:sp>
        <p:nvSpPr>
          <p:cNvPr id="3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10</a:t>
            </a:fld>
            <a:endParaRPr sz="1200">
              <a:solidFill>
                <a:srgbClr val="D38E27"/>
              </a:solidFill>
              <a:latin typeface="Arial"/>
              <a:ea typeface="Arial"/>
              <a:cs typeface="Arial"/>
              <a:sym typeface="Arial"/>
            </a:endParaRPr>
          </a:p>
        </p:txBody>
      </p:sp>
      <p:pic>
        <p:nvPicPr>
          <p:cNvPr id="345" name="image27.png" descr="image27.png"/>
          <p:cNvPicPr>
            <a:picLocks noChangeAspect="1"/>
          </p:cNvPicPr>
          <p:nvPr/>
        </p:nvPicPr>
        <p:blipFill>
          <a:blip r:embed="rId3">
            <a:extLst/>
          </a:blip>
          <a:stretch>
            <a:fillRect/>
          </a:stretch>
        </p:blipFill>
        <p:spPr>
          <a:xfrm>
            <a:off x="381000" y="1905000"/>
            <a:ext cx="2201864" cy="1762125"/>
          </a:xfrm>
          <a:prstGeom prst="rect">
            <a:avLst/>
          </a:prstGeom>
          <a:ln w="12700">
            <a:miter lim="400000"/>
          </a:ln>
          <a:effectLst>
            <a:outerShdw blurRad="292100" dist="139700" dir="2700000" rotWithShape="0">
              <a:srgbClr val="333333">
                <a:alpha val="64998"/>
              </a:srgbClr>
            </a:outerShdw>
          </a:effectLst>
        </p:spPr>
      </p:pic>
      <p:pic>
        <p:nvPicPr>
          <p:cNvPr id="346" name="ALICE.png" descr="ALICE.png"/>
          <p:cNvPicPr>
            <a:picLocks noChangeAspect="1"/>
          </p:cNvPicPr>
          <p:nvPr/>
        </p:nvPicPr>
        <p:blipFill>
          <a:blip r:embed="rId4">
            <a:extLst/>
          </a:blip>
          <a:stretch>
            <a:fillRect/>
          </a:stretch>
        </p:blipFill>
        <p:spPr>
          <a:xfrm>
            <a:off x="6500812" y="3702050"/>
            <a:ext cx="2108201" cy="2540000"/>
          </a:xfrm>
          <a:prstGeom prst="rect">
            <a:avLst/>
          </a:prstGeom>
          <a:ln w="12700">
            <a:miter lim="400000"/>
          </a:ln>
          <a:effectLst>
            <a:outerShdw blurRad="292100" dist="139700" dir="2700000" rotWithShape="0">
              <a:srgbClr val="333333">
                <a:alpha val="64998"/>
              </a:srgbClr>
            </a:outerShdw>
          </a:effectLst>
        </p:spPr>
      </p:pic>
      <p:pic>
        <p:nvPicPr>
          <p:cNvPr id="347" name="image29.png" descr="image29.png"/>
          <p:cNvPicPr>
            <a:picLocks noChangeAspect="1"/>
          </p:cNvPicPr>
          <p:nvPr/>
        </p:nvPicPr>
        <p:blipFill>
          <a:blip r:embed="rId5">
            <a:extLst/>
          </a:blip>
          <a:stretch>
            <a:fillRect/>
          </a:stretch>
        </p:blipFill>
        <p:spPr>
          <a:xfrm>
            <a:off x="1066800" y="4343400"/>
            <a:ext cx="1589088" cy="2005014"/>
          </a:xfrm>
          <a:prstGeom prst="rect">
            <a:avLst/>
          </a:prstGeom>
          <a:ln w="12700">
            <a:miter lim="400000"/>
          </a:ln>
          <a:effectLst>
            <a:outerShdw blurRad="292100" dist="139700" dir="2700000" rotWithShape="0">
              <a:srgbClr val="333333">
                <a:alpha val="64998"/>
              </a:srgbClr>
            </a:outerShdw>
          </a:effectLst>
        </p:spPr>
      </p:pic>
      <p:pic>
        <p:nvPicPr>
          <p:cNvPr id="348" name="image30.png" descr="image30.png"/>
          <p:cNvPicPr>
            <a:picLocks noChangeAspect="1"/>
          </p:cNvPicPr>
          <p:nvPr/>
        </p:nvPicPr>
        <p:blipFill>
          <a:blip r:embed="rId6">
            <a:extLst/>
          </a:blip>
          <a:stretch>
            <a:fillRect/>
          </a:stretch>
        </p:blipFill>
        <p:spPr>
          <a:xfrm>
            <a:off x="3387725" y="2443163"/>
            <a:ext cx="2251075" cy="2960687"/>
          </a:xfrm>
          <a:prstGeom prst="rect">
            <a:avLst/>
          </a:prstGeom>
          <a:ln w="12700">
            <a:miter lim="400000"/>
          </a:ln>
          <a:effectLst>
            <a:outerShdw blurRad="292100" dist="139700" dir="2700000" rotWithShape="0">
              <a:srgbClr val="333333">
                <a:alpha val="64998"/>
              </a:srgbClr>
            </a:outerShdw>
          </a:effectLst>
        </p:spPr>
      </p:pic>
      <p:pic>
        <p:nvPicPr>
          <p:cNvPr id="349" name="image31.png" descr="image31.png"/>
          <p:cNvPicPr>
            <a:picLocks noChangeAspect="1"/>
          </p:cNvPicPr>
          <p:nvPr/>
        </p:nvPicPr>
        <p:blipFill>
          <a:blip r:embed="rId7">
            <a:extLst/>
          </a:blip>
          <a:stretch>
            <a:fillRect/>
          </a:stretch>
        </p:blipFill>
        <p:spPr>
          <a:xfrm>
            <a:off x="6248400" y="1846263"/>
            <a:ext cx="1473200" cy="1473201"/>
          </a:xfrm>
          <a:prstGeom prst="rect">
            <a:avLst/>
          </a:prstGeom>
          <a:ln w="12700">
            <a:miter lim="400000"/>
          </a:ln>
          <a:effectLst>
            <a:outerShdw blurRad="292100" dist="139700" dir="2700000" rotWithShape="0">
              <a:srgbClr val="333333">
                <a:alpha val="64998"/>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45"/>
                                        </p:tgtEl>
                                        <p:attrNameLst>
                                          <p:attrName>style.visibility</p:attrName>
                                        </p:attrNameLst>
                                      </p:cBhvr>
                                      <p:to>
                                        <p:strVal val="visible"/>
                                      </p:to>
                                    </p:set>
                                    <p:anim calcmode="lin" valueType="num">
                                      <p:cBhvr>
                                        <p:cTn id="7" dur="500" fill="hold"/>
                                        <p:tgtEl>
                                          <p:spTgt spid="345"/>
                                        </p:tgtEl>
                                        <p:attrNameLst>
                                          <p:attrName>ppt_x</p:attrName>
                                        </p:attrNameLst>
                                      </p:cBhvr>
                                      <p:tavLst>
                                        <p:tav tm="0">
                                          <p:val>
                                            <p:strVal val="#ppt_x"/>
                                          </p:val>
                                        </p:tav>
                                        <p:tav tm="100000">
                                          <p:val>
                                            <p:strVal val="#ppt_x"/>
                                          </p:val>
                                        </p:tav>
                                      </p:tavLst>
                                    </p:anim>
                                    <p:anim calcmode="lin" valueType="num">
                                      <p:cBhvr>
                                        <p:cTn id="8" dur="500" fill="hold"/>
                                        <p:tgtEl>
                                          <p:spTgt spid="3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47"/>
                                        </p:tgtEl>
                                        <p:attrNameLst>
                                          <p:attrName>style.visibility</p:attrName>
                                        </p:attrNameLst>
                                      </p:cBhvr>
                                      <p:to>
                                        <p:strVal val="visible"/>
                                      </p:to>
                                    </p:set>
                                    <p:anim calcmode="lin" valueType="num">
                                      <p:cBhvr>
                                        <p:cTn id="13" dur="500" fill="hold"/>
                                        <p:tgtEl>
                                          <p:spTgt spid="347"/>
                                        </p:tgtEl>
                                        <p:attrNameLst>
                                          <p:attrName>ppt_x</p:attrName>
                                        </p:attrNameLst>
                                      </p:cBhvr>
                                      <p:tavLst>
                                        <p:tav tm="0">
                                          <p:val>
                                            <p:strVal val="#ppt_x"/>
                                          </p:val>
                                        </p:tav>
                                        <p:tav tm="100000">
                                          <p:val>
                                            <p:strVal val="#ppt_x"/>
                                          </p:val>
                                        </p:tav>
                                      </p:tavLst>
                                    </p:anim>
                                    <p:anim calcmode="lin" valueType="num">
                                      <p:cBhvr>
                                        <p:cTn id="14" dur="500" fill="hold"/>
                                        <p:tgtEl>
                                          <p:spTgt spid="34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3" nodeType="afterEffect">
                                  <p:stCondLst>
                                    <p:cond delay="0"/>
                                  </p:stCondLst>
                                  <p:iterate>
                                    <p:tmAbs val="0"/>
                                  </p:iterate>
                                  <p:childTnLst>
                                    <p:set>
                                      <p:cBhvr>
                                        <p:cTn id="17" fill="hold"/>
                                        <p:tgtEl>
                                          <p:spTgt spid="348"/>
                                        </p:tgtEl>
                                        <p:attrNameLst>
                                          <p:attrName>style.visibility</p:attrName>
                                        </p:attrNameLst>
                                      </p:cBhvr>
                                      <p:to>
                                        <p:strVal val="visible"/>
                                      </p:to>
                                    </p:set>
                                    <p:anim calcmode="lin" valueType="num">
                                      <p:cBhvr>
                                        <p:cTn id="18" dur="500" fill="hold"/>
                                        <p:tgtEl>
                                          <p:spTgt spid="348"/>
                                        </p:tgtEl>
                                        <p:attrNameLst>
                                          <p:attrName>ppt_x</p:attrName>
                                        </p:attrNameLst>
                                      </p:cBhvr>
                                      <p:tavLst>
                                        <p:tav tm="0">
                                          <p:val>
                                            <p:strVal val="#ppt_x"/>
                                          </p:val>
                                        </p:tav>
                                        <p:tav tm="100000">
                                          <p:val>
                                            <p:strVal val="#ppt_x"/>
                                          </p:val>
                                        </p:tav>
                                      </p:tavLst>
                                    </p:anim>
                                    <p:anim calcmode="lin" valueType="num">
                                      <p:cBhvr>
                                        <p:cTn id="19" dur="500" fill="hold"/>
                                        <p:tgtEl>
                                          <p:spTgt spid="34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4" nodeType="afterEffect">
                                  <p:stCondLst>
                                    <p:cond delay="0"/>
                                  </p:stCondLst>
                                  <p:iterate>
                                    <p:tmAbs val="0"/>
                                  </p:iterate>
                                  <p:childTnLst>
                                    <p:set>
                                      <p:cBhvr>
                                        <p:cTn id="22" fill="hold"/>
                                        <p:tgtEl>
                                          <p:spTgt spid="349"/>
                                        </p:tgtEl>
                                        <p:attrNameLst>
                                          <p:attrName>style.visibility</p:attrName>
                                        </p:attrNameLst>
                                      </p:cBhvr>
                                      <p:to>
                                        <p:strVal val="visible"/>
                                      </p:to>
                                    </p:set>
                                    <p:anim calcmode="lin" valueType="num">
                                      <p:cBhvr>
                                        <p:cTn id="23" dur="500" fill="hold"/>
                                        <p:tgtEl>
                                          <p:spTgt spid="349"/>
                                        </p:tgtEl>
                                        <p:attrNameLst>
                                          <p:attrName>ppt_x</p:attrName>
                                        </p:attrNameLst>
                                      </p:cBhvr>
                                      <p:tavLst>
                                        <p:tav tm="0">
                                          <p:val>
                                            <p:strVal val="#ppt_x"/>
                                          </p:val>
                                        </p:tav>
                                        <p:tav tm="100000">
                                          <p:val>
                                            <p:strVal val="#ppt_x"/>
                                          </p:val>
                                        </p:tav>
                                      </p:tavLst>
                                    </p:anim>
                                    <p:anim calcmode="lin" valueType="num">
                                      <p:cBhvr>
                                        <p:cTn id="24" dur="500" fill="hold"/>
                                        <p:tgtEl>
                                          <p:spTgt spid="349"/>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grpId="5" nodeType="afterEffect">
                                  <p:stCondLst>
                                    <p:cond delay="0"/>
                                  </p:stCondLst>
                                  <p:iterate>
                                    <p:tmAbs val="0"/>
                                  </p:iterate>
                                  <p:childTnLst>
                                    <p:set>
                                      <p:cBhvr>
                                        <p:cTn id="27" fill="hold"/>
                                        <p:tgtEl>
                                          <p:spTgt spid="346"/>
                                        </p:tgtEl>
                                        <p:attrNameLst>
                                          <p:attrName>style.visibility</p:attrName>
                                        </p:attrNameLst>
                                      </p:cBhvr>
                                      <p:to>
                                        <p:strVal val="visible"/>
                                      </p:to>
                                    </p:set>
                                    <p:anim calcmode="lin" valueType="num">
                                      <p:cBhvr>
                                        <p:cTn id="28" dur="500" fill="hold"/>
                                        <p:tgtEl>
                                          <p:spTgt spid="346"/>
                                        </p:tgtEl>
                                        <p:attrNameLst>
                                          <p:attrName>ppt_x</p:attrName>
                                        </p:attrNameLst>
                                      </p:cBhvr>
                                      <p:tavLst>
                                        <p:tav tm="0">
                                          <p:val>
                                            <p:strVal val="#ppt_x"/>
                                          </p:val>
                                        </p:tav>
                                        <p:tav tm="100000">
                                          <p:val>
                                            <p:strVal val="#ppt_x"/>
                                          </p:val>
                                        </p:tav>
                                      </p:tavLst>
                                    </p:anim>
                                    <p:anim calcmode="lin" valueType="num">
                                      <p:cBhvr>
                                        <p:cTn id="29" dur="500" fill="hold"/>
                                        <p:tgtEl>
                                          <p:spTgt spid="3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1" animBg="1" advAuto="0"/>
      <p:bldP spid="346" grpId="5" animBg="1" advAuto="0"/>
      <p:bldP spid="347" grpId="2" animBg="1" advAuto="0"/>
      <p:bldP spid="348" grpId="3" animBg="1" advAuto="0"/>
      <p:bldP spid="349"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rogramming != Math"/>
          <p:cNvSpPr txBox="1">
            <a:spLocks noGrp="1"/>
          </p:cNvSpPr>
          <p:nvPr>
            <p:ph type="title"/>
          </p:nvPr>
        </p:nvSpPr>
        <p:spPr>
          <a:prstGeom prst="rect">
            <a:avLst/>
          </a:prstGeom>
        </p:spPr>
        <p:txBody>
          <a:bodyPr/>
          <a:lstStyle/>
          <a:p>
            <a:r>
              <a:t>Programming != Math</a:t>
            </a:r>
          </a:p>
        </p:txBody>
      </p:sp>
      <p:sp>
        <p:nvSpPr>
          <p:cNvPr id="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11</a:t>
            </a:fld>
            <a:endParaRPr sz="1200">
              <a:solidFill>
                <a:srgbClr val="D38E27"/>
              </a:solidFill>
              <a:latin typeface="Arial"/>
              <a:ea typeface="Arial"/>
              <a:cs typeface="Arial"/>
              <a:sym typeface="Arial"/>
            </a:endParaRPr>
          </a:p>
        </p:txBody>
      </p:sp>
      <p:sp>
        <p:nvSpPr>
          <p:cNvPr id="355" name="1 / 2 = ??"/>
          <p:cNvSpPr/>
          <p:nvPr/>
        </p:nvSpPr>
        <p:spPr>
          <a:xfrm>
            <a:off x="1524000" y="1728788"/>
            <a:ext cx="6248400" cy="533241"/>
          </a:xfrm>
          <a:prstGeom prst="rect">
            <a:avLst/>
          </a:prstGeom>
          <a:gradFill>
            <a:gsLst>
              <a:gs pos="0">
                <a:srgbClr val="F2D9D4"/>
              </a:gs>
              <a:gs pos="72000">
                <a:srgbClr val="D8917F"/>
              </a:gs>
              <a:gs pos="100000">
                <a:srgbClr val="D47962"/>
              </a:gs>
            </a:gsLst>
            <a:lin ang="5400000"/>
          </a:gradFill>
          <a:ln w="10000">
            <a:solidFill>
              <a:schemeClr val="accent2"/>
            </a:solidFill>
            <a:miter/>
          </a:ln>
          <a:effectLst>
            <a:outerShdw blurRad="76200" dist="50800" dir="5400000" rotWithShape="0">
              <a:srgbClr val="4E3B30">
                <a:alpha val="59998"/>
              </a:srgbClr>
            </a:outerShdw>
          </a:effectLst>
          <a:extLst>
            <a:ext uri="{C572A759-6A51-4108-AA02-DFA0A04FC94B}">
              <ma14:wrappingTextBoxFlag xmlns:ma14="http://schemas.microsoft.com/office/mac/drawingml/2011/main" xmlns="" val="1"/>
            </a:ext>
          </a:extLst>
        </p:spPr>
        <p:txBody>
          <a:bodyPr lIns="45719" rIns="45719">
            <a:spAutoFit/>
          </a:bodyPr>
          <a:lstStyle>
            <a:lvl1pPr>
              <a:spcBef>
                <a:spcPts val="1000"/>
              </a:spcBef>
              <a:defRPr sz="2800">
                <a:latin typeface="Courier"/>
                <a:ea typeface="Courier"/>
                <a:cs typeface="Courier"/>
                <a:sym typeface="Courier"/>
              </a:defRPr>
            </a:lvl1pPr>
          </a:lstStyle>
          <a:p>
            <a:pPr>
              <a:defRPr sz="2400">
                <a:solidFill>
                  <a:srgbClr val="FFFFFF"/>
                </a:solidFill>
                <a:latin typeface="Arial"/>
                <a:ea typeface="Arial"/>
                <a:cs typeface="Arial"/>
                <a:sym typeface="Arial"/>
              </a:defRPr>
            </a:pPr>
            <a:r>
              <a:rPr sz="2800">
                <a:solidFill>
                  <a:srgbClr val="000000"/>
                </a:solidFill>
                <a:latin typeface="Courier"/>
                <a:ea typeface="Courier"/>
                <a:cs typeface="Courier"/>
                <a:sym typeface="Courier"/>
              </a:rPr>
              <a:t>1 / 2 = ??</a:t>
            </a:r>
          </a:p>
        </p:txBody>
      </p:sp>
      <p:sp>
        <p:nvSpPr>
          <p:cNvPr id="356" name="But there’s a problem..."/>
          <p:cNvSpPr txBox="1"/>
          <p:nvPr/>
        </p:nvSpPr>
        <p:spPr>
          <a:xfrm>
            <a:off x="448004" y="152400"/>
            <a:ext cx="8686801" cy="6375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3600" b="1">
                <a:solidFill>
                  <a:srgbClr val="FFFFFF"/>
                </a:solidFill>
                <a:latin typeface="+mj-lt"/>
                <a:ea typeface="+mj-ea"/>
                <a:cs typeface="+mj-cs"/>
                <a:sym typeface="Helvetica"/>
              </a:defRPr>
            </a:lvl1pPr>
          </a:lstStyle>
          <a:p>
            <a:pPr>
              <a:defRPr sz="5400">
                <a:latin typeface="Futura Condensed"/>
                <a:ea typeface="Futura Condensed"/>
                <a:cs typeface="Futura Condensed"/>
                <a:sym typeface="Futura Condensed"/>
              </a:defRPr>
            </a:pPr>
            <a:r>
              <a:rPr sz="3600">
                <a:latin typeface="+mj-lt"/>
                <a:ea typeface="+mj-ea"/>
                <a:cs typeface="+mj-cs"/>
                <a:sym typeface="Helvetica"/>
              </a:rPr>
              <a:t>But there’s a problem...</a:t>
            </a:r>
          </a:p>
        </p:txBody>
      </p:sp>
      <p:sp>
        <p:nvSpPr>
          <p:cNvPr id="357" name="x = 10…"/>
          <p:cNvSpPr/>
          <p:nvPr/>
        </p:nvSpPr>
        <p:spPr>
          <a:xfrm>
            <a:off x="1524000" y="2643188"/>
            <a:ext cx="6248400" cy="965041"/>
          </a:xfrm>
          <a:prstGeom prst="rect">
            <a:avLst/>
          </a:prstGeom>
          <a:gradFill>
            <a:gsLst>
              <a:gs pos="0">
                <a:srgbClr val="F2D9D4"/>
              </a:gs>
              <a:gs pos="72000">
                <a:srgbClr val="D8917F"/>
              </a:gs>
              <a:gs pos="100000">
                <a:srgbClr val="D47962"/>
              </a:gs>
            </a:gsLst>
            <a:lin ang="5400000"/>
          </a:gradFill>
          <a:ln w="10000">
            <a:solidFill>
              <a:schemeClr val="accent2"/>
            </a:solidFill>
            <a:miter/>
          </a:ln>
          <a:effectLst>
            <a:outerShdw blurRad="76200" dist="50800" dir="5400000" rotWithShape="0">
              <a:srgbClr val="4E3B30">
                <a:alpha val="59998"/>
              </a:srgbClr>
            </a:outerShdw>
          </a:effectLst>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x = 10</a:t>
            </a:r>
          </a:p>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x = x + 2</a:t>
            </a:r>
          </a:p>
        </p:txBody>
      </p:sp>
      <p:sp>
        <p:nvSpPr>
          <p:cNvPr id="358" name="foo = 0…"/>
          <p:cNvSpPr/>
          <p:nvPr/>
        </p:nvSpPr>
        <p:spPr>
          <a:xfrm>
            <a:off x="1524000" y="3898900"/>
            <a:ext cx="6248400" cy="1828640"/>
          </a:xfrm>
          <a:prstGeom prst="rect">
            <a:avLst/>
          </a:prstGeom>
          <a:gradFill>
            <a:gsLst>
              <a:gs pos="0">
                <a:srgbClr val="F2D9D4"/>
              </a:gs>
              <a:gs pos="72000">
                <a:srgbClr val="D8917F"/>
              </a:gs>
              <a:gs pos="100000">
                <a:srgbClr val="D47962"/>
              </a:gs>
            </a:gsLst>
            <a:lin ang="5400000"/>
          </a:gradFill>
          <a:ln w="10000">
            <a:solidFill>
              <a:schemeClr val="accent2"/>
            </a:solidFill>
            <a:miter/>
          </a:ln>
          <a:effectLst>
            <a:outerShdw blurRad="76200" dist="50800" dir="5400000" rotWithShape="0">
              <a:srgbClr val="4E3B30">
                <a:alpha val="59998"/>
              </a:srgbClr>
            </a:outerShdw>
          </a:effectLst>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foo = 0</a:t>
            </a:r>
          </a:p>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function f(x){</a:t>
            </a:r>
          </a:p>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  return foo++</a:t>
            </a:r>
          </a:p>
          <a:p>
            <a:pPr>
              <a:defRPr>
                <a:solidFill>
                  <a:srgbClr val="FFFFFF"/>
                </a:solidFill>
                <a:latin typeface="Arial"/>
                <a:ea typeface="Arial"/>
                <a:cs typeface="Arial"/>
                <a:sym typeface="Arial"/>
              </a:defRPr>
            </a:pPr>
            <a:r>
              <a:rPr sz="2800">
                <a:solidFill>
                  <a:srgbClr val="000000"/>
                </a:solidFill>
                <a:latin typeface="Courier"/>
                <a:ea typeface="Courier"/>
                <a:cs typeface="Courier"/>
                <a:sym typeface="Courier"/>
              </a:rPr>
              <a:t>}</a:t>
            </a:r>
          </a:p>
        </p:txBody>
      </p:sp>
      <p:pic>
        <p:nvPicPr>
          <p:cNvPr id="359" name="image32.png" descr="image32.png"/>
          <p:cNvPicPr>
            <a:picLocks noChangeAspect="1"/>
          </p:cNvPicPr>
          <p:nvPr/>
        </p:nvPicPr>
        <p:blipFill>
          <a:blip r:embed="rId3">
            <a:extLst/>
          </a:blip>
          <a:stretch>
            <a:fillRect/>
          </a:stretch>
        </p:blipFill>
        <p:spPr>
          <a:xfrm>
            <a:off x="7086600" y="5105400"/>
            <a:ext cx="1752600" cy="17526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xit" fill="hold" grpId="1" nodeType="clickEffect">
                                  <p:stCondLst>
                                    <p:cond delay="0"/>
                                  </p:stCondLst>
                                  <p:iterate>
                                    <p:tmAbs val="0"/>
                                  </p:iterate>
                                  <p:childTnLst>
                                    <p:animEffect transition="out" filter="dissolve">
                                      <p:cBhvr>
                                        <p:cTn id="6" dur="500" fill="hold"/>
                                        <p:tgtEl>
                                          <p:spTgt spid="356"/>
                                        </p:tgtEl>
                                      </p:cBhvr>
                                    </p:animEffect>
                                    <p:set>
                                      <p:cBhvr>
                                        <p:cTn id="7" fill="hold">
                                          <p:stCondLst>
                                            <p:cond delay="499"/>
                                          </p:stCondLst>
                                        </p:cTn>
                                        <p:tgtEl>
                                          <p:spTgt spid="356"/>
                                        </p:tgtEl>
                                        <p:attrNameLst>
                                          <p:attrName>style.visibility</p:attrName>
                                        </p:attrNameLst>
                                      </p:cBhvr>
                                      <p:to>
                                        <p:strVal val="hidden"/>
                                      </p:to>
                                    </p:se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353"/>
                                        </p:tgtEl>
                                        <p:attrNameLst>
                                          <p:attrName>style.visibility</p:attrName>
                                        </p:attrNameLst>
                                      </p:cBhvr>
                                      <p:to>
                                        <p:strVal val="visible"/>
                                      </p:to>
                                    </p:set>
                                    <p:animEffect transition="in" filter="dissolve">
                                      <p:cBhvr>
                                        <p:cTn id="11" dur="500"/>
                                        <p:tgtEl>
                                          <p:spTgt spid="35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fill="hold" grpId="3" nodeType="clickEffect">
                                  <p:stCondLst>
                                    <p:cond delay="0"/>
                                  </p:stCondLst>
                                  <p:iterate>
                                    <p:tmAbs val="0"/>
                                  </p:iterate>
                                  <p:childTnLst>
                                    <p:set>
                                      <p:cBhvr>
                                        <p:cTn id="15" fill="hold"/>
                                        <p:tgtEl>
                                          <p:spTgt spid="355"/>
                                        </p:tgtEl>
                                        <p:attrNameLst>
                                          <p:attrName>style.visibility</p:attrName>
                                        </p:attrNameLst>
                                      </p:cBhvr>
                                      <p:to>
                                        <p:strVal val="visible"/>
                                      </p:to>
                                    </p:set>
                                    <p:animEffect transition="in" filter="dissolve">
                                      <p:cBhvr>
                                        <p:cTn id="16" dur="500"/>
                                        <p:tgtEl>
                                          <p:spTgt spid="35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grpId="4" nodeType="clickEffect">
                                  <p:stCondLst>
                                    <p:cond delay="0"/>
                                  </p:stCondLst>
                                  <p:iterate>
                                    <p:tmAbs val="0"/>
                                  </p:iterate>
                                  <p:childTnLst>
                                    <p:set>
                                      <p:cBhvr>
                                        <p:cTn id="20" fill="hold"/>
                                        <p:tgtEl>
                                          <p:spTgt spid="357"/>
                                        </p:tgtEl>
                                        <p:attrNameLst>
                                          <p:attrName>style.visibility</p:attrName>
                                        </p:attrNameLst>
                                      </p:cBhvr>
                                      <p:to>
                                        <p:strVal val="visible"/>
                                      </p:to>
                                    </p:set>
                                    <p:animEffect transition="in" filter="dissolve">
                                      <p:cBhvr>
                                        <p:cTn id="21" dur="500"/>
                                        <p:tgtEl>
                                          <p:spTgt spid="35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fill="hold" grpId="5" nodeType="clickEffect">
                                  <p:stCondLst>
                                    <p:cond delay="0"/>
                                  </p:stCondLst>
                                  <p:iterate>
                                    <p:tmAbs val="0"/>
                                  </p:iterate>
                                  <p:childTnLst>
                                    <p:set>
                                      <p:cBhvr>
                                        <p:cTn id="25" fill="hold"/>
                                        <p:tgtEl>
                                          <p:spTgt spid="358"/>
                                        </p:tgtEl>
                                        <p:attrNameLst>
                                          <p:attrName>style.visibility</p:attrName>
                                        </p:attrNameLst>
                                      </p:cBhvr>
                                      <p:to>
                                        <p:strVal val="visible"/>
                                      </p:to>
                                    </p:set>
                                    <p:animEffect transition="in" filter="dissolve">
                                      <p:cBhvr>
                                        <p:cTn id="26" dur="500"/>
                                        <p:tgtEl>
                                          <p:spTgt spid="35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6" nodeType="clickEffect">
                                  <p:stCondLst>
                                    <p:cond delay="0"/>
                                  </p:stCondLst>
                                  <p:iterate>
                                    <p:tmAbs val="0"/>
                                  </p:iterate>
                                  <p:childTnLst>
                                    <p:set>
                                      <p:cBhvr>
                                        <p:cTn id="30" fill="hold"/>
                                        <p:tgtEl>
                                          <p:spTgt spid="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2" animBg="1" advAuto="0"/>
      <p:bldP spid="355" grpId="3" animBg="1" advAuto="0"/>
      <p:bldP spid="356" grpId="1" animBg="1" advAuto="0"/>
      <p:bldP spid="357" grpId="4" animBg="1" advAuto="0"/>
      <p:bldP spid="358" grpId="5" animBg="1" advAuto="0"/>
      <p:bldP spid="359" grpId="6" animBg="1" advAuto="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3" name="Agenda"/>
          <p:cNvSpPr txBox="1">
            <a:spLocks noGrp="1"/>
          </p:cNvSpPr>
          <p:nvPr>
            <p:ph type="title"/>
          </p:nvPr>
        </p:nvSpPr>
        <p:spPr>
          <a:prstGeom prst="rect">
            <a:avLst/>
          </a:prstGeom>
        </p:spPr>
        <p:txBody>
          <a:bodyPr/>
          <a:lstStyle/>
          <a:p>
            <a:r>
              <a:t>Agenda</a:t>
            </a:r>
          </a:p>
        </p:txBody>
      </p:sp>
      <p:sp>
        <p:nvSpPr>
          <p:cNvPr id="364" name="Theory…"/>
          <p:cNvSpPr txBox="1">
            <a:spLocks noGrp="1"/>
          </p:cNvSpPr>
          <p:nvPr>
            <p:ph type="body" idx="1"/>
          </p:nvPr>
        </p:nvSpPr>
        <p:spPr>
          <a:xfrm>
            <a:off x="304800" y="1143000"/>
            <a:ext cx="8686800" cy="4525963"/>
          </a:xfrm>
          <a:prstGeom prst="rect">
            <a:avLst/>
          </a:prstGeom>
        </p:spPr>
        <p:txBody>
          <a:bodyPr>
            <a:normAutofit lnSpcReduction="10000"/>
          </a:bodyPr>
          <a:lstStyle/>
          <a:p>
            <a:pPr marL="0" indent="0" algn="ctr" defTabSz="896111">
              <a:lnSpc>
                <a:spcPct val="150000"/>
              </a:lnSpc>
              <a:spcBef>
                <a:spcPts val="1100"/>
              </a:spcBef>
              <a:buSzTx/>
              <a:buFont typeface="Wingdings"/>
              <a:buNone/>
              <a:tabLst>
                <a:tab pos="1447800" algn="l"/>
              </a:tabLst>
              <a:defRPr sz="2744"/>
            </a:pPr>
            <a:r>
              <a:rPr sz="4704"/>
              <a:t>Theory</a:t>
            </a:r>
          </a:p>
          <a:p>
            <a:pPr marL="0" indent="0" algn="ctr" defTabSz="896111">
              <a:lnSpc>
                <a:spcPct val="150000"/>
              </a:lnSpc>
              <a:spcBef>
                <a:spcPts val="1100"/>
              </a:spcBef>
              <a:buSzTx/>
              <a:buFont typeface="Wingdings"/>
              <a:buNone/>
              <a:tabLst>
                <a:tab pos="1447800" algn="l"/>
              </a:tabLst>
              <a:defRPr sz="2744"/>
            </a:pPr>
            <a:r>
              <a:rPr sz="4704"/>
              <a:t>Overview</a:t>
            </a:r>
          </a:p>
          <a:p>
            <a:pPr marL="0" indent="0" algn="ctr" defTabSz="896111">
              <a:lnSpc>
                <a:spcPct val="150000"/>
              </a:lnSpc>
              <a:spcBef>
                <a:spcPts val="1100"/>
              </a:spcBef>
              <a:buSzTx/>
              <a:buFont typeface="Wingdings"/>
              <a:buNone/>
              <a:tabLst>
                <a:tab pos="1447800" algn="l"/>
              </a:tabLst>
              <a:defRPr sz="2744"/>
            </a:pPr>
            <a:r>
              <a:rPr sz="4704"/>
              <a:t>Practice</a:t>
            </a:r>
          </a:p>
          <a:p>
            <a:pPr marL="0" indent="0" algn="ctr" defTabSz="896111">
              <a:lnSpc>
                <a:spcPct val="150000"/>
              </a:lnSpc>
              <a:spcBef>
                <a:spcPts val="1100"/>
              </a:spcBef>
              <a:buSzTx/>
              <a:buFont typeface="Wingdings"/>
              <a:buNone/>
              <a:tabLst>
                <a:tab pos="1447800" algn="l"/>
              </a:tabLst>
              <a:defRPr sz="2744"/>
            </a:pPr>
            <a:r>
              <a:rPr sz="4704"/>
              <a:t>Pedagogy</a:t>
            </a:r>
          </a:p>
        </p:txBody>
      </p:sp>
      <p:sp>
        <p:nvSpPr>
          <p:cNvPr id="3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12</a:t>
            </a:fld>
            <a:endParaRPr sz="1200">
              <a:solidFill>
                <a:srgbClr val="D38E27"/>
              </a:solidFill>
              <a:latin typeface="Arial"/>
              <a:ea typeface="Arial"/>
              <a:cs typeface="Arial"/>
              <a:sym typeface="Aria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9" name="Grades 6-7:     First Exposure to Algebra…"/>
          <p:cNvSpPr txBox="1"/>
          <p:nvPr/>
        </p:nvSpPr>
        <p:spPr>
          <a:xfrm>
            <a:off x="706437" y="2392363"/>
            <a:ext cx="7496176" cy="2293754"/>
          </a:xfrm>
          <a:prstGeom prst="rect">
            <a:avLst/>
          </a:prstGeom>
          <a:ln w="12700">
            <a:miter lim="400000"/>
          </a:ln>
          <a:extLst>
            <a:ext uri="{C572A759-6A51-4108-AA02-DFA0A04FC94B}">
              <ma14:wrappingTextBoxFlag xmlns:ma14="http://schemas.microsoft.com/office/mac/drawingml/2011/main" xmlns="" val="1"/>
            </a:ext>
          </a:extLst>
        </p:spPr>
        <p:txBody>
          <a:bodyPr lIns="40820" tIns="40820" rIns="40820" bIns="40820">
            <a:spAutoFit/>
          </a:bodyPr>
          <a:lstStyle/>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r>
              <a:rPr sz="2500" b="1">
                <a:latin typeface="Arial"/>
                <a:ea typeface="Arial"/>
                <a:cs typeface="Arial"/>
                <a:sym typeface="Arial"/>
              </a:rPr>
              <a:t>Grades 6-7: </a:t>
            </a:r>
            <a:r>
              <a:rPr sz="2500">
                <a:latin typeface="Arial"/>
                <a:ea typeface="Arial"/>
                <a:cs typeface="Arial"/>
                <a:sym typeface="Arial"/>
              </a:rPr>
              <a:t>    First Exposure to Algebra</a:t>
            </a:r>
          </a:p>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endParaRPr>
              <a:solidFill>
                <a:srgbClr val="FFFFFF"/>
              </a:solidFill>
              <a:latin typeface="Arial"/>
              <a:ea typeface="Arial"/>
              <a:cs typeface="Arial"/>
              <a:sym typeface="Arial"/>
            </a:endParaRPr>
          </a:p>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r>
              <a:rPr sz="2500" b="1">
                <a:latin typeface="Arial"/>
                <a:ea typeface="Arial"/>
                <a:cs typeface="Arial"/>
                <a:sym typeface="Arial"/>
              </a:rPr>
              <a:t>Grades 8-10:	</a:t>
            </a:r>
            <a:r>
              <a:rPr sz="2500">
                <a:latin typeface="Arial"/>
                <a:ea typeface="Arial"/>
                <a:cs typeface="Arial"/>
                <a:sym typeface="Arial"/>
              </a:rPr>
              <a:t> Algebra Enrichment</a:t>
            </a:r>
          </a:p>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endParaRPr>
              <a:solidFill>
                <a:srgbClr val="FFFFFF"/>
              </a:solidFill>
              <a:latin typeface="Arial"/>
              <a:ea typeface="Arial"/>
              <a:cs typeface="Arial"/>
              <a:sym typeface="Arial"/>
            </a:endParaRPr>
          </a:p>
          <a:p>
            <a:pPr>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2800">
                <a:latin typeface="+mj-lt"/>
                <a:ea typeface="+mj-ea"/>
                <a:cs typeface="+mj-cs"/>
                <a:sym typeface="Helvetica"/>
              </a:defRPr>
            </a:pPr>
            <a:r>
              <a:rPr sz="2500" b="1">
                <a:latin typeface="Arial"/>
                <a:ea typeface="Arial"/>
                <a:cs typeface="Arial"/>
                <a:sym typeface="Arial"/>
              </a:rPr>
              <a:t>Grades 11-12:</a:t>
            </a:r>
            <a:r>
              <a:rPr sz="2500">
                <a:latin typeface="Arial"/>
                <a:ea typeface="Arial"/>
                <a:cs typeface="Arial"/>
                <a:sym typeface="Arial"/>
              </a:rPr>
              <a:t>  Algebra Remediation</a:t>
            </a:r>
          </a:p>
        </p:txBody>
      </p:sp>
      <p:sp>
        <p:nvSpPr>
          <p:cNvPr id="370" name="Who is Bootstrap for?"/>
          <p:cNvSpPr txBox="1">
            <a:spLocks noGrp="1"/>
          </p:cNvSpPr>
          <p:nvPr>
            <p:ph type="title"/>
          </p:nvPr>
        </p:nvSpPr>
        <p:spPr>
          <a:prstGeom prst="rect">
            <a:avLst/>
          </a:prstGeom>
        </p:spPr>
        <p:txBody>
          <a:bodyPr/>
          <a:lstStyle/>
          <a:p>
            <a:r>
              <a:t>Who is Bootstrap for?</a:t>
            </a:r>
          </a:p>
        </p:txBody>
      </p:sp>
      <p:sp>
        <p:nvSpPr>
          <p:cNvPr id="3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13</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6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6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69">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36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36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5" name="Bootstrap Materials"/>
          <p:cNvSpPr txBox="1">
            <a:spLocks noGrp="1"/>
          </p:cNvSpPr>
          <p:nvPr>
            <p:ph type="title"/>
          </p:nvPr>
        </p:nvSpPr>
        <p:spPr>
          <a:prstGeom prst="rect">
            <a:avLst/>
          </a:prstGeom>
        </p:spPr>
        <p:txBody>
          <a:bodyPr/>
          <a:lstStyle>
            <a:lvl1pPr>
              <a:defRPr cap="small"/>
            </a:lvl1pPr>
          </a:lstStyle>
          <a:p>
            <a:pPr>
              <a:defRPr cap="none"/>
            </a:pPr>
            <a:r>
              <a:rPr cap="small"/>
              <a:t>Bootstrap Materials</a:t>
            </a:r>
          </a:p>
        </p:txBody>
      </p:sp>
      <p:sp>
        <p:nvSpPr>
          <p:cNvPr id="376" name="Software: In the cloud, or on your machine.…"/>
          <p:cNvSpPr txBox="1">
            <a:spLocks noGrp="1"/>
          </p:cNvSpPr>
          <p:nvPr>
            <p:ph type="body" idx="1"/>
          </p:nvPr>
        </p:nvSpPr>
        <p:spPr>
          <a:xfrm>
            <a:off x="304800" y="1722438"/>
            <a:ext cx="8686800" cy="4525963"/>
          </a:xfrm>
          <a:prstGeom prst="rect">
            <a:avLst/>
          </a:prstGeom>
        </p:spPr>
        <p:txBody>
          <a:bodyPr>
            <a:normAutofit/>
          </a:bodyPr>
          <a:lstStyle/>
          <a:p>
            <a:pPr>
              <a:spcBef>
                <a:spcPts val="2400"/>
              </a:spcBef>
            </a:pPr>
            <a:r>
              <a:rPr b="1"/>
              <a:t>Software</a:t>
            </a:r>
            <a:r>
              <a:t>: In the cloud, or on your machine.</a:t>
            </a:r>
          </a:p>
          <a:p>
            <a:pPr>
              <a:spcBef>
                <a:spcPts val="2400"/>
              </a:spcBef>
            </a:pPr>
            <a:r>
              <a:rPr b="1"/>
              <a:t>Lesson Plans</a:t>
            </a:r>
            <a:r>
              <a:t>: Detailed[*] curricula, student handouts, integrated workbooks, and supplemental activities(Open new tab: www.bootstrapworld.org)</a:t>
            </a:r>
            <a:endParaRPr u="sng"/>
          </a:p>
          <a:p>
            <a:pPr>
              <a:spcBef>
                <a:spcPts val="2400"/>
              </a:spcBef>
            </a:pPr>
            <a:r>
              <a:rPr b="1"/>
              <a:t>Standards</a:t>
            </a:r>
            <a:r>
              <a:t>: All lessons are aligned to National and State Standards for </a:t>
            </a:r>
            <a:r>
              <a:rPr u="sng"/>
              <a:t>Mathematics</a:t>
            </a:r>
            <a:r>
              <a:t>.</a:t>
            </a:r>
          </a:p>
          <a:p>
            <a:pPr>
              <a:spcBef>
                <a:spcPts val="2400"/>
              </a:spcBef>
            </a:pPr>
            <a:r>
              <a:rPr b="1"/>
              <a:t>Language</a:t>
            </a:r>
            <a:r>
              <a:t>: Algebraic semantics, simple syntax, rich media and integrated testing</a:t>
            </a:r>
          </a:p>
        </p:txBody>
      </p:sp>
      <p:sp>
        <p:nvSpPr>
          <p:cNvPr id="37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14</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76">
                                            <p:bg/>
                                          </p:spTgt>
                                        </p:tgtEl>
                                        <p:attrNameLst>
                                          <p:attrName>style.visibility</p:attrName>
                                        </p:attrNameLst>
                                      </p:cBhvr>
                                      <p:to>
                                        <p:strVal val="visible"/>
                                      </p:to>
                                    </p:set>
                                    <p:animEffect transition="in" filter="dissolve">
                                      <p:cBhvr>
                                        <p:cTn id="7" dur="500"/>
                                        <p:tgtEl>
                                          <p:spTgt spid="376">
                                            <p:bg/>
                                          </p:spTgt>
                                        </p:tgtEl>
                                      </p:cBhvr>
                                    </p:animEffect>
                                  </p:childTnLst>
                                </p:cTn>
                              </p:par>
                              <p:par>
                                <p:cTn id="8" presetID="9" presetClass="entr" presetSubtype="0" fill="hold" grpId="1" nodeType="withEffect">
                                  <p:stCondLst>
                                    <p:cond delay="0"/>
                                  </p:stCondLst>
                                  <p:iterate>
                                    <p:tmAbs val="0"/>
                                  </p:iterate>
                                  <p:childTnLst>
                                    <p:set>
                                      <p:cBhvr>
                                        <p:cTn id="9" fill="hold"/>
                                        <p:tgtEl>
                                          <p:spTgt spid="376">
                                            <p:txEl>
                                              <p:pRg st="0" end="0"/>
                                            </p:txEl>
                                          </p:spTgt>
                                        </p:tgtEl>
                                        <p:attrNameLst>
                                          <p:attrName>style.visibility</p:attrName>
                                        </p:attrNameLst>
                                      </p:cBhvr>
                                      <p:to>
                                        <p:strVal val="visible"/>
                                      </p:to>
                                    </p:set>
                                    <p:animEffect transition="in" filter="dissolve">
                                      <p:cBhvr>
                                        <p:cTn id="10" dur="500"/>
                                        <p:tgtEl>
                                          <p:spTgt spid="37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376">
                                            <p:txEl>
                                              <p:pRg st="1" end="1"/>
                                            </p:txEl>
                                          </p:spTgt>
                                        </p:tgtEl>
                                        <p:attrNameLst>
                                          <p:attrName>style.visibility</p:attrName>
                                        </p:attrNameLst>
                                      </p:cBhvr>
                                      <p:to>
                                        <p:strVal val="visible"/>
                                      </p:to>
                                    </p:set>
                                    <p:animEffect transition="in" filter="dissolve">
                                      <p:cBhvr>
                                        <p:cTn id="15" dur="500"/>
                                        <p:tgtEl>
                                          <p:spTgt spid="37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376">
                                            <p:txEl>
                                              <p:pRg st="2" end="2"/>
                                            </p:txEl>
                                          </p:spTgt>
                                        </p:tgtEl>
                                        <p:attrNameLst>
                                          <p:attrName>style.visibility</p:attrName>
                                        </p:attrNameLst>
                                      </p:cBhvr>
                                      <p:to>
                                        <p:strVal val="visible"/>
                                      </p:to>
                                    </p:set>
                                    <p:animEffect transition="in" filter="dissolve">
                                      <p:cBhvr>
                                        <p:cTn id="20" dur="500"/>
                                        <p:tgtEl>
                                          <p:spTgt spid="37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376">
                                            <p:txEl>
                                              <p:pRg st="3" end="3"/>
                                            </p:txEl>
                                          </p:spTgt>
                                        </p:tgtEl>
                                        <p:attrNameLst>
                                          <p:attrName>style.visibility</p:attrName>
                                        </p:attrNameLst>
                                      </p:cBhvr>
                                      <p:to>
                                        <p:strVal val="visible"/>
                                      </p:to>
                                    </p:set>
                                    <p:animEffect transition="in" filter="dissolve">
                                      <p:cBhvr>
                                        <p:cTn id="25" dur="500"/>
                                        <p:tgtEl>
                                          <p:spTgt spid="3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1" build="p" animBg="1" advAuto="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1" name="10,000 Foot View"/>
          <p:cNvSpPr txBox="1">
            <a:spLocks noGrp="1"/>
          </p:cNvSpPr>
          <p:nvPr>
            <p:ph type="title"/>
          </p:nvPr>
        </p:nvSpPr>
        <p:spPr>
          <a:prstGeom prst="rect">
            <a:avLst/>
          </a:prstGeom>
        </p:spPr>
        <p:txBody>
          <a:bodyPr/>
          <a:lstStyle/>
          <a:p>
            <a:r>
              <a:t>10,000 Foot View</a:t>
            </a:r>
          </a:p>
        </p:txBody>
      </p:sp>
      <p:sp>
        <p:nvSpPr>
          <p:cNvPr id="382" name="Brainstorming, and Circles of Evaluation…"/>
          <p:cNvSpPr txBox="1">
            <a:spLocks noGrp="1"/>
          </p:cNvSpPr>
          <p:nvPr>
            <p:ph type="body" idx="1"/>
          </p:nvPr>
        </p:nvSpPr>
        <p:spPr>
          <a:xfrm>
            <a:off x="304800" y="1554162"/>
            <a:ext cx="8686800" cy="4525963"/>
          </a:xfrm>
          <a:prstGeom prst="rect">
            <a:avLst/>
          </a:prstGeom>
        </p:spPr>
        <p:txBody>
          <a:bodyPr>
            <a:normAutofit/>
          </a:bodyPr>
          <a:lstStyle/>
          <a:p>
            <a:pPr marL="293914" indent="-293914">
              <a:spcBef>
                <a:spcPts val="500"/>
              </a:spcBef>
            </a:pPr>
            <a:r>
              <a:rPr sz="2400"/>
              <a:t>Brainstorming, and Circles of Evaluation</a:t>
            </a:r>
          </a:p>
          <a:p>
            <a:pPr marL="293914" indent="-293914">
              <a:spcBef>
                <a:spcPts val="500"/>
              </a:spcBef>
            </a:pPr>
            <a:r>
              <a:rPr sz="2400"/>
              <a:t>Datatypes, Domain &amp;Range</a:t>
            </a:r>
          </a:p>
        </p:txBody>
      </p:sp>
      <p:sp>
        <p:nvSpPr>
          <p:cNvPr id="383" name="Slide Number"/>
          <p:cNvSpPr txBox="1">
            <a:spLocks noGrp="1"/>
          </p:cNvSpPr>
          <p:nvPr>
            <p:ph type="sldNum" sz="quarter" idx="2"/>
          </p:nvPr>
        </p:nvSpPr>
        <p:spPr>
          <a:xfrm>
            <a:off x="8229600" y="6477000"/>
            <a:ext cx="758825" cy="264255"/>
          </a:xfrm>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15</a:t>
            </a:fld>
            <a:endParaRPr sz="1200">
              <a:solidFill>
                <a:srgbClr val="D38E27"/>
              </a:solidFill>
              <a:latin typeface="Arial"/>
              <a:ea typeface="Arial"/>
              <a:cs typeface="Arial"/>
              <a:sym typeface="Arial"/>
            </a:endParaRPr>
          </a:p>
        </p:txBody>
      </p:sp>
      <p:grpSp>
        <p:nvGrpSpPr>
          <p:cNvPr id="400" name="Group"/>
          <p:cNvGrpSpPr/>
          <p:nvPr/>
        </p:nvGrpSpPr>
        <p:grpSpPr>
          <a:xfrm>
            <a:off x="990599" y="3352800"/>
            <a:ext cx="6248401" cy="1828800"/>
            <a:chOff x="0" y="0"/>
            <a:chExt cx="6248400" cy="1828800"/>
          </a:xfrm>
        </p:grpSpPr>
        <p:grpSp>
          <p:nvGrpSpPr>
            <p:cNvPr id="398" name="Group"/>
            <p:cNvGrpSpPr/>
            <p:nvPr/>
          </p:nvGrpSpPr>
          <p:grpSpPr>
            <a:xfrm>
              <a:off x="-1" y="0"/>
              <a:ext cx="1828801" cy="1828800"/>
              <a:chOff x="0" y="0"/>
              <a:chExt cx="1828800" cy="1828800"/>
            </a:xfrm>
          </p:grpSpPr>
          <p:sp>
            <p:nvSpPr>
              <p:cNvPr id="384" name="Circle"/>
              <p:cNvSpPr/>
              <p:nvPr/>
            </p:nvSpPr>
            <p:spPr>
              <a:xfrm>
                <a:off x="0" y="0"/>
                <a:ext cx="1828800" cy="1828800"/>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solidFill>
                      <a:srgbClr val="FFFFFF"/>
                    </a:solidFill>
                    <a:latin typeface="Times New Roman"/>
                    <a:ea typeface="Times New Roman"/>
                    <a:cs typeface="Times New Roman"/>
                    <a:sym typeface="Times New Roman"/>
                  </a:defRPr>
                </a:pPr>
                <a:endParaRPr/>
              </a:p>
            </p:txBody>
          </p:sp>
          <p:grpSp>
            <p:nvGrpSpPr>
              <p:cNvPr id="393" name="Group"/>
              <p:cNvGrpSpPr/>
              <p:nvPr/>
            </p:nvGrpSpPr>
            <p:grpSpPr>
              <a:xfrm>
                <a:off x="685800" y="708025"/>
                <a:ext cx="914400" cy="914400"/>
                <a:chOff x="0" y="0"/>
                <a:chExt cx="914400" cy="914400"/>
              </a:xfrm>
            </p:grpSpPr>
            <p:sp>
              <p:nvSpPr>
                <p:cNvPr id="385" name="Circle"/>
                <p:cNvSpPr/>
                <p:nvPr/>
              </p:nvSpPr>
              <p:spPr>
                <a:xfrm>
                  <a:off x="0" y="0"/>
                  <a:ext cx="914400" cy="914400"/>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solidFill>
                        <a:srgbClr val="FFFFFF"/>
                      </a:solidFill>
                      <a:latin typeface="Arial"/>
                      <a:ea typeface="Arial"/>
                      <a:cs typeface="Arial"/>
                      <a:sym typeface="Arial"/>
                    </a:defRPr>
                  </a:pPr>
                  <a:endParaRPr/>
                </a:p>
              </p:txBody>
            </p:sp>
            <p:grpSp>
              <p:nvGrpSpPr>
                <p:cNvPr id="388" name="Group"/>
                <p:cNvGrpSpPr/>
                <p:nvPr/>
              </p:nvGrpSpPr>
              <p:grpSpPr>
                <a:xfrm>
                  <a:off x="393700" y="59689"/>
                  <a:ext cx="292100" cy="397511"/>
                  <a:chOff x="0" y="0"/>
                  <a:chExt cx="292100" cy="397510"/>
                </a:xfrm>
              </p:grpSpPr>
              <p:sp>
                <p:nvSpPr>
                  <p:cNvPr id="386" name="Rectangle"/>
                  <p:cNvSpPr/>
                  <p:nvPr/>
                </p:nvSpPr>
                <p:spPr>
                  <a:xfrm>
                    <a:off x="0" y="-1"/>
                    <a:ext cx="292100" cy="397512"/>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800">
                        <a:latin typeface="+mj-lt"/>
                        <a:ea typeface="+mj-ea"/>
                        <a:cs typeface="+mj-cs"/>
                        <a:sym typeface="Helvetica"/>
                      </a:defRPr>
                    </a:pPr>
                    <a:endParaRPr/>
                  </a:p>
                </p:txBody>
              </p:sp>
              <p:sp>
                <p:nvSpPr>
                  <p:cNvPr id="387" name="*"/>
                  <p:cNvSpPr txBox="1"/>
                  <p:nvPr/>
                </p:nvSpPr>
                <p:spPr>
                  <a:xfrm>
                    <a:off x="0" y="-1"/>
                    <a:ext cx="292100" cy="3299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grpSp>
            <p:grpSp>
              <p:nvGrpSpPr>
                <p:cNvPr id="391" name="Group"/>
                <p:cNvGrpSpPr/>
                <p:nvPr/>
              </p:nvGrpSpPr>
              <p:grpSpPr>
                <a:xfrm>
                  <a:off x="152400" y="402589"/>
                  <a:ext cx="292100" cy="397511"/>
                  <a:chOff x="0" y="0"/>
                  <a:chExt cx="292100" cy="397510"/>
                </a:xfrm>
              </p:grpSpPr>
              <p:sp>
                <p:nvSpPr>
                  <p:cNvPr id="389" name="Rectangle"/>
                  <p:cNvSpPr/>
                  <p:nvPr/>
                </p:nvSpPr>
                <p:spPr>
                  <a:xfrm>
                    <a:off x="0" y="-1"/>
                    <a:ext cx="292100" cy="397512"/>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800">
                        <a:latin typeface="+mj-lt"/>
                        <a:ea typeface="+mj-ea"/>
                        <a:cs typeface="+mj-cs"/>
                        <a:sym typeface="Helvetica"/>
                      </a:defRPr>
                    </a:pPr>
                    <a:endParaRPr/>
                  </a:p>
                </p:txBody>
              </p:sp>
              <p:sp>
                <p:nvSpPr>
                  <p:cNvPr id="390" name="2"/>
                  <p:cNvSpPr txBox="1"/>
                  <p:nvPr/>
                </p:nvSpPr>
                <p:spPr>
                  <a:xfrm>
                    <a:off x="0" y="-1"/>
                    <a:ext cx="292100" cy="3299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2</a:t>
                    </a:r>
                  </a:p>
                </p:txBody>
              </p:sp>
            </p:grpSp>
            <p:sp>
              <p:nvSpPr>
                <p:cNvPr id="392" name="3"/>
                <p:cNvSpPr txBox="1"/>
                <p:nvPr/>
              </p:nvSpPr>
              <p:spPr>
                <a:xfrm>
                  <a:off x="584200" y="415290"/>
                  <a:ext cx="292100" cy="3299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3</a:t>
                  </a:r>
                </a:p>
              </p:txBody>
            </p:sp>
          </p:grpSp>
          <p:sp>
            <p:nvSpPr>
              <p:cNvPr id="394" name="9"/>
              <p:cNvSpPr txBox="1"/>
              <p:nvPr/>
            </p:nvSpPr>
            <p:spPr>
              <a:xfrm>
                <a:off x="189891" y="685800"/>
                <a:ext cx="495909" cy="4213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9</a:t>
                </a:r>
              </a:p>
            </p:txBody>
          </p:sp>
          <p:grpSp>
            <p:nvGrpSpPr>
              <p:cNvPr id="397" name="Group"/>
              <p:cNvGrpSpPr/>
              <p:nvPr/>
            </p:nvGrpSpPr>
            <p:grpSpPr>
              <a:xfrm>
                <a:off x="685800" y="228599"/>
                <a:ext cx="457200" cy="457201"/>
                <a:chOff x="0" y="0"/>
                <a:chExt cx="457200" cy="457200"/>
              </a:xfrm>
            </p:grpSpPr>
            <p:sp>
              <p:nvSpPr>
                <p:cNvPr id="395" name="Square"/>
                <p:cNvSpPr/>
                <p:nvPr/>
              </p:nvSpPr>
              <p:spPr>
                <a:xfrm>
                  <a:off x="0" y="0"/>
                  <a:ext cx="457200" cy="457200"/>
                </a:xfrm>
                <a:prstGeom prst="rect">
                  <a:avLst/>
                </a:prstGeom>
                <a:solidFill>
                  <a:srgbClr val="FFFFFF"/>
                </a:solidFill>
                <a:ln w="12700" cap="flat">
                  <a:noFill/>
                  <a:miter lim="400000"/>
                </a:ln>
                <a:effectLst/>
              </p:spPr>
              <p:txBody>
                <a:bodyPr wrap="square" lIns="45719" tIns="45719" rIns="45719" bIns="45719" numCol="1" anchor="t">
                  <a:noAutofit/>
                </a:bodyPr>
                <a:lstStyle/>
                <a:p>
                  <a:pPr>
                    <a:defRPr sz="2800">
                      <a:latin typeface="+mj-lt"/>
                      <a:ea typeface="+mj-ea"/>
                      <a:cs typeface="+mj-cs"/>
                      <a:sym typeface="Helvetica"/>
                    </a:defRPr>
                  </a:pPr>
                  <a:endParaRPr/>
                </a:p>
              </p:txBody>
            </p:sp>
            <p:sp>
              <p:nvSpPr>
                <p:cNvPr id="396" name="/"/>
                <p:cNvSpPr txBox="1"/>
                <p:nvPr/>
              </p:nvSpPr>
              <p:spPr>
                <a:xfrm>
                  <a:off x="0" y="0"/>
                  <a:ext cx="457200" cy="4213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grpSp>
        </p:grpSp>
        <p:sp>
          <p:nvSpPr>
            <p:cNvPr id="399" name="=  f(9, g(2, 3))"/>
            <p:cNvSpPr txBox="1"/>
            <p:nvPr/>
          </p:nvSpPr>
          <p:spPr>
            <a:xfrm>
              <a:off x="1981200" y="609599"/>
              <a:ext cx="4267200" cy="7699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2800">
                  <a:latin typeface="+mj-lt"/>
                  <a:ea typeface="+mj-ea"/>
                  <a:cs typeface="+mj-cs"/>
                  <a:sym typeface="Helvetica"/>
                </a:defRPr>
              </a:pPr>
              <a:r>
                <a:rPr sz="4800">
                  <a:latin typeface="Arial"/>
                  <a:ea typeface="Arial"/>
                  <a:cs typeface="Arial"/>
                  <a:sym typeface="Arial"/>
                </a:rPr>
                <a:t> =  </a:t>
              </a:r>
              <a:r>
                <a:rPr sz="4800" i="1">
                  <a:latin typeface="Arial"/>
                  <a:ea typeface="Arial"/>
                  <a:cs typeface="Arial"/>
                  <a:sym typeface="Arial"/>
                </a:rPr>
                <a:t>f</a:t>
              </a:r>
              <a:r>
                <a:rPr sz="4800">
                  <a:latin typeface="Arial"/>
                  <a:ea typeface="Arial"/>
                  <a:cs typeface="Arial"/>
                  <a:sym typeface="Arial"/>
                </a:rPr>
                <a:t>(9, </a:t>
              </a:r>
              <a:r>
                <a:rPr sz="4800" i="1">
                  <a:latin typeface="Arial"/>
                  <a:ea typeface="Arial"/>
                  <a:cs typeface="Arial"/>
                  <a:sym typeface="Arial"/>
                </a:rPr>
                <a:t>g</a:t>
              </a:r>
              <a:r>
                <a:rPr sz="4800">
                  <a:latin typeface="Arial"/>
                  <a:ea typeface="Arial"/>
                  <a:cs typeface="Arial"/>
                  <a:sym typeface="Arial"/>
                </a:rPr>
                <a:t>(2, 3))</a:t>
              </a:r>
            </a:p>
          </p:txBody>
        </p:sp>
      </p:grpSp>
    </p:spTree>
  </p:cSld>
  <p:clrMapOvr>
    <a:masterClrMapping/>
  </p:clrMapOvr>
  <p:transition spd="med" advClick="0" advTm="800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82">
                                            <p:bg/>
                                          </p:spTgt>
                                        </p:tgtEl>
                                        <p:attrNameLst>
                                          <p:attrName>style.visibility</p:attrName>
                                        </p:attrNameLst>
                                      </p:cBhvr>
                                      <p:to>
                                        <p:strVal val="visible"/>
                                      </p:to>
                                    </p:set>
                                    <p:animEffect transition="in" filter="dissolve">
                                      <p:cBhvr>
                                        <p:cTn id="7" dur="500"/>
                                        <p:tgtEl>
                                          <p:spTgt spid="382">
                                            <p:bg/>
                                          </p:spTgt>
                                        </p:tgtEl>
                                      </p:cBhvr>
                                    </p:animEffect>
                                  </p:childTnLst>
                                </p:cTn>
                              </p:par>
                              <p:par>
                                <p:cTn id="8" presetID="9" presetClass="entr" presetSubtype="0" fill="hold" grpId="1" nodeType="withEffect">
                                  <p:stCondLst>
                                    <p:cond delay="0"/>
                                  </p:stCondLst>
                                  <p:iterate>
                                    <p:tmAbs val="0"/>
                                  </p:iterate>
                                  <p:childTnLst>
                                    <p:set>
                                      <p:cBhvr>
                                        <p:cTn id="9" fill="hold"/>
                                        <p:tgtEl>
                                          <p:spTgt spid="382">
                                            <p:txEl>
                                              <p:pRg st="0" end="0"/>
                                            </p:txEl>
                                          </p:spTgt>
                                        </p:tgtEl>
                                        <p:attrNameLst>
                                          <p:attrName>style.visibility</p:attrName>
                                        </p:attrNameLst>
                                      </p:cBhvr>
                                      <p:to>
                                        <p:strVal val="visible"/>
                                      </p:to>
                                    </p:set>
                                    <p:animEffect transition="in" filter="dissolve">
                                      <p:cBhvr>
                                        <p:cTn id="10" dur="500"/>
                                        <p:tgtEl>
                                          <p:spTgt spid="38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2" nodeType="clickEffect">
                                  <p:stCondLst>
                                    <p:cond delay="0"/>
                                  </p:stCondLst>
                                  <p:iterate>
                                    <p:tmAbs val="0"/>
                                  </p:iterate>
                                  <p:childTnLst>
                                    <p:set>
                                      <p:cBhvr>
                                        <p:cTn id="14" fill="hold"/>
                                        <p:tgtEl>
                                          <p:spTgt spid="400"/>
                                        </p:tgtEl>
                                        <p:attrNameLst>
                                          <p:attrName>style.visibility</p:attrName>
                                        </p:attrNameLst>
                                      </p:cBhvr>
                                      <p:to>
                                        <p:strVal val="visible"/>
                                      </p:to>
                                    </p:set>
                                    <p:animEffect transition="in" filter="dissolve">
                                      <p:cBhvr>
                                        <p:cTn id="15" dur="500"/>
                                        <p:tgtEl>
                                          <p:spTgt spid="40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382">
                                            <p:txEl>
                                              <p:pRg st="1" end="1"/>
                                            </p:txEl>
                                          </p:spTgt>
                                        </p:tgtEl>
                                        <p:attrNameLst>
                                          <p:attrName>style.visibility</p:attrName>
                                        </p:attrNameLst>
                                      </p:cBhvr>
                                      <p:to>
                                        <p:strVal val="visible"/>
                                      </p:to>
                                    </p:set>
                                    <p:animEffect transition="in" filter="dissolve">
                                      <p:cBhvr>
                                        <p:cTn id="20" dur="500"/>
                                        <p:tgtEl>
                                          <p:spTgt spid="3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2" grpId="1" build="p" animBg="1" advAuto="0"/>
      <p:bldP spid="400" grpId="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4" name="10,000 Foot View"/>
          <p:cNvSpPr txBox="1">
            <a:spLocks noGrp="1"/>
          </p:cNvSpPr>
          <p:nvPr>
            <p:ph type="title"/>
          </p:nvPr>
        </p:nvSpPr>
        <p:spPr>
          <a:prstGeom prst="rect">
            <a:avLst/>
          </a:prstGeom>
        </p:spPr>
        <p:txBody>
          <a:bodyPr/>
          <a:lstStyle/>
          <a:p>
            <a:r>
              <a:t>10,000 Foot View</a:t>
            </a:r>
          </a:p>
        </p:txBody>
      </p:sp>
      <p:sp>
        <p:nvSpPr>
          <p:cNvPr id="405" name="Brainstorming, and Circles of Evaluation…"/>
          <p:cNvSpPr txBox="1">
            <a:spLocks noGrp="1"/>
          </p:cNvSpPr>
          <p:nvPr>
            <p:ph type="body" idx="1"/>
          </p:nvPr>
        </p:nvSpPr>
        <p:spPr>
          <a:xfrm>
            <a:off x="304800" y="1722438"/>
            <a:ext cx="8686800" cy="4525963"/>
          </a:xfrm>
          <a:prstGeom prst="rect">
            <a:avLst/>
          </a:prstGeom>
        </p:spPr>
        <p:txBody>
          <a:bodyPr>
            <a:normAutofit/>
          </a:bodyPr>
          <a:lstStyle/>
          <a:p>
            <a:pPr marL="293914" indent="-293914">
              <a:spcBef>
                <a:spcPts val="500"/>
              </a:spcBef>
            </a:pPr>
            <a:r>
              <a:rPr sz="2400"/>
              <a:t>Brainstorming, and Circles of Evaluation</a:t>
            </a:r>
          </a:p>
          <a:p>
            <a:pPr marL="293914" indent="-293914">
              <a:spcBef>
                <a:spcPts val="500"/>
              </a:spcBef>
            </a:pPr>
            <a:r>
              <a:rPr sz="2400"/>
              <a:t>Datatypes, Domain &amp;Range</a:t>
            </a:r>
          </a:p>
          <a:p>
            <a:pPr marL="293914" indent="-293914">
              <a:spcBef>
                <a:spcPts val="500"/>
              </a:spcBef>
            </a:pPr>
            <a:r>
              <a:rPr sz="2400"/>
              <a:t>Defining Functions</a:t>
            </a:r>
          </a:p>
          <a:p>
            <a:pPr marL="293914" indent="-293914">
              <a:spcBef>
                <a:spcPts val="500"/>
              </a:spcBef>
            </a:pPr>
            <a:r>
              <a:rPr sz="2400"/>
              <a:t>Animating your Game</a:t>
            </a:r>
          </a:p>
        </p:txBody>
      </p:sp>
      <p:sp>
        <p:nvSpPr>
          <p:cNvPr id="4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16</a:t>
            </a:fld>
            <a:endParaRPr sz="1200">
              <a:solidFill>
                <a:srgbClr val="D38E27"/>
              </a:solidFill>
              <a:latin typeface="Arial"/>
              <a:ea typeface="Arial"/>
              <a:cs typeface="Arial"/>
              <a:sym typeface="Arial"/>
            </a:endParaRPr>
          </a:p>
        </p:txBody>
      </p:sp>
      <p:pic>
        <p:nvPicPr>
          <p:cNvPr id="407" name="image33.png" descr="image33.png"/>
          <p:cNvPicPr>
            <a:picLocks noChangeAspect="1"/>
          </p:cNvPicPr>
          <p:nvPr/>
        </p:nvPicPr>
        <p:blipFill>
          <a:blip r:embed="rId3">
            <a:extLst/>
          </a:blip>
          <a:stretch>
            <a:fillRect/>
          </a:stretch>
        </p:blipFill>
        <p:spPr>
          <a:xfrm>
            <a:off x="866775" y="3733800"/>
            <a:ext cx="1770064" cy="2830514"/>
          </a:xfrm>
          <a:prstGeom prst="rect">
            <a:avLst/>
          </a:prstGeom>
          <a:ln>
            <a:solidFill>
              <a:srgbClr val="000000"/>
            </a:solidFill>
            <a:miter/>
          </a:ln>
        </p:spPr>
      </p:pic>
      <p:sp>
        <p:nvSpPr>
          <p:cNvPr id="408" name="height : Number -&gt; Number"/>
          <p:cNvSpPr txBox="1"/>
          <p:nvPr/>
        </p:nvSpPr>
        <p:spPr>
          <a:xfrm>
            <a:off x="3352800" y="3810000"/>
            <a:ext cx="45720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pPr>
              <a:defRPr sz="2800" i="0">
                <a:latin typeface="+mj-lt"/>
                <a:ea typeface="+mj-ea"/>
                <a:cs typeface="+mj-cs"/>
                <a:sym typeface="Helvetica"/>
              </a:defRPr>
            </a:pPr>
            <a:r>
              <a:rPr sz="2400" i="1">
                <a:latin typeface="Arial"/>
                <a:ea typeface="Arial"/>
                <a:cs typeface="Arial"/>
                <a:sym typeface="Arial"/>
              </a:rPr>
              <a:t>height : Number -&gt; Number</a:t>
            </a:r>
          </a:p>
        </p:txBody>
      </p:sp>
      <p:graphicFrame>
        <p:nvGraphicFramePr>
          <p:cNvPr id="409" name="Table"/>
          <p:cNvGraphicFramePr/>
          <p:nvPr/>
        </p:nvGraphicFramePr>
        <p:xfrm>
          <a:off x="3505200" y="4419600"/>
          <a:ext cx="3657600" cy="1114425"/>
        </p:xfrm>
        <a:graphic>
          <a:graphicData uri="http://schemas.openxmlformats.org/drawingml/2006/table">
            <a:tbl>
              <a:tblPr>
                <a:tableStyleId>{4C3C2611-4C71-4FC5-86AE-919BDF0F9419}</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height(1)</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F0EFEC"/>
                    </a:solidFill>
                  </a:tcPr>
                </a:tc>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7 * 1</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F0EFEC"/>
                    </a:solidFill>
                  </a:tcPr>
                </a:tc>
                <a:extLst>
                  <a:ext uri="{0D108BD9-81ED-4DB2-BD59-A6C34878D82A}">
                    <a16:rowId xmlns:a16="http://schemas.microsoft.com/office/drawing/2014/main" val="10000"/>
                  </a:ext>
                </a:extLst>
              </a:tr>
              <a:tr h="371475">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height(2)</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0DDD6"/>
                    </a:solidFill>
                  </a:tcPr>
                </a:tc>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7 * 2</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0DDD6"/>
                    </a:solidFill>
                  </a:tcPr>
                </a:tc>
                <a:extLst>
                  <a:ext uri="{0D108BD9-81ED-4DB2-BD59-A6C34878D82A}">
                    <a16:rowId xmlns:a16="http://schemas.microsoft.com/office/drawing/2014/main" val="10001"/>
                  </a:ext>
                </a:extLst>
              </a:tr>
              <a:tr h="371475">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height(3)</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F0EFEC"/>
                    </a:solidFill>
                  </a:tcPr>
                </a:tc>
                <a:tc>
                  <a:txBody>
                    <a:bodyPr/>
                    <a:lstStyle/>
                    <a:p>
                      <a:pPr algn="l">
                        <a:defRPr sz="2400" b="0" i="0">
                          <a:latin typeface="+mj-lt"/>
                          <a:ea typeface="+mj-ea"/>
                          <a:cs typeface="+mj-cs"/>
                          <a:sym typeface="Helvetica"/>
                        </a:defRPr>
                      </a:pPr>
                      <a:r>
                        <a:rPr sz="1800">
                          <a:latin typeface="Franklin Gothic Book"/>
                          <a:ea typeface="Franklin Gothic Book"/>
                          <a:cs typeface="Franklin Gothic Book"/>
                          <a:sym typeface="Franklin Gothic Book"/>
                        </a:rPr>
                        <a:t>7 * 3</a:t>
                      </a:r>
                    </a:p>
                  </a:txBody>
                  <a:tcPr marL="45720" marR="45720"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F0EFEC"/>
                    </a:solidFill>
                  </a:tcPr>
                </a:tc>
                <a:extLst>
                  <a:ext uri="{0D108BD9-81ED-4DB2-BD59-A6C34878D82A}">
                    <a16:rowId xmlns:a16="http://schemas.microsoft.com/office/drawing/2014/main" val="10002"/>
                  </a:ext>
                </a:extLst>
              </a:tr>
            </a:tbl>
          </a:graphicData>
        </a:graphic>
      </p:graphicFrame>
      <p:sp>
        <p:nvSpPr>
          <p:cNvPr id="410" name="height(t) = 7 * t"/>
          <p:cNvSpPr txBox="1"/>
          <p:nvPr/>
        </p:nvSpPr>
        <p:spPr>
          <a:xfrm>
            <a:off x="3429000" y="5638800"/>
            <a:ext cx="38100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Arial"/>
                <a:ea typeface="Arial"/>
                <a:cs typeface="Arial"/>
                <a:sym typeface="Arial"/>
              </a:defRPr>
            </a:lvl1pPr>
          </a:lstStyle>
          <a:p>
            <a:pPr>
              <a:defRPr sz="2800">
                <a:latin typeface="+mj-lt"/>
                <a:ea typeface="+mj-ea"/>
                <a:cs typeface="+mj-cs"/>
                <a:sym typeface="Helvetica"/>
              </a:defRPr>
            </a:pPr>
            <a:r>
              <a:rPr sz="2400">
                <a:latin typeface="Arial"/>
                <a:ea typeface="Arial"/>
                <a:cs typeface="Arial"/>
                <a:sym typeface="Arial"/>
              </a:rPr>
              <a:t>height(t) = 7 * t</a:t>
            </a:r>
          </a:p>
        </p:txBody>
      </p:sp>
    </p:spTree>
  </p:cSld>
  <p:clrMapOvr>
    <a:masterClrMapping/>
  </p:clrMapOvr>
  <p:transition spd="slow" advClick="0" advTm="8000">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09"/>
                                        </p:tgtEl>
                                        <p:attrNameLst>
                                          <p:attrName>style.visibility</p:attrName>
                                        </p:attrNameLst>
                                      </p:cBhvr>
                                      <p:to>
                                        <p:strVal val="visible"/>
                                      </p:to>
                                    </p:set>
                                    <p:animEffect transition="in" filter="dissolve">
                                      <p:cBhvr>
                                        <p:cTn id="7" dur="500"/>
                                        <p:tgtEl>
                                          <p:spTgt spid="409"/>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410"/>
                                        </p:tgtEl>
                                        <p:attrNameLst>
                                          <p:attrName>style.visibility</p:attrName>
                                        </p:attrNameLst>
                                      </p:cBhvr>
                                      <p:to>
                                        <p:strVal val="visible"/>
                                      </p:to>
                                    </p:set>
                                    <p:animEffect transition="in" filter="dissolve">
                                      <p:cBhvr>
                                        <p:cTn id="11" dur="500"/>
                                        <p:tgtEl>
                                          <p:spTgt spid="410"/>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408"/>
                                        </p:tgtEl>
                                        <p:attrNameLst>
                                          <p:attrName>style.visibility</p:attrName>
                                        </p:attrNameLst>
                                      </p:cBhvr>
                                      <p:to>
                                        <p:strVal val="visible"/>
                                      </p:to>
                                    </p:set>
                                    <p:animEffect transition="in" filter="dissolve">
                                      <p:cBhvr>
                                        <p:cTn id="15" dur="500"/>
                                        <p:tgtEl>
                                          <p:spTgt spid="408"/>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407"/>
                                        </p:tgtEl>
                                        <p:attrNameLst>
                                          <p:attrName>style.visibility</p:attrName>
                                        </p:attrNameLst>
                                      </p:cBhvr>
                                      <p:to>
                                        <p:strVal val="visible"/>
                                      </p:to>
                                    </p:set>
                                    <p:animEffect transition="in" filter="dissolve">
                                      <p:cBhvr>
                                        <p:cTn id="19" dur="500"/>
                                        <p:tgtEl>
                                          <p:spTgt spid="40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fill="hold" grpId="5" nodeType="clickEffect">
                                  <p:stCondLst>
                                    <p:cond delay="0"/>
                                  </p:stCondLst>
                                  <p:iterate>
                                    <p:tmAbs val="0"/>
                                  </p:iterate>
                                  <p:childTnLst>
                                    <p:set>
                                      <p:cBhvr>
                                        <p:cTn id="23" fill="hold"/>
                                        <p:tgtEl>
                                          <p:spTgt spid="405">
                                            <p:txEl>
                                              <p:pRg st="3" end="3"/>
                                            </p:txEl>
                                          </p:spTgt>
                                        </p:tgtEl>
                                        <p:attrNameLst>
                                          <p:attrName>style.visibility</p:attrName>
                                        </p:attrNameLst>
                                      </p:cBhvr>
                                      <p:to>
                                        <p:strVal val="visible"/>
                                      </p:to>
                                    </p:set>
                                    <p:animEffect transition="in" filter="dissolve">
                                      <p:cBhvr>
                                        <p:cTn id="24" dur="500"/>
                                        <p:tgtEl>
                                          <p:spTgt spid="4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5" build="p" bldLvl="5" animBg="1" advAuto="0"/>
      <p:bldP spid="407" grpId="4" animBg="1" advAuto="0"/>
      <p:bldP spid="408" grpId="3" animBg="1" advAuto="0"/>
      <p:bldP spid="409" grpId="1" animBg="1" advAuto="0"/>
      <p:bldP spid="410" grpId="2" animBg="1" advAuto="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 name="10,000 Foot View"/>
          <p:cNvSpPr txBox="1">
            <a:spLocks noGrp="1"/>
          </p:cNvSpPr>
          <p:nvPr>
            <p:ph type="title"/>
          </p:nvPr>
        </p:nvSpPr>
        <p:spPr>
          <a:prstGeom prst="rect">
            <a:avLst/>
          </a:prstGeom>
        </p:spPr>
        <p:txBody>
          <a:bodyPr/>
          <a:lstStyle/>
          <a:p>
            <a:r>
              <a:t>10,000 Foot View</a:t>
            </a:r>
          </a:p>
        </p:txBody>
      </p:sp>
      <p:sp>
        <p:nvSpPr>
          <p:cNvPr id="415" name="Brainstorming, and Circles of Evaluation…"/>
          <p:cNvSpPr txBox="1">
            <a:spLocks noGrp="1"/>
          </p:cNvSpPr>
          <p:nvPr>
            <p:ph type="body" idx="1"/>
          </p:nvPr>
        </p:nvSpPr>
        <p:spPr>
          <a:xfrm>
            <a:off x="228600" y="1535825"/>
            <a:ext cx="8686800" cy="4525963"/>
          </a:xfrm>
          <a:prstGeom prst="rect">
            <a:avLst/>
          </a:prstGeom>
        </p:spPr>
        <p:txBody>
          <a:bodyPr>
            <a:normAutofit/>
          </a:bodyPr>
          <a:lstStyle/>
          <a:p>
            <a:pPr marL="293914" indent="-293914">
              <a:spcBef>
                <a:spcPts val="500"/>
              </a:spcBef>
            </a:pPr>
            <a:r>
              <a:rPr sz="2400"/>
              <a:t>Brainstorming, and Circles of Evaluation</a:t>
            </a:r>
          </a:p>
          <a:p>
            <a:pPr marL="293914" indent="-293914">
              <a:spcBef>
                <a:spcPts val="500"/>
              </a:spcBef>
            </a:pPr>
            <a:r>
              <a:rPr sz="2400"/>
              <a:t>Datatypes, Domain &amp;Range</a:t>
            </a:r>
          </a:p>
          <a:p>
            <a:pPr marL="293914" indent="-293914">
              <a:spcBef>
                <a:spcPts val="500"/>
              </a:spcBef>
            </a:pPr>
            <a:r>
              <a:rPr sz="2400"/>
              <a:t>Defining Functions</a:t>
            </a:r>
          </a:p>
          <a:p>
            <a:pPr marL="293914" indent="-293914">
              <a:spcBef>
                <a:spcPts val="500"/>
              </a:spcBef>
            </a:pPr>
            <a:r>
              <a:rPr sz="2400"/>
              <a:t>Animating your Game</a:t>
            </a:r>
          </a:p>
          <a:p>
            <a:pPr marL="293914" indent="-293914">
              <a:spcBef>
                <a:spcPts val="500"/>
              </a:spcBef>
            </a:pPr>
            <a:r>
              <a:rPr sz="2400"/>
              <a:t>Booleans and Inequalities</a:t>
            </a:r>
          </a:p>
          <a:p>
            <a:pPr marL="293914" indent="-293914">
              <a:spcBef>
                <a:spcPts val="500"/>
              </a:spcBef>
            </a:pPr>
            <a:r>
              <a:rPr sz="2400"/>
              <a:t>Piecewise Functions</a:t>
            </a:r>
          </a:p>
        </p:txBody>
      </p:sp>
      <p:sp>
        <p:nvSpPr>
          <p:cNvPr id="4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17</a:t>
            </a:fld>
            <a:endParaRPr sz="1200">
              <a:solidFill>
                <a:srgbClr val="D38E27"/>
              </a:solidFill>
              <a:latin typeface="Arial"/>
              <a:ea typeface="Arial"/>
              <a:cs typeface="Arial"/>
              <a:sym typeface="Arial"/>
            </a:endParaRPr>
          </a:p>
        </p:txBody>
      </p:sp>
      <p:pic>
        <p:nvPicPr>
          <p:cNvPr id="417" name="image34.pdf" descr="image34.pdf"/>
          <p:cNvPicPr>
            <a:picLocks noChangeAspect="1"/>
          </p:cNvPicPr>
          <p:nvPr/>
        </p:nvPicPr>
        <p:blipFill>
          <a:blip r:embed="rId3">
            <a:extLst/>
          </a:blip>
          <a:stretch>
            <a:fillRect/>
          </a:stretch>
        </p:blipFill>
        <p:spPr>
          <a:xfrm>
            <a:off x="587375" y="4949825"/>
            <a:ext cx="8299450" cy="1527175"/>
          </a:xfrm>
          <a:prstGeom prst="rect">
            <a:avLst/>
          </a:prstGeom>
          <a:ln w="12700">
            <a:miter lim="400000"/>
          </a:ln>
        </p:spPr>
      </p:pic>
      <p:grpSp>
        <p:nvGrpSpPr>
          <p:cNvPr id="422" name="Group"/>
          <p:cNvGrpSpPr/>
          <p:nvPr/>
        </p:nvGrpSpPr>
        <p:grpSpPr>
          <a:xfrm>
            <a:off x="1131093" y="2175088"/>
            <a:ext cx="7034214" cy="2418510"/>
            <a:chOff x="0" y="0"/>
            <a:chExt cx="7034213" cy="2418509"/>
          </a:xfrm>
        </p:grpSpPr>
        <p:grpSp>
          <p:nvGrpSpPr>
            <p:cNvPr id="420" name="Group"/>
            <p:cNvGrpSpPr/>
            <p:nvPr/>
          </p:nvGrpSpPr>
          <p:grpSpPr>
            <a:xfrm>
              <a:off x="0" y="0"/>
              <a:ext cx="3124220" cy="2418510"/>
              <a:chOff x="0" y="0"/>
              <a:chExt cx="3124219" cy="2418509"/>
            </a:xfrm>
          </p:grpSpPr>
          <p:pic>
            <p:nvPicPr>
              <p:cNvPr id="418" name="image36.png" descr="image36.png"/>
              <p:cNvPicPr>
                <a:picLocks noChangeAspect="1"/>
              </p:cNvPicPr>
              <p:nvPr/>
            </p:nvPicPr>
            <p:blipFill>
              <a:blip r:embed="rId4">
                <a:extLst/>
              </a:blip>
              <a:stretch>
                <a:fillRect/>
              </a:stretch>
            </p:blipFill>
            <p:spPr>
              <a:xfrm>
                <a:off x="0" y="0"/>
                <a:ext cx="3006744" cy="1752813"/>
              </a:xfrm>
              <a:prstGeom prst="rect">
                <a:avLst/>
              </a:prstGeom>
              <a:ln w="9525" cap="flat">
                <a:solidFill>
                  <a:srgbClr val="000000"/>
                </a:solidFill>
                <a:prstDash val="solid"/>
                <a:miter lim="800000"/>
              </a:ln>
              <a:effectLst/>
            </p:spPr>
          </p:pic>
          <p:sp>
            <p:nvSpPr>
              <p:cNvPr id="419" name="0 &lt; f(x) &lt; 640"/>
              <p:cNvSpPr txBox="1"/>
              <p:nvPr/>
            </p:nvSpPr>
            <p:spPr>
              <a:xfrm>
                <a:off x="76200" y="1981440"/>
                <a:ext cx="3048020" cy="437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solidFill>
                      <a:srgbClr val="FFFFFF"/>
                    </a:solidFill>
                    <a:latin typeface="Arial"/>
                    <a:ea typeface="Arial"/>
                    <a:cs typeface="Arial"/>
                    <a:sym typeface="Arial"/>
                  </a:defRPr>
                </a:lvl1pPr>
              </a:lstStyle>
              <a:p>
                <a:pPr>
                  <a:defRPr sz="2800">
                    <a:solidFill>
                      <a:srgbClr val="000000"/>
                    </a:solidFill>
                    <a:latin typeface="+mj-lt"/>
                    <a:ea typeface="+mj-ea"/>
                    <a:cs typeface="+mj-cs"/>
                    <a:sym typeface="Helvetica"/>
                  </a:defRPr>
                </a:pPr>
                <a:r>
                  <a:rPr sz="2400">
                    <a:solidFill>
                      <a:srgbClr val="FFFFFF"/>
                    </a:solidFill>
                    <a:latin typeface="Arial"/>
                    <a:ea typeface="Arial"/>
                    <a:cs typeface="Arial"/>
                    <a:sym typeface="Arial"/>
                  </a:rPr>
                  <a:t>0 &lt; f(x) &lt; 640</a:t>
                </a:r>
              </a:p>
            </p:txBody>
          </p:sp>
        </p:grpSp>
        <p:pic>
          <p:nvPicPr>
            <p:cNvPr id="421" name="image37.png" descr="image37.png"/>
            <p:cNvPicPr>
              <a:picLocks noChangeAspect="1"/>
            </p:cNvPicPr>
            <p:nvPr/>
          </p:nvPicPr>
          <p:blipFill>
            <a:blip r:embed="rId5">
              <a:extLst/>
            </a:blip>
            <a:stretch>
              <a:fillRect/>
            </a:stretch>
          </p:blipFill>
          <p:spPr>
            <a:xfrm>
              <a:off x="4191000" y="34924"/>
              <a:ext cx="2843214" cy="1985964"/>
            </a:xfrm>
            <a:prstGeom prst="rect">
              <a:avLst/>
            </a:prstGeom>
            <a:ln w="9525" cap="flat">
              <a:solidFill>
                <a:srgbClr val="000000"/>
              </a:solidFill>
              <a:prstDash val="solid"/>
              <a:miter lim="800000"/>
            </a:ln>
            <a:effectLst>
              <a:outerShdw blurRad="50800" dist="38100" dir="2700000" rotWithShape="0">
                <a:srgbClr val="000000">
                  <a:alpha val="39998"/>
                </a:srgbClr>
              </a:outerShdw>
            </a:effectLst>
          </p:spPr>
        </p:pic>
      </p:grpSp>
      <p:pic>
        <p:nvPicPr>
          <p:cNvPr id="423" name="Screen Shot 2018-01-29 at 1.36.57 AM.png" descr="Screen Shot 2018-01-29 at 1.36.57 AM.png"/>
          <p:cNvPicPr>
            <a:picLocks noChangeAspect="1"/>
          </p:cNvPicPr>
          <p:nvPr/>
        </p:nvPicPr>
        <p:blipFill>
          <a:blip r:embed="rId6">
            <a:extLst/>
          </a:blip>
          <a:stretch>
            <a:fillRect/>
          </a:stretch>
        </p:blipFill>
        <p:spPr>
          <a:xfrm>
            <a:off x="570287" y="4288806"/>
            <a:ext cx="8333626" cy="2254645"/>
          </a:xfrm>
          <a:prstGeom prst="rect">
            <a:avLst/>
          </a:prstGeom>
          <a:ln w="12700">
            <a:miter lim="400000"/>
          </a:ln>
        </p:spPr>
      </p:pic>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22"/>
                                        </p:tgtEl>
                                        <p:attrNameLst>
                                          <p:attrName>style.visibility</p:attrName>
                                        </p:attrNameLst>
                                      </p:cBhvr>
                                      <p:to>
                                        <p:strVal val="visible"/>
                                      </p:to>
                                    </p:set>
                                    <p:animEffect transition="in" filter="dissolve">
                                      <p:cBhvr>
                                        <p:cTn id="7" dur="5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fill="hold" grpId="2" nodeType="clickEffect">
                                  <p:stCondLst>
                                    <p:cond delay="0"/>
                                  </p:stCondLst>
                                  <p:iterate>
                                    <p:tmAbs val="0"/>
                                  </p:iterate>
                                  <p:childTnLst>
                                    <p:animEffect transition="out" filter="dissolve">
                                      <p:cBhvr>
                                        <p:cTn id="11" dur="500" fill="hold"/>
                                        <p:tgtEl>
                                          <p:spTgt spid="422"/>
                                        </p:tgtEl>
                                      </p:cBhvr>
                                    </p:animEffect>
                                    <p:set>
                                      <p:cBhvr>
                                        <p:cTn id="12" fill="hold">
                                          <p:stCondLst>
                                            <p:cond delay="499"/>
                                          </p:stCondLst>
                                        </p:cTn>
                                        <p:tgtEl>
                                          <p:spTgt spid="4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415">
                                            <p:txEl>
                                              <p:pRg st="5" end="5"/>
                                            </p:txEl>
                                          </p:spTgt>
                                        </p:tgtEl>
                                        <p:attrNameLst>
                                          <p:attrName>style.visibility</p:attrName>
                                        </p:attrNameLst>
                                      </p:cBhvr>
                                      <p:to>
                                        <p:strVal val="visible"/>
                                      </p:to>
                                    </p:set>
                                    <p:animEffect transition="in" filter="dissolve">
                                      <p:cBhvr>
                                        <p:cTn id="17" dur="500"/>
                                        <p:tgtEl>
                                          <p:spTgt spid="4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417"/>
                                        </p:tgtEl>
                                        <p:attrNameLst>
                                          <p:attrName>style.visibility</p:attrName>
                                        </p:attrNameLst>
                                      </p:cBhvr>
                                      <p:to>
                                        <p:strVal val="visible"/>
                                      </p:to>
                                    </p:set>
                                    <p:animEffect transition="in" filter="dissolve">
                                      <p:cBhvr>
                                        <p:cTn id="22" dur="500"/>
                                        <p:tgtEl>
                                          <p:spTgt spid="4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fill="hold" grpId="5" nodeType="clickEffect">
                                  <p:stCondLst>
                                    <p:cond delay="0"/>
                                  </p:stCondLst>
                                  <p:iterate>
                                    <p:tmAbs val="0"/>
                                  </p:iterate>
                                  <p:childTnLst>
                                    <p:animEffect transition="out" filter="dissolve">
                                      <p:cBhvr>
                                        <p:cTn id="26" dur="500" fill="hold"/>
                                        <p:tgtEl>
                                          <p:spTgt spid="417"/>
                                        </p:tgtEl>
                                      </p:cBhvr>
                                    </p:animEffect>
                                    <p:set>
                                      <p:cBhvr>
                                        <p:cTn id="27" fill="hold">
                                          <p:stCondLst>
                                            <p:cond delay="499"/>
                                          </p:stCondLst>
                                        </p:cTn>
                                        <p:tgtEl>
                                          <p:spTgt spid="4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3" build="p" bldLvl="5" animBg="1" advAuto="0"/>
      <p:bldP spid="417" grpId="4" animBg="1" advAuto="0"/>
      <p:bldP spid="417" grpId="5" animBg="1" advAuto="0"/>
      <p:bldP spid="422" grpId="1" animBg="1" advAuto="0"/>
      <p:bldP spid="422"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7" name="10,000 Foot View"/>
          <p:cNvSpPr txBox="1">
            <a:spLocks noGrp="1"/>
          </p:cNvSpPr>
          <p:nvPr>
            <p:ph type="title"/>
          </p:nvPr>
        </p:nvSpPr>
        <p:spPr>
          <a:prstGeom prst="rect">
            <a:avLst/>
          </a:prstGeom>
        </p:spPr>
        <p:txBody>
          <a:bodyPr/>
          <a:lstStyle/>
          <a:p>
            <a:r>
              <a:t>10,000 Foot View</a:t>
            </a:r>
          </a:p>
        </p:txBody>
      </p:sp>
      <p:sp>
        <p:nvSpPr>
          <p:cNvPr id="428" name="Brainstorming, and Circles of Evaluation…"/>
          <p:cNvSpPr txBox="1">
            <a:spLocks noGrp="1"/>
          </p:cNvSpPr>
          <p:nvPr>
            <p:ph type="body" idx="1"/>
          </p:nvPr>
        </p:nvSpPr>
        <p:spPr>
          <a:xfrm>
            <a:off x="304800" y="1722438"/>
            <a:ext cx="8686800" cy="4525963"/>
          </a:xfrm>
          <a:prstGeom prst="rect">
            <a:avLst/>
          </a:prstGeom>
        </p:spPr>
        <p:txBody>
          <a:bodyPr>
            <a:normAutofit/>
          </a:bodyPr>
          <a:lstStyle/>
          <a:p>
            <a:pPr marL="293914" indent="-293914">
              <a:spcBef>
                <a:spcPts val="500"/>
              </a:spcBef>
            </a:pPr>
            <a:r>
              <a:rPr sz="2400"/>
              <a:t>Brainstorming, and Circles of Evaluation</a:t>
            </a:r>
          </a:p>
          <a:p>
            <a:pPr marL="293914" indent="-293914">
              <a:spcBef>
                <a:spcPts val="500"/>
              </a:spcBef>
            </a:pPr>
            <a:r>
              <a:rPr sz="2400"/>
              <a:t>Datatypes, Domain &amp;Range</a:t>
            </a:r>
          </a:p>
          <a:p>
            <a:pPr marL="293914" indent="-293914">
              <a:spcBef>
                <a:spcPts val="500"/>
              </a:spcBef>
            </a:pPr>
            <a:r>
              <a:rPr sz="2400"/>
              <a:t>Defining Functions</a:t>
            </a:r>
          </a:p>
          <a:p>
            <a:pPr marL="293914" indent="-293914">
              <a:spcBef>
                <a:spcPts val="500"/>
              </a:spcBef>
            </a:pPr>
            <a:r>
              <a:rPr sz="2400"/>
              <a:t>Animating your Game</a:t>
            </a:r>
          </a:p>
          <a:p>
            <a:pPr marL="293914" indent="-293914">
              <a:spcBef>
                <a:spcPts val="500"/>
              </a:spcBef>
            </a:pPr>
            <a:r>
              <a:rPr sz="2400"/>
              <a:t>Booleans and Inequalities</a:t>
            </a:r>
          </a:p>
          <a:p>
            <a:pPr marL="293914" indent="-293914">
              <a:spcBef>
                <a:spcPts val="500"/>
              </a:spcBef>
            </a:pPr>
            <a:r>
              <a:rPr sz="2400"/>
              <a:t>Piecewise Functions</a:t>
            </a:r>
          </a:p>
          <a:p>
            <a:pPr marL="293914" indent="-293914">
              <a:spcBef>
                <a:spcPts val="500"/>
              </a:spcBef>
            </a:pPr>
            <a:r>
              <a:rPr sz="2400"/>
              <a:t>Pythagorean Theorem</a:t>
            </a:r>
          </a:p>
          <a:p>
            <a:pPr marL="293914" indent="-293914">
              <a:spcBef>
                <a:spcPts val="500"/>
              </a:spcBef>
            </a:pPr>
            <a:r>
              <a:rPr sz="2400"/>
              <a:t>Game Release Party!</a:t>
            </a:r>
          </a:p>
        </p:txBody>
      </p:sp>
      <p:sp>
        <p:nvSpPr>
          <p:cNvPr id="4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18</a:t>
            </a:fld>
            <a:endParaRPr sz="1200">
              <a:solidFill>
                <a:srgbClr val="D38E27"/>
              </a:solidFill>
              <a:latin typeface="Arial"/>
              <a:ea typeface="Arial"/>
              <a:cs typeface="Arial"/>
              <a:sym typeface="Arial"/>
            </a:endParaRPr>
          </a:p>
        </p:txBody>
      </p:sp>
      <p:grpSp>
        <p:nvGrpSpPr>
          <p:cNvPr id="432" name="Group"/>
          <p:cNvGrpSpPr/>
          <p:nvPr/>
        </p:nvGrpSpPr>
        <p:grpSpPr>
          <a:xfrm>
            <a:off x="6324600" y="1904999"/>
            <a:ext cx="2705100" cy="4114801"/>
            <a:chOff x="0" y="0"/>
            <a:chExt cx="2705100" cy="4114800"/>
          </a:xfrm>
        </p:grpSpPr>
        <p:pic>
          <p:nvPicPr>
            <p:cNvPr id="430" name="image38.png" descr="image38.png"/>
            <p:cNvPicPr>
              <a:picLocks noChangeAspect="1"/>
            </p:cNvPicPr>
            <p:nvPr/>
          </p:nvPicPr>
          <p:blipFill>
            <a:blip r:embed="rId3">
              <a:extLst/>
            </a:blip>
            <a:stretch>
              <a:fillRect/>
            </a:stretch>
          </p:blipFill>
          <p:spPr>
            <a:xfrm>
              <a:off x="304800" y="-1"/>
              <a:ext cx="2260600" cy="1689101"/>
            </a:xfrm>
            <a:prstGeom prst="rect">
              <a:avLst/>
            </a:prstGeom>
            <a:ln w="12700" cap="flat">
              <a:noFill/>
              <a:miter lim="400000"/>
            </a:ln>
            <a:effectLst/>
          </p:spPr>
        </p:pic>
        <p:pic>
          <p:nvPicPr>
            <p:cNvPr id="431" name="image39.png" descr="image39.png"/>
            <p:cNvPicPr>
              <a:picLocks noChangeAspect="1"/>
            </p:cNvPicPr>
            <p:nvPr/>
          </p:nvPicPr>
          <p:blipFill>
            <a:blip r:embed="rId4">
              <a:extLst/>
            </a:blip>
            <a:stretch>
              <a:fillRect/>
            </a:stretch>
          </p:blipFill>
          <p:spPr>
            <a:xfrm>
              <a:off x="0" y="1663700"/>
              <a:ext cx="2705100" cy="2451100"/>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32"/>
                                        </p:tgtEl>
                                        <p:attrNameLst>
                                          <p:attrName>style.visibility</p:attrName>
                                        </p:attrNameLst>
                                      </p:cBhvr>
                                      <p:to>
                                        <p:strVal val="visible"/>
                                      </p:to>
                                    </p:set>
                                    <p:animEffect transition="in" filter="dissolve">
                                      <p:cBhvr>
                                        <p:cTn id="7" dur="5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428">
                                            <p:txEl>
                                              <p:pRg st="7" end="7"/>
                                            </p:txEl>
                                          </p:spTgt>
                                        </p:tgtEl>
                                        <p:attrNameLst>
                                          <p:attrName>style.visibility</p:attrName>
                                        </p:attrNameLst>
                                      </p:cBhvr>
                                      <p:to>
                                        <p:strVal val="visible"/>
                                      </p:to>
                                    </p:set>
                                    <p:animEffect transition="in" filter="dissolve">
                                      <p:cBhvr>
                                        <p:cTn id="12" dur="500"/>
                                        <p:tgtEl>
                                          <p:spTgt spid="4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2" build="p" bldLvl="5" animBg="1" advAuto="0"/>
      <p:bldP spid="432"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6" name="Agenda"/>
          <p:cNvSpPr txBox="1">
            <a:spLocks noGrp="1"/>
          </p:cNvSpPr>
          <p:nvPr>
            <p:ph type="title"/>
          </p:nvPr>
        </p:nvSpPr>
        <p:spPr>
          <a:prstGeom prst="rect">
            <a:avLst/>
          </a:prstGeom>
        </p:spPr>
        <p:txBody>
          <a:bodyPr/>
          <a:lstStyle/>
          <a:p>
            <a:r>
              <a:t>Agenda</a:t>
            </a:r>
          </a:p>
        </p:txBody>
      </p:sp>
      <p:sp>
        <p:nvSpPr>
          <p:cNvPr id="437" name="Introduction…"/>
          <p:cNvSpPr txBox="1">
            <a:spLocks noGrp="1"/>
          </p:cNvSpPr>
          <p:nvPr>
            <p:ph type="body" idx="1"/>
          </p:nvPr>
        </p:nvSpPr>
        <p:spPr>
          <a:xfrm>
            <a:off x="304800" y="1143000"/>
            <a:ext cx="8686800" cy="4525963"/>
          </a:xfrm>
          <a:prstGeom prst="rect">
            <a:avLst/>
          </a:prstGeom>
        </p:spPr>
        <p:txBody>
          <a:bodyPr>
            <a:normAutofit lnSpcReduction="10000"/>
          </a:bodyPr>
          <a:lstStyle/>
          <a:p>
            <a:pPr marL="0" indent="0" algn="ctr" defTabSz="896111">
              <a:lnSpc>
                <a:spcPct val="150000"/>
              </a:lnSpc>
              <a:spcBef>
                <a:spcPts val="1100"/>
              </a:spcBef>
              <a:buSzTx/>
              <a:buFont typeface="Wingdings"/>
              <a:buNone/>
              <a:tabLst>
                <a:tab pos="1447800" algn="l"/>
              </a:tabLst>
              <a:defRPr sz="2744"/>
            </a:pPr>
            <a:r>
              <a:rPr sz="4704"/>
              <a:t>Introduction</a:t>
            </a:r>
          </a:p>
          <a:p>
            <a:pPr marL="0" indent="0" algn="ctr" defTabSz="896111">
              <a:lnSpc>
                <a:spcPct val="150000"/>
              </a:lnSpc>
              <a:spcBef>
                <a:spcPts val="1100"/>
              </a:spcBef>
              <a:buSzTx/>
              <a:buFont typeface="Wingdings"/>
              <a:buNone/>
              <a:tabLst>
                <a:tab pos="1447800" algn="l"/>
              </a:tabLst>
              <a:defRPr sz="2744"/>
            </a:pPr>
            <a:r>
              <a:rPr sz="4704"/>
              <a:t>Theory</a:t>
            </a:r>
          </a:p>
          <a:p>
            <a:pPr marL="0" indent="0" algn="ctr" defTabSz="896111">
              <a:lnSpc>
                <a:spcPct val="150000"/>
              </a:lnSpc>
              <a:spcBef>
                <a:spcPts val="1100"/>
              </a:spcBef>
              <a:buSzTx/>
              <a:buFont typeface="Wingdings"/>
              <a:buNone/>
              <a:tabLst>
                <a:tab pos="1447800" algn="l"/>
              </a:tabLst>
              <a:defRPr sz="2744"/>
            </a:pPr>
            <a:r>
              <a:rPr sz="4704"/>
              <a:t>Practice</a:t>
            </a:r>
          </a:p>
          <a:p>
            <a:pPr marL="0" indent="0" algn="ctr" defTabSz="896111">
              <a:lnSpc>
                <a:spcPct val="150000"/>
              </a:lnSpc>
              <a:spcBef>
                <a:spcPts val="1100"/>
              </a:spcBef>
              <a:buSzTx/>
              <a:buFont typeface="Wingdings"/>
              <a:buNone/>
              <a:tabLst>
                <a:tab pos="1447800" algn="l"/>
              </a:tabLst>
              <a:defRPr sz="2744"/>
            </a:pPr>
            <a:r>
              <a:rPr sz="4704"/>
              <a:t>Pedagogy</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19</a:t>
            </a:fld>
            <a:endParaRPr sz="1200">
              <a:solidFill>
                <a:srgbClr val="D38E27"/>
              </a:solidFill>
              <a:latin typeface="Arial"/>
              <a:ea typeface="Arial"/>
              <a:cs typeface="Arial"/>
              <a:sym typeface="Aria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image17.png" descr="image17.png"/>
          <p:cNvPicPr>
            <a:picLocks noChangeAspect="1"/>
          </p:cNvPicPr>
          <p:nvPr/>
        </p:nvPicPr>
        <p:blipFill>
          <a:blip r:embed="rId3">
            <a:extLst/>
          </a:blip>
          <a:stretch>
            <a:fillRect/>
          </a:stretch>
        </p:blipFill>
        <p:spPr>
          <a:xfrm>
            <a:off x="990600" y="1868488"/>
            <a:ext cx="7240589" cy="4379913"/>
          </a:xfrm>
          <a:prstGeom prst="rect">
            <a:avLst/>
          </a:prstGeom>
          <a:ln w="12700">
            <a:miter lim="400000"/>
          </a:ln>
        </p:spPr>
      </p:pic>
      <p:sp>
        <p:nvSpPr>
          <p:cNvPr id="249" name="Quote Bubble"/>
          <p:cNvSpPr/>
          <p:nvPr/>
        </p:nvSpPr>
        <p:spPr>
          <a:xfrm>
            <a:off x="454025" y="3163888"/>
            <a:ext cx="609600"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0" name="Quote Bubble"/>
          <p:cNvSpPr/>
          <p:nvPr/>
        </p:nvSpPr>
        <p:spPr>
          <a:xfrm>
            <a:off x="4721225" y="2706688"/>
            <a:ext cx="790575"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1" name="Quote Bubble"/>
          <p:cNvSpPr/>
          <p:nvPr/>
        </p:nvSpPr>
        <p:spPr>
          <a:xfrm>
            <a:off x="3527425" y="4611687"/>
            <a:ext cx="609600"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2" name="Quote Bubble"/>
          <p:cNvSpPr/>
          <p:nvPr/>
        </p:nvSpPr>
        <p:spPr>
          <a:xfrm>
            <a:off x="6448425" y="2249488"/>
            <a:ext cx="790575"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3" name="Quote Bubble"/>
          <p:cNvSpPr/>
          <p:nvPr/>
        </p:nvSpPr>
        <p:spPr>
          <a:xfrm>
            <a:off x="7896225" y="2020888"/>
            <a:ext cx="790575" cy="609601"/>
          </a:xfrm>
          <a:prstGeom prst="wedgeEllipseCallout">
            <a:avLst>
              <a:gd name="adj1" fmla="val -46060"/>
              <a:gd name="adj2" fmla="val 80616"/>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4" name="Quote Bubble"/>
          <p:cNvSpPr/>
          <p:nvPr/>
        </p:nvSpPr>
        <p:spPr>
          <a:xfrm>
            <a:off x="7972425" y="3240088"/>
            <a:ext cx="790575" cy="609601"/>
          </a:xfrm>
          <a:prstGeom prst="wedgeEllipseCallout">
            <a:avLst>
              <a:gd name="adj1" fmla="val -86560"/>
              <a:gd name="adj2" fmla="val -77519"/>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5" name="Quote Bubble"/>
          <p:cNvSpPr/>
          <p:nvPr/>
        </p:nvSpPr>
        <p:spPr>
          <a:xfrm>
            <a:off x="320675" y="3773487"/>
            <a:ext cx="609600" cy="609601"/>
          </a:xfrm>
          <a:prstGeom prst="wedgeEllipseCallout">
            <a:avLst>
              <a:gd name="adj1" fmla="val 109634"/>
              <a:gd name="adj2" fmla="val -15431"/>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6" name="Quote Bubble"/>
          <p:cNvSpPr/>
          <p:nvPr/>
        </p:nvSpPr>
        <p:spPr>
          <a:xfrm>
            <a:off x="203200" y="4402137"/>
            <a:ext cx="609600" cy="609601"/>
          </a:xfrm>
          <a:prstGeom prst="wedgeEllipseCallout">
            <a:avLst>
              <a:gd name="adj1" fmla="val 129556"/>
              <a:gd name="adj2" fmla="val -111894"/>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7" name="Quote Bubble"/>
          <p:cNvSpPr/>
          <p:nvPr/>
        </p:nvSpPr>
        <p:spPr>
          <a:xfrm>
            <a:off x="6850063" y="1563687"/>
            <a:ext cx="790576" cy="609601"/>
          </a:xfrm>
          <a:prstGeom prst="wedgeEllipseCallout">
            <a:avLst>
              <a:gd name="adj1" fmla="val 41995"/>
              <a:gd name="adj2" fmla="val 175231"/>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8" name="Quote Bubble"/>
          <p:cNvSpPr/>
          <p:nvPr/>
        </p:nvSpPr>
        <p:spPr>
          <a:xfrm>
            <a:off x="2705100" y="2935288"/>
            <a:ext cx="609600" cy="609601"/>
          </a:xfrm>
          <a:prstGeom prst="wedgeEllipseCallout">
            <a:avLst>
              <a:gd name="adj1" fmla="val -46060"/>
              <a:gd name="adj2" fmla="val 80616"/>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59" name="Quote Bubble"/>
          <p:cNvSpPr/>
          <p:nvPr/>
        </p:nvSpPr>
        <p:spPr>
          <a:xfrm>
            <a:off x="5991225" y="3392487"/>
            <a:ext cx="790575" cy="609601"/>
          </a:xfrm>
          <a:prstGeom prst="wedgeEllipseCallout">
            <a:avLst>
              <a:gd name="adj1" fmla="val 84755"/>
              <a:gd name="adj2" fmla="val -9172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0" name="Quote Bubble"/>
          <p:cNvSpPr/>
          <p:nvPr/>
        </p:nvSpPr>
        <p:spPr>
          <a:xfrm>
            <a:off x="4797425" y="4764087"/>
            <a:ext cx="790575" cy="609601"/>
          </a:xfrm>
          <a:prstGeom prst="wedgeEllipseCallout">
            <a:avLst>
              <a:gd name="adj1" fmla="val -46060"/>
              <a:gd name="adj2" fmla="val 80616"/>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1" name="Quote Bubble"/>
          <p:cNvSpPr/>
          <p:nvPr/>
        </p:nvSpPr>
        <p:spPr>
          <a:xfrm>
            <a:off x="874712" y="1584325"/>
            <a:ext cx="609601" cy="609600"/>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2" name="Quote Bubble"/>
          <p:cNvSpPr/>
          <p:nvPr/>
        </p:nvSpPr>
        <p:spPr>
          <a:xfrm>
            <a:off x="642937" y="2001838"/>
            <a:ext cx="609601" cy="609601"/>
          </a:xfrm>
          <a:prstGeom prst="wedgeEllipseCallout">
            <a:avLst>
              <a:gd name="adj1" fmla="val 76394"/>
              <a:gd name="adj2" fmla="val 73597"/>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3" name="Quote Bubble"/>
          <p:cNvSpPr/>
          <p:nvPr/>
        </p:nvSpPr>
        <p:spPr>
          <a:xfrm>
            <a:off x="7515225" y="3925887"/>
            <a:ext cx="790575" cy="609601"/>
          </a:xfrm>
          <a:prstGeom prst="wedgeEllipseCallout">
            <a:avLst>
              <a:gd name="adj1" fmla="val -73296"/>
              <a:gd name="adj2" fmla="val -173315"/>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4" name="Quote Bubble"/>
          <p:cNvSpPr/>
          <p:nvPr/>
        </p:nvSpPr>
        <p:spPr>
          <a:xfrm>
            <a:off x="1901825" y="4078287"/>
            <a:ext cx="609600" cy="609601"/>
          </a:xfrm>
          <a:prstGeom prst="wedgeEllipseCallout">
            <a:avLst>
              <a:gd name="adj1" fmla="val -86560"/>
              <a:gd name="adj2" fmla="val -77519"/>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5" name="Quote Bubble"/>
          <p:cNvSpPr/>
          <p:nvPr/>
        </p:nvSpPr>
        <p:spPr>
          <a:xfrm>
            <a:off x="1825625" y="1639888"/>
            <a:ext cx="609600" cy="609601"/>
          </a:xfrm>
          <a:prstGeom prst="wedgeEllipseCallout">
            <a:avLst>
              <a:gd name="adj1" fmla="val -46060"/>
              <a:gd name="adj2" fmla="val 80616"/>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6" name="Quote Bubble"/>
          <p:cNvSpPr/>
          <p:nvPr/>
        </p:nvSpPr>
        <p:spPr>
          <a:xfrm>
            <a:off x="3286125" y="4002087"/>
            <a:ext cx="609600" cy="609601"/>
          </a:xfrm>
          <a:prstGeom prst="wedgeEllipseCallout">
            <a:avLst>
              <a:gd name="adj1" fmla="val -86560"/>
              <a:gd name="adj2" fmla="val -77519"/>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7" name="Quote Bubble"/>
          <p:cNvSpPr/>
          <p:nvPr/>
        </p:nvSpPr>
        <p:spPr>
          <a:xfrm>
            <a:off x="7286625" y="1335087"/>
            <a:ext cx="790575" cy="609601"/>
          </a:xfrm>
          <a:prstGeom prst="wedgeEllipseCallout">
            <a:avLst>
              <a:gd name="adj1" fmla="val -3690"/>
              <a:gd name="adj2" fmla="val 194394"/>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8" name="Quote Bubble"/>
          <p:cNvSpPr/>
          <p:nvPr/>
        </p:nvSpPr>
        <p:spPr>
          <a:xfrm>
            <a:off x="987425" y="4230687"/>
            <a:ext cx="609600" cy="609601"/>
          </a:xfrm>
          <a:prstGeom prst="wedgeEllipseCallout">
            <a:avLst>
              <a:gd name="adj1" fmla="val 19009"/>
              <a:gd name="adj2" fmla="val -99023"/>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9" name="Quote Bubble"/>
          <p:cNvSpPr/>
          <p:nvPr/>
        </p:nvSpPr>
        <p:spPr>
          <a:xfrm>
            <a:off x="7210425" y="5449887"/>
            <a:ext cx="790575" cy="609601"/>
          </a:xfrm>
          <a:prstGeom prst="wedgeEllipseCallout">
            <a:avLst>
              <a:gd name="adj1" fmla="val -86560"/>
              <a:gd name="adj2" fmla="val -77519"/>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70" name="Quote Bubble"/>
          <p:cNvSpPr/>
          <p:nvPr/>
        </p:nvSpPr>
        <p:spPr>
          <a:xfrm>
            <a:off x="6143625" y="5526087"/>
            <a:ext cx="790575" cy="609601"/>
          </a:xfrm>
          <a:prstGeom prst="wedgeEllipseCallout">
            <a:avLst>
              <a:gd name="adj1" fmla="val 19009"/>
              <a:gd name="adj2" fmla="val -99023"/>
            </a:avLst>
          </a:prstGeom>
          <a:gradFill>
            <a:gsLst>
              <a:gs pos="0">
                <a:srgbClr val="92D050"/>
              </a:gs>
              <a:gs pos="6984">
                <a:srgbClr val="92D050"/>
              </a:gs>
              <a:gs pos="72000">
                <a:srgbClr val="00B050"/>
              </a:gs>
              <a:gs pos="100000">
                <a:srgbClr val="92D050"/>
              </a:gs>
            </a:gsLst>
            <a:lin ang="5400000"/>
          </a:gradFill>
          <a:ln w="10000">
            <a:solidFill>
              <a:srgbClr val="00B050"/>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a:t>
            </a:fld>
            <a:endParaRPr sz="1200">
              <a:solidFill>
                <a:srgbClr val="D38E27"/>
              </a:solidFill>
              <a:latin typeface="Arial"/>
              <a:ea typeface="Arial"/>
              <a:cs typeface="Arial"/>
              <a:sym typeface="Arial"/>
            </a:endParaRPr>
          </a:p>
        </p:txBody>
      </p:sp>
      <p:pic>
        <p:nvPicPr>
          <p:cNvPr id="272" name="image18.png" descr="image18.png"/>
          <p:cNvPicPr>
            <a:picLocks noChangeAspect="1"/>
          </p:cNvPicPr>
          <p:nvPr/>
        </p:nvPicPr>
        <p:blipFill>
          <a:blip r:embed="rId4">
            <a:extLst/>
          </a:blip>
          <a:stretch>
            <a:fillRect/>
          </a:stretch>
        </p:blipFill>
        <p:spPr>
          <a:xfrm>
            <a:off x="5867400" y="1587"/>
            <a:ext cx="3200400" cy="927101"/>
          </a:xfrm>
          <a:prstGeom prst="rect">
            <a:avLst/>
          </a:prstGeom>
          <a:ln w="12700">
            <a:miter lim="400000"/>
          </a:ln>
        </p:spPr>
      </p:pic>
      <p:grpSp>
        <p:nvGrpSpPr>
          <p:cNvPr id="275" name="Group"/>
          <p:cNvGrpSpPr/>
          <p:nvPr/>
        </p:nvGrpSpPr>
        <p:grpSpPr>
          <a:xfrm>
            <a:off x="454025" y="1335087"/>
            <a:ext cx="8308975" cy="4800601"/>
            <a:chOff x="0" y="0"/>
            <a:chExt cx="8308975" cy="4800600"/>
          </a:xfrm>
        </p:grpSpPr>
        <p:sp>
          <p:nvSpPr>
            <p:cNvPr id="273" name="Rectangle"/>
            <p:cNvSpPr/>
            <p:nvPr/>
          </p:nvSpPr>
          <p:spPr>
            <a:xfrm>
              <a:off x="0" y="0"/>
              <a:ext cx="8308975" cy="4800600"/>
            </a:xfrm>
            <a:prstGeom prst="rect">
              <a:avLst/>
            </a:prstGeom>
            <a:solidFill>
              <a:srgbClr val="FFFFFF">
                <a:alpha val="47000"/>
              </a:srgbClr>
            </a:solidFill>
            <a:ln w="9525" cap="flat">
              <a:solidFill>
                <a:srgbClr val="FFFFFF"/>
              </a:solidFill>
              <a:prstDash val="solid"/>
              <a:bevel/>
            </a:ln>
            <a:effectLst>
              <a:outerShdw blurRad="38100" dist="23000" dir="5400000" rotWithShape="0">
                <a:srgbClr val="000000">
                  <a:alpha val="35000"/>
                </a:srgbClr>
              </a:outerShdw>
            </a:effectLst>
          </p:spPr>
          <p:txBody>
            <a:bodyPr wrap="square" lIns="45719" tIns="45719" rIns="45719" bIns="45719" numCol="1" anchor="ctr">
              <a:noAutofit/>
            </a:bodyPr>
            <a:lstStyle/>
            <a:p>
              <a:pPr algn="ctr">
                <a:lnSpc>
                  <a:spcPct val="200000"/>
                </a:lnSpc>
                <a:defRPr>
                  <a:solidFill>
                    <a:srgbClr val="FFFFFF"/>
                  </a:solidFill>
                </a:defRPr>
              </a:pPr>
              <a:endParaRPr/>
            </a:p>
          </p:txBody>
        </p:sp>
        <p:sp>
          <p:nvSpPr>
            <p:cNvPr id="274" name="25 Thousand Students Annually…"/>
            <p:cNvSpPr txBox="1"/>
            <p:nvPr/>
          </p:nvSpPr>
          <p:spPr>
            <a:xfrm>
              <a:off x="0" y="798830"/>
              <a:ext cx="8308975" cy="32029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lnSpc>
                  <a:spcPct val="200000"/>
                </a:lnSpc>
                <a:defRPr>
                  <a:solidFill>
                    <a:srgbClr val="FFFFFF"/>
                  </a:solidFill>
                </a:defRPr>
              </a:pPr>
              <a:r>
                <a:rPr sz="4000" b="1">
                  <a:solidFill>
                    <a:srgbClr val="000000"/>
                  </a:solidFill>
                  <a:latin typeface="Century Gothic"/>
                  <a:ea typeface="Century Gothic"/>
                  <a:cs typeface="Century Gothic"/>
                  <a:sym typeface="Century Gothic"/>
                </a:rPr>
                <a:t>25 Thousand Students Annually</a:t>
              </a:r>
            </a:p>
            <a:p>
              <a:pPr algn="ctr">
                <a:lnSpc>
                  <a:spcPct val="200000"/>
                </a:lnSpc>
                <a:defRPr>
                  <a:solidFill>
                    <a:srgbClr val="FFFFFF"/>
                  </a:solidFill>
                </a:defRPr>
              </a:pPr>
              <a:r>
                <a:rPr sz="4000" b="1">
                  <a:solidFill>
                    <a:srgbClr val="000000"/>
                  </a:solidFill>
                  <a:latin typeface="Century Gothic"/>
                  <a:ea typeface="Century Gothic"/>
                  <a:cs typeface="Century Gothic"/>
                  <a:sym typeface="Century Gothic"/>
                </a:rPr>
                <a:t>43% Girls and Young Women</a:t>
              </a:r>
            </a:p>
            <a:p>
              <a:pPr algn="ctr">
                <a:lnSpc>
                  <a:spcPct val="200000"/>
                </a:lnSpc>
                <a:defRPr>
                  <a:solidFill>
                    <a:srgbClr val="FFFFFF"/>
                  </a:solidFill>
                </a:defRPr>
              </a:pPr>
              <a:r>
                <a:rPr sz="4000" b="1">
                  <a:solidFill>
                    <a:srgbClr val="000000"/>
                  </a:solidFill>
                  <a:latin typeface="Century Gothic"/>
                  <a:ea typeface="Century Gothic"/>
                  <a:cs typeface="Century Gothic"/>
                  <a:sym typeface="Century Gothic"/>
                </a:rPr>
                <a:t>46% African-American or Latino</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5" presetClass="entr" presetSubtype="0" fill="hold" grpId="1" nodeType="clickEffect">
                                  <p:stCondLst>
                                    <p:cond delay="0"/>
                                  </p:stCondLst>
                                  <p:iterate>
                                    <p:tmAbs val="0"/>
                                  </p:iterate>
                                  <p:childTnLst>
                                    <p:set>
                                      <p:cBhvr>
                                        <p:cTn id="6" fill="hold"/>
                                        <p:tgtEl>
                                          <p:spTgt spid="253"/>
                                        </p:tgtEl>
                                        <p:attrNameLst>
                                          <p:attrName>style.visibility</p:attrName>
                                        </p:attrNameLst>
                                      </p:cBhvr>
                                      <p:to>
                                        <p:strVal val="visible"/>
                                      </p:to>
                                    </p:set>
                                    <p:anim calcmode="lin" valueType="num">
                                      <p:cBhvr>
                                        <p:cTn id="7" dur="1000" fill="hold"/>
                                        <p:tgtEl>
                                          <p:spTgt spid="253"/>
                                        </p:tgtEl>
                                        <p:attrNameLst>
                                          <p:attrName>ppt_w</p:attrName>
                                        </p:attrNameLst>
                                      </p:cBhvr>
                                      <p:tavLst>
                                        <p:tav tm="0">
                                          <p:val>
                                            <p:fltVal val="0"/>
                                          </p:val>
                                        </p:tav>
                                        <p:tav tm="100000">
                                          <p:val>
                                            <p:strVal val="#ppt_w"/>
                                          </p:val>
                                        </p:tav>
                                      </p:tavLst>
                                    </p:anim>
                                    <p:anim calcmode="lin" valueType="num">
                                      <p:cBhvr>
                                        <p:cTn id="8" dur="1000" fill="hold"/>
                                        <p:tgtEl>
                                          <p:spTgt spid="253"/>
                                        </p:tgtEl>
                                        <p:attrNameLst>
                                          <p:attrName>ppt_h</p:attrName>
                                        </p:attrNameLst>
                                      </p:cBhvr>
                                      <p:tavLst>
                                        <p:tav tm="0">
                                          <p:val>
                                            <p:fltVal val="0"/>
                                          </p:val>
                                        </p:tav>
                                        <p:tav tm="100000">
                                          <p:val>
                                            <p:strVal val="#ppt_h"/>
                                          </p:val>
                                        </p:tav>
                                      </p:tavLst>
                                    </p:anim>
                                    <p:anim calcmode="lin" valueType="num">
                                      <p:cBhvr>
                                        <p:cTn id="9" dur="1000" fill="hold"/>
                                        <p:tgtEl>
                                          <p:spTgt spid="25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2" nodeType="clickEffect">
                                  <p:stCondLst>
                                    <p:cond delay="0"/>
                                  </p:stCondLst>
                                  <p:iterate>
                                    <p:tmAbs val="0"/>
                                  </p:iterate>
                                  <p:childTnLst>
                                    <p:set>
                                      <p:cBhvr>
                                        <p:cTn id="14" fill="hold"/>
                                        <p:tgtEl>
                                          <p:spTgt spid="267"/>
                                        </p:tgtEl>
                                        <p:attrNameLst>
                                          <p:attrName>style.visibility</p:attrName>
                                        </p:attrNameLst>
                                      </p:cBhvr>
                                      <p:to>
                                        <p:strVal val="visible"/>
                                      </p:to>
                                    </p:set>
                                    <p:anim calcmode="lin" valueType="num">
                                      <p:cBhvr>
                                        <p:cTn id="15" dur="1000" fill="hold"/>
                                        <p:tgtEl>
                                          <p:spTgt spid="267"/>
                                        </p:tgtEl>
                                        <p:attrNameLst>
                                          <p:attrName>ppt_w</p:attrName>
                                        </p:attrNameLst>
                                      </p:cBhvr>
                                      <p:tavLst>
                                        <p:tav tm="0">
                                          <p:val>
                                            <p:fltVal val="0"/>
                                          </p:val>
                                        </p:tav>
                                        <p:tav tm="100000">
                                          <p:val>
                                            <p:strVal val="#ppt_w"/>
                                          </p:val>
                                        </p:tav>
                                      </p:tavLst>
                                    </p:anim>
                                    <p:anim calcmode="lin" valueType="num">
                                      <p:cBhvr>
                                        <p:cTn id="16" dur="1000" fill="hold"/>
                                        <p:tgtEl>
                                          <p:spTgt spid="267"/>
                                        </p:tgtEl>
                                        <p:attrNameLst>
                                          <p:attrName>ppt_h</p:attrName>
                                        </p:attrNameLst>
                                      </p:cBhvr>
                                      <p:tavLst>
                                        <p:tav tm="0">
                                          <p:val>
                                            <p:fltVal val="0"/>
                                          </p:val>
                                        </p:tav>
                                        <p:tav tm="100000">
                                          <p:val>
                                            <p:strVal val="#ppt_h"/>
                                          </p:val>
                                        </p:tav>
                                      </p:tavLst>
                                    </p:anim>
                                    <p:anim calcmode="lin" valueType="num">
                                      <p:cBhvr>
                                        <p:cTn id="17" dur="1000" fill="hold"/>
                                        <p:tgtEl>
                                          <p:spTgt spid="267"/>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67"/>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1000"/>
                            </p:stCondLst>
                            <p:childTnLst>
                              <p:par>
                                <p:cTn id="20" presetID="15" presetClass="entr" presetSubtype="0" fill="hold" grpId="3" nodeType="afterEffect">
                                  <p:stCondLst>
                                    <p:cond delay="0"/>
                                  </p:stCondLst>
                                  <p:iterate>
                                    <p:tmAbs val="0"/>
                                  </p:iterate>
                                  <p:childTnLst>
                                    <p:set>
                                      <p:cBhvr>
                                        <p:cTn id="21" fill="hold"/>
                                        <p:tgtEl>
                                          <p:spTgt spid="257"/>
                                        </p:tgtEl>
                                        <p:attrNameLst>
                                          <p:attrName>style.visibility</p:attrName>
                                        </p:attrNameLst>
                                      </p:cBhvr>
                                      <p:to>
                                        <p:strVal val="visible"/>
                                      </p:to>
                                    </p:set>
                                    <p:anim calcmode="lin" valueType="num">
                                      <p:cBhvr>
                                        <p:cTn id="22" dur="1000" fill="hold"/>
                                        <p:tgtEl>
                                          <p:spTgt spid="257"/>
                                        </p:tgtEl>
                                        <p:attrNameLst>
                                          <p:attrName>ppt_w</p:attrName>
                                        </p:attrNameLst>
                                      </p:cBhvr>
                                      <p:tavLst>
                                        <p:tav tm="0">
                                          <p:val>
                                            <p:fltVal val="0"/>
                                          </p:val>
                                        </p:tav>
                                        <p:tav tm="100000">
                                          <p:val>
                                            <p:strVal val="#ppt_w"/>
                                          </p:val>
                                        </p:tav>
                                      </p:tavLst>
                                    </p:anim>
                                    <p:anim calcmode="lin" valueType="num">
                                      <p:cBhvr>
                                        <p:cTn id="23" dur="1000" fill="hold"/>
                                        <p:tgtEl>
                                          <p:spTgt spid="257"/>
                                        </p:tgtEl>
                                        <p:attrNameLst>
                                          <p:attrName>ppt_h</p:attrName>
                                        </p:attrNameLst>
                                      </p:cBhvr>
                                      <p:tavLst>
                                        <p:tav tm="0">
                                          <p:val>
                                            <p:fltVal val="0"/>
                                          </p:val>
                                        </p:tav>
                                        <p:tav tm="100000">
                                          <p:val>
                                            <p:strVal val="#ppt_h"/>
                                          </p:val>
                                        </p:tav>
                                      </p:tavLst>
                                    </p:anim>
                                    <p:anim calcmode="lin" valueType="num">
                                      <p:cBhvr>
                                        <p:cTn id="24" dur="1000" fill="hold"/>
                                        <p:tgtEl>
                                          <p:spTgt spid="257"/>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257"/>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2000"/>
                            </p:stCondLst>
                            <p:childTnLst>
                              <p:par>
                                <p:cTn id="27" presetID="15" presetClass="entr" presetSubtype="0" fill="hold" grpId="4" nodeType="afterEffect">
                                  <p:stCondLst>
                                    <p:cond delay="0"/>
                                  </p:stCondLst>
                                  <p:iterate>
                                    <p:tmAbs val="0"/>
                                  </p:iterate>
                                  <p:childTnLst>
                                    <p:set>
                                      <p:cBhvr>
                                        <p:cTn id="28" fill="hold"/>
                                        <p:tgtEl>
                                          <p:spTgt spid="252"/>
                                        </p:tgtEl>
                                        <p:attrNameLst>
                                          <p:attrName>style.visibility</p:attrName>
                                        </p:attrNameLst>
                                      </p:cBhvr>
                                      <p:to>
                                        <p:strVal val="visible"/>
                                      </p:to>
                                    </p:set>
                                    <p:anim calcmode="lin" valueType="num">
                                      <p:cBhvr>
                                        <p:cTn id="29" dur="1000" fill="hold"/>
                                        <p:tgtEl>
                                          <p:spTgt spid="252"/>
                                        </p:tgtEl>
                                        <p:attrNameLst>
                                          <p:attrName>ppt_w</p:attrName>
                                        </p:attrNameLst>
                                      </p:cBhvr>
                                      <p:tavLst>
                                        <p:tav tm="0">
                                          <p:val>
                                            <p:fltVal val="0"/>
                                          </p:val>
                                        </p:tav>
                                        <p:tav tm="100000">
                                          <p:val>
                                            <p:strVal val="#ppt_w"/>
                                          </p:val>
                                        </p:tav>
                                      </p:tavLst>
                                    </p:anim>
                                    <p:anim calcmode="lin" valueType="num">
                                      <p:cBhvr>
                                        <p:cTn id="30" dur="1000" fill="hold"/>
                                        <p:tgtEl>
                                          <p:spTgt spid="252"/>
                                        </p:tgtEl>
                                        <p:attrNameLst>
                                          <p:attrName>ppt_h</p:attrName>
                                        </p:attrNameLst>
                                      </p:cBhvr>
                                      <p:tavLst>
                                        <p:tav tm="0">
                                          <p:val>
                                            <p:fltVal val="0"/>
                                          </p:val>
                                        </p:tav>
                                        <p:tav tm="100000">
                                          <p:val>
                                            <p:strVal val="#ppt_h"/>
                                          </p:val>
                                        </p:tav>
                                      </p:tavLst>
                                    </p:anim>
                                    <p:anim calcmode="lin" valueType="num">
                                      <p:cBhvr>
                                        <p:cTn id="31" dur="1000" fill="hold"/>
                                        <p:tgtEl>
                                          <p:spTgt spid="252"/>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252"/>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3000"/>
                            </p:stCondLst>
                            <p:childTnLst>
                              <p:par>
                                <p:cTn id="34" presetID="15" presetClass="entr" presetSubtype="0" fill="hold" grpId="5" nodeType="afterEffect">
                                  <p:stCondLst>
                                    <p:cond delay="0"/>
                                  </p:stCondLst>
                                  <p:iterate>
                                    <p:tmAbs val="0"/>
                                  </p:iterate>
                                  <p:childTnLst>
                                    <p:set>
                                      <p:cBhvr>
                                        <p:cTn id="35" fill="hold"/>
                                        <p:tgtEl>
                                          <p:spTgt spid="254"/>
                                        </p:tgtEl>
                                        <p:attrNameLst>
                                          <p:attrName>style.visibility</p:attrName>
                                        </p:attrNameLst>
                                      </p:cBhvr>
                                      <p:to>
                                        <p:strVal val="visible"/>
                                      </p:to>
                                    </p:set>
                                    <p:anim calcmode="lin" valueType="num">
                                      <p:cBhvr>
                                        <p:cTn id="36" dur="1000" fill="hold"/>
                                        <p:tgtEl>
                                          <p:spTgt spid="254"/>
                                        </p:tgtEl>
                                        <p:attrNameLst>
                                          <p:attrName>ppt_w</p:attrName>
                                        </p:attrNameLst>
                                      </p:cBhvr>
                                      <p:tavLst>
                                        <p:tav tm="0">
                                          <p:val>
                                            <p:fltVal val="0"/>
                                          </p:val>
                                        </p:tav>
                                        <p:tav tm="100000">
                                          <p:val>
                                            <p:strVal val="#ppt_w"/>
                                          </p:val>
                                        </p:tav>
                                      </p:tavLst>
                                    </p:anim>
                                    <p:anim calcmode="lin" valueType="num">
                                      <p:cBhvr>
                                        <p:cTn id="37" dur="1000" fill="hold"/>
                                        <p:tgtEl>
                                          <p:spTgt spid="254"/>
                                        </p:tgtEl>
                                        <p:attrNameLst>
                                          <p:attrName>ppt_h</p:attrName>
                                        </p:attrNameLst>
                                      </p:cBhvr>
                                      <p:tavLst>
                                        <p:tav tm="0">
                                          <p:val>
                                            <p:fltVal val="0"/>
                                          </p:val>
                                        </p:tav>
                                        <p:tav tm="100000">
                                          <p:val>
                                            <p:strVal val="#ppt_h"/>
                                          </p:val>
                                        </p:tav>
                                      </p:tavLst>
                                    </p:anim>
                                    <p:anim calcmode="lin" valueType="num">
                                      <p:cBhvr>
                                        <p:cTn id="38" dur="1000" fill="hold"/>
                                        <p:tgtEl>
                                          <p:spTgt spid="254"/>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254"/>
                                        </p:tgtEl>
                                        <p:attrNameLst>
                                          <p:attrName>ppt_y</p:attrName>
                                        </p:attrNameLst>
                                      </p:cBhvr>
                                      <p:tavLst>
                                        <p:tav tm="0" fmla="#ppt_y+(sin(-2*pi*(1-$))*-#ppt_x+cos(-2*pi*(1-$))*(1-#ppt_y))*(1-$)">
                                          <p:val>
                                            <p:fltVal val="0"/>
                                          </p:val>
                                        </p:tav>
                                        <p:tav tm="100000">
                                          <p:val>
                                            <p:fltVal val="1"/>
                                          </p:val>
                                        </p:tav>
                                      </p:tavLst>
                                    </p:anim>
                                  </p:childTnLst>
                                </p:cTn>
                              </p:par>
                            </p:childTnLst>
                          </p:cTn>
                        </p:par>
                        <p:par>
                          <p:cTn id="40" fill="hold">
                            <p:stCondLst>
                              <p:cond delay="4000"/>
                            </p:stCondLst>
                            <p:childTnLst>
                              <p:par>
                                <p:cTn id="41" presetID="15" presetClass="entr" presetSubtype="0" fill="hold" grpId="6" nodeType="afterEffect">
                                  <p:stCondLst>
                                    <p:cond delay="0"/>
                                  </p:stCondLst>
                                  <p:iterate>
                                    <p:tmAbs val="0"/>
                                  </p:iterate>
                                  <p:childTnLst>
                                    <p:set>
                                      <p:cBhvr>
                                        <p:cTn id="42" fill="hold"/>
                                        <p:tgtEl>
                                          <p:spTgt spid="263"/>
                                        </p:tgtEl>
                                        <p:attrNameLst>
                                          <p:attrName>style.visibility</p:attrName>
                                        </p:attrNameLst>
                                      </p:cBhvr>
                                      <p:to>
                                        <p:strVal val="visible"/>
                                      </p:to>
                                    </p:set>
                                    <p:anim calcmode="lin" valueType="num">
                                      <p:cBhvr>
                                        <p:cTn id="43" dur="1000" fill="hold"/>
                                        <p:tgtEl>
                                          <p:spTgt spid="263"/>
                                        </p:tgtEl>
                                        <p:attrNameLst>
                                          <p:attrName>ppt_w</p:attrName>
                                        </p:attrNameLst>
                                      </p:cBhvr>
                                      <p:tavLst>
                                        <p:tav tm="0">
                                          <p:val>
                                            <p:fltVal val="0"/>
                                          </p:val>
                                        </p:tav>
                                        <p:tav tm="100000">
                                          <p:val>
                                            <p:strVal val="#ppt_w"/>
                                          </p:val>
                                        </p:tav>
                                      </p:tavLst>
                                    </p:anim>
                                    <p:anim calcmode="lin" valueType="num">
                                      <p:cBhvr>
                                        <p:cTn id="44" dur="1000" fill="hold"/>
                                        <p:tgtEl>
                                          <p:spTgt spid="263"/>
                                        </p:tgtEl>
                                        <p:attrNameLst>
                                          <p:attrName>ppt_h</p:attrName>
                                        </p:attrNameLst>
                                      </p:cBhvr>
                                      <p:tavLst>
                                        <p:tav tm="0">
                                          <p:val>
                                            <p:fltVal val="0"/>
                                          </p:val>
                                        </p:tav>
                                        <p:tav tm="100000">
                                          <p:val>
                                            <p:strVal val="#ppt_h"/>
                                          </p:val>
                                        </p:tav>
                                      </p:tavLst>
                                    </p:anim>
                                    <p:anim calcmode="lin" valueType="num">
                                      <p:cBhvr>
                                        <p:cTn id="45" dur="1000" fill="hold"/>
                                        <p:tgtEl>
                                          <p:spTgt spid="263"/>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263"/>
                                        </p:tgtEl>
                                        <p:attrNameLst>
                                          <p:attrName>ppt_y</p:attrName>
                                        </p:attrNameLst>
                                      </p:cBhvr>
                                      <p:tavLst>
                                        <p:tav tm="0" fmla="#ppt_y+(sin(-2*pi*(1-$))*-#ppt_x+cos(-2*pi*(1-$))*(1-#ppt_y))*(1-$)">
                                          <p:val>
                                            <p:fltVal val="0"/>
                                          </p:val>
                                        </p:tav>
                                        <p:tav tm="100000">
                                          <p:val>
                                            <p:fltVal val="1"/>
                                          </p:val>
                                        </p:tav>
                                      </p:tavLst>
                                    </p:anim>
                                  </p:childTnLst>
                                </p:cTn>
                              </p:par>
                            </p:childTnLst>
                          </p:cTn>
                        </p:par>
                        <p:par>
                          <p:cTn id="47" fill="hold">
                            <p:stCondLst>
                              <p:cond delay="5000"/>
                            </p:stCondLst>
                            <p:childTnLst>
                              <p:par>
                                <p:cTn id="48" presetID="15" presetClass="entr" presetSubtype="0" fill="hold" grpId="7" nodeType="afterEffect">
                                  <p:stCondLst>
                                    <p:cond delay="0"/>
                                  </p:stCondLst>
                                  <p:iterate>
                                    <p:tmAbs val="0"/>
                                  </p:iterate>
                                  <p:childTnLst>
                                    <p:set>
                                      <p:cBhvr>
                                        <p:cTn id="49" fill="hold"/>
                                        <p:tgtEl>
                                          <p:spTgt spid="269"/>
                                        </p:tgtEl>
                                        <p:attrNameLst>
                                          <p:attrName>style.visibility</p:attrName>
                                        </p:attrNameLst>
                                      </p:cBhvr>
                                      <p:to>
                                        <p:strVal val="visible"/>
                                      </p:to>
                                    </p:set>
                                    <p:anim calcmode="lin" valueType="num">
                                      <p:cBhvr>
                                        <p:cTn id="50" dur="1000" fill="hold"/>
                                        <p:tgtEl>
                                          <p:spTgt spid="269"/>
                                        </p:tgtEl>
                                        <p:attrNameLst>
                                          <p:attrName>ppt_w</p:attrName>
                                        </p:attrNameLst>
                                      </p:cBhvr>
                                      <p:tavLst>
                                        <p:tav tm="0">
                                          <p:val>
                                            <p:fltVal val="0"/>
                                          </p:val>
                                        </p:tav>
                                        <p:tav tm="100000">
                                          <p:val>
                                            <p:strVal val="#ppt_w"/>
                                          </p:val>
                                        </p:tav>
                                      </p:tavLst>
                                    </p:anim>
                                    <p:anim calcmode="lin" valueType="num">
                                      <p:cBhvr>
                                        <p:cTn id="51" dur="1000" fill="hold"/>
                                        <p:tgtEl>
                                          <p:spTgt spid="269"/>
                                        </p:tgtEl>
                                        <p:attrNameLst>
                                          <p:attrName>ppt_h</p:attrName>
                                        </p:attrNameLst>
                                      </p:cBhvr>
                                      <p:tavLst>
                                        <p:tav tm="0">
                                          <p:val>
                                            <p:fltVal val="0"/>
                                          </p:val>
                                        </p:tav>
                                        <p:tav tm="100000">
                                          <p:val>
                                            <p:strVal val="#ppt_h"/>
                                          </p:val>
                                        </p:tav>
                                      </p:tavLst>
                                    </p:anim>
                                    <p:anim calcmode="lin" valueType="num">
                                      <p:cBhvr>
                                        <p:cTn id="52" dur="1000" fill="hold"/>
                                        <p:tgtEl>
                                          <p:spTgt spid="269"/>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269"/>
                                        </p:tgtEl>
                                        <p:attrNameLst>
                                          <p:attrName>ppt_y</p:attrName>
                                        </p:attrNameLst>
                                      </p:cBhvr>
                                      <p:tavLst>
                                        <p:tav tm="0" fmla="#ppt_y+(sin(-2*pi*(1-$))*-#ppt_x+cos(-2*pi*(1-$))*(1-#ppt_y))*(1-$)">
                                          <p:val>
                                            <p:fltVal val="0"/>
                                          </p:val>
                                        </p:tav>
                                        <p:tav tm="100000">
                                          <p:val>
                                            <p:fltVal val="1"/>
                                          </p:val>
                                        </p:tav>
                                      </p:tavLst>
                                    </p:anim>
                                  </p:childTnLst>
                                </p:cTn>
                              </p:par>
                            </p:childTnLst>
                          </p:cTn>
                        </p:par>
                        <p:par>
                          <p:cTn id="54" fill="hold">
                            <p:stCondLst>
                              <p:cond delay="6000"/>
                            </p:stCondLst>
                            <p:childTnLst>
                              <p:par>
                                <p:cTn id="55" presetID="15" presetClass="entr" presetSubtype="0" fill="hold" grpId="8" nodeType="afterEffect">
                                  <p:stCondLst>
                                    <p:cond delay="0"/>
                                  </p:stCondLst>
                                  <p:iterate>
                                    <p:tmAbs val="0"/>
                                  </p:iterate>
                                  <p:childTnLst>
                                    <p:set>
                                      <p:cBhvr>
                                        <p:cTn id="56" fill="hold"/>
                                        <p:tgtEl>
                                          <p:spTgt spid="270"/>
                                        </p:tgtEl>
                                        <p:attrNameLst>
                                          <p:attrName>style.visibility</p:attrName>
                                        </p:attrNameLst>
                                      </p:cBhvr>
                                      <p:to>
                                        <p:strVal val="visible"/>
                                      </p:to>
                                    </p:set>
                                    <p:anim calcmode="lin" valueType="num">
                                      <p:cBhvr>
                                        <p:cTn id="57" dur="1000" fill="hold"/>
                                        <p:tgtEl>
                                          <p:spTgt spid="270"/>
                                        </p:tgtEl>
                                        <p:attrNameLst>
                                          <p:attrName>ppt_w</p:attrName>
                                        </p:attrNameLst>
                                      </p:cBhvr>
                                      <p:tavLst>
                                        <p:tav tm="0">
                                          <p:val>
                                            <p:fltVal val="0"/>
                                          </p:val>
                                        </p:tav>
                                        <p:tav tm="100000">
                                          <p:val>
                                            <p:strVal val="#ppt_w"/>
                                          </p:val>
                                        </p:tav>
                                      </p:tavLst>
                                    </p:anim>
                                    <p:anim calcmode="lin" valueType="num">
                                      <p:cBhvr>
                                        <p:cTn id="58" dur="1000" fill="hold"/>
                                        <p:tgtEl>
                                          <p:spTgt spid="270"/>
                                        </p:tgtEl>
                                        <p:attrNameLst>
                                          <p:attrName>ppt_h</p:attrName>
                                        </p:attrNameLst>
                                      </p:cBhvr>
                                      <p:tavLst>
                                        <p:tav tm="0">
                                          <p:val>
                                            <p:fltVal val="0"/>
                                          </p:val>
                                        </p:tav>
                                        <p:tav tm="100000">
                                          <p:val>
                                            <p:strVal val="#ppt_h"/>
                                          </p:val>
                                        </p:tav>
                                      </p:tavLst>
                                    </p:anim>
                                    <p:anim calcmode="lin" valueType="num">
                                      <p:cBhvr>
                                        <p:cTn id="59" dur="1000" fill="hold"/>
                                        <p:tgtEl>
                                          <p:spTgt spid="270"/>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270"/>
                                        </p:tgtEl>
                                        <p:attrNameLst>
                                          <p:attrName>ppt_y</p:attrName>
                                        </p:attrNameLst>
                                      </p:cBhvr>
                                      <p:tavLst>
                                        <p:tav tm="0" fmla="#ppt_y+(sin(-2*pi*(1-$))*-#ppt_x+cos(-2*pi*(1-$))*(1-#ppt_y))*(1-$)">
                                          <p:val>
                                            <p:fltVal val="0"/>
                                          </p:val>
                                        </p:tav>
                                        <p:tav tm="100000">
                                          <p:val>
                                            <p:fltVal val="1"/>
                                          </p:val>
                                        </p:tav>
                                      </p:tavLst>
                                    </p:anim>
                                  </p:childTnLst>
                                </p:cTn>
                              </p:par>
                            </p:childTnLst>
                          </p:cTn>
                        </p:par>
                        <p:par>
                          <p:cTn id="61" fill="hold">
                            <p:stCondLst>
                              <p:cond delay="7000"/>
                            </p:stCondLst>
                            <p:childTnLst>
                              <p:par>
                                <p:cTn id="62" presetID="15" presetClass="entr" presetSubtype="0" fill="hold" grpId="9" nodeType="afterEffect">
                                  <p:stCondLst>
                                    <p:cond delay="0"/>
                                  </p:stCondLst>
                                  <p:iterate>
                                    <p:tmAbs val="0"/>
                                  </p:iterate>
                                  <p:childTnLst>
                                    <p:set>
                                      <p:cBhvr>
                                        <p:cTn id="63" fill="hold"/>
                                        <p:tgtEl>
                                          <p:spTgt spid="259"/>
                                        </p:tgtEl>
                                        <p:attrNameLst>
                                          <p:attrName>style.visibility</p:attrName>
                                        </p:attrNameLst>
                                      </p:cBhvr>
                                      <p:to>
                                        <p:strVal val="visible"/>
                                      </p:to>
                                    </p:set>
                                    <p:anim calcmode="lin" valueType="num">
                                      <p:cBhvr>
                                        <p:cTn id="64" dur="1000" fill="hold"/>
                                        <p:tgtEl>
                                          <p:spTgt spid="259"/>
                                        </p:tgtEl>
                                        <p:attrNameLst>
                                          <p:attrName>ppt_w</p:attrName>
                                        </p:attrNameLst>
                                      </p:cBhvr>
                                      <p:tavLst>
                                        <p:tav tm="0">
                                          <p:val>
                                            <p:fltVal val="0"/>
                                          </p:val>
                                        </p:tav>
                                        <p:tav tm="100000">
                                          <p:val>
                                            <p:strVal val="#ppt_w"/>
                                          </p:val>
                                        </p:tav>
                                      </p:tavLst>
                                    </p:anim>
                                    <p:anim calcmode="lin" valueType="num">
                                      <p:cBhvr>
                                        <p:cTn id="65" dur="1000" fill="hold"/>
                                        <p:tgtEl>
                                          <p:spTgt spid="259"/>
                                        </p:tgtEl>
                                        <p:attrNameLst>
                                          <p:attrName>ppt_h</p:attrName>
                                        </p:attrNameLst>
                                      </p:cBhvr>
                                      <p:tavLst>
                                        <p:tav tm="0">
                                          <p:val>
                                            <p:fltVal val="0"/>
                                          </p:val>
                                        </p:tav>
                                        <p:tav tm="100000">
                                          <p:val>
                                            <p:strVal val="#ppt_h"/>
                                          </p:val>
                                        </p:tav>
                                      </p:tavLst>
                                    </p:anim>
                                    <p:anim calcmode="lin" valueType="num">
                                      <p:cBhvr>
                                        <p:cTn id="66" dur="1000" fill="hold"/>
                                        <p:tgtEl>
                                          <p:spTgt spid="259"/>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259"/>
                                        </p:tgtEl>
                                        <p:attrNameLst>
                                          <p:attrName>ppt_y</p:attrName>
                                        </p:attrNameLst>
                                      </p:cBhvr>
                                      <p:tavLst>
                                        <p:tav tm="0" fmla="#ppt_y+(sin(-2*pi*(1-$))*-#ppt_x+cos(-2*pi*(1-$))*(1-#ppt_y))*(1-$)">
                                          <p:val>
                                            <p:fltVal val="0"/>
                                          </p:val>
                                        </p:tav>
                                        <p:tav tm="100000">
                                          <p:val>
                                            <p:fltVal val="1"/>
                                          </p:val>
                                        </p:tav>
                                      </p:tavLst>
                                    </p:anim>
                                  </p:childTnLst>
                                </p:cTn>
                              </p:par>
                            </p:childTnLst>
                          </p:cTn>
                        </p:par>
                        <p:par>
                          <p:cTn id="68" fill="hold">
                            <p:stCondLst>
                              <p:cond delay="8000"/>
                            </p:stCondLst>
                            <p:childTnLst>
                              <p:par>
                                <p:cTn id="69" presetID="15" presetClass="entr" presetSubtype="0" fill="hold" grpId="10" nodeType="afterEffect">
                                  <p:stCondLst>
                                    <p:cond delay="0"/>
                                  </p:stCondLst>
                                  <p:iterate>
                                    <p:tmAbs val="0"/>
                                  </p:iterate>
                                  <p:childTnLst>
                                    <p:set>
                                      <p:cBhvr>
                                        <p:cTn id="70" fill="hold"/>
                                        <p:tgtEl>
                                          <p:spTgt spid="250"/>
                                        </p:tgtEl>
                                        <p:attrNameLst>
                                          <p:attrName>style.visibility</p:attrName>
                                        </p:attrNameLst>
                                      </p:cBhvr>
                                      <p:to>
                                        <p:strVal val="visible"/>
                                      </p:to>
                                    </p:set>
                                    <p:anim calcmode="lin" valueType="num">
                                      <p:cBhvr>
                                        <p:cTn id="71" dur="1000" fill="hold"/>
                                        <p:tgtEl>
                                          <p:spTgt spid="250"/>
                                        </p:tgtEl>
                                        <p:attrNameLst>
                                          <p:attrName>ppt_w</p:attrName>
                                        </p:attrNameLst>
                                      </p:cBhvr>
                                      <p:tavLst>
                                        <p:tav tm="0">
                                          <p:val>
                                            <p:fltVal val="0"/>
                                          </p:val>
                                        </p:tav>
                                        <p:tav tm="100000">
                                          <p:val>
                                            <p:strVal val="#ppt_w"/>
                                          </p:val>
                                        </p:tav>
                                      </p:tavLst>
                                    </p:anim>
                                    <p:anim calcmode="lin" valueType="num">
                                      <p:cBhvr>
                                        <p:cTn id="72" dur="1000" fill="hold"/>
                                        <p:tgtEl>
                                          <p:spTgt spid="250"/>
                                        </p:tgtEl>
                                        <p:attrNameLst>
                                          <p:attrName>ppt_h</p:attrName>
                                        </p:attrNameLst>
                                      </p:cBhvr>
                                      <p:tavLst>
                                        <p:tav tm="0">
                                          <p:val>
                                            <p:fltVal val="0"/>
                                          </p:val>
                                        </p:tav>
                                        <p:tav tm="100000">
                                          <p:val>
                                            <p:strVal val="#ppt_h"/>
                                          </p:val>
                                        </p:tav>
                                      </p:tavLst>
                                    </p:anim>
                                    <p:anim calcmode="lin" valueType="num">
                                      <p:cBhvr>
                                        <p:cTn id="73" dur="1000" fill="hold"/>
                                        <p:tgtEl>
                                          <p:spTgt spid="250"/>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250"/>
                                        </p:tgtEl>
                                        <p:attrNameLst>
                                          <p:attrName>ppt_y</p:attrName>
                                        </p:attrNameLst>
                                      </p:cBhvr>
                                      <p:tavLst>
                                        <p:tav tm="0" fmla="#ppt_y+(sin(-2*pi*(1-$))*-#ppt_x+cos(-2*pi*(1-$))*(1-#ppt_y))*(1-$)">
                                          <p:val>
                                            <p:fltVal val="0"/>
                                          </p:val>
                                        </p:tav>
                                        <p:tav tm="100000">
                                          <p:val>
                                            <p:fltVal val="1"/>
                                          </p:val>
                                        </p:tav>
                                      </p:tavLst>
                                    </p:anim>
                                  </p:childTnLst>
                                </p:cTn>
                              </p:par>
                            </p:childTnLst>
                          </p:cTn>
                        </p:par>
                        <p:par>
                          <p:cTn id="75" fill="hold">
                            <p:stCondLst>
                              <p:cond delay="9000"/>
                            </p:stCondLst>
                            <p:childTnLst>
                              <p:par>
                                <p:cTn id="76" presetID="15" presetClass="entr" presetSubtype="0" fill="hold" grpId="11" nodeType="afterEffect">
                                  <p:stCondLst>
                                    <p:cond delay="0"/>
                                  </p:stCondLst>
                                  <p:iterate>
                                    <p:tmAbs val="0"/>
                                  </p:iterate>
                                  <p:childTnLst>
                                    <p:set>
                                      <p:cBhvr>
                                        <p:cTn id="77" fill="hold"/>
                                        <p:tgtEl>
                                          <p:spTgt spid="260"/>
                                        </p:tgtEl>
                                        <p:attrNameLst>
                                          <p:attrName>style.visibility</p:attrName>
                                        </p:attrNameLst>
                                      </p:cBhvr>
                                      <p:to>
                                        <p:strVal val="visible"/>
                                      </p:to>
                                    </p:set>
                                    <p:anim calcmode="lin" valueType="num">
                                      <p:cBhvr>
                                        <p:cTn id="78" dur="1000" fill="hold"/>
                                        <p:tgtEl>
                                          <p:spTgt spid="260"/>
                                        </p:tgtEl>
                                        <p:attrNameLst>
                                          <p:attrName>ppt_w</p:attrName>
                                        </p:attrNameLst>
                                      </p:cBhvr>
                                      <p:tavLst>
                                        <p:tav tm="0">
                                          <p:val>
                                            <p:fltVal val="0"/>
                                          </p:val>
                                        </p:tav>
                                        <p:tav tm="100000">
                                          <p:val>
                                            <p:strVal val="#ppt_w"/>
                                          </p:val>
                                        </p:tav>
                                      </p:tavLst>
                                    </p:anim>
                                    <p:anim calcmode="lin" valueType="num">
                                      <p:cBhvr>
                                        <p:cTn id="79" dur="1000" fill="hold"/>
                                        <p:tgtEl>
                                          <p:spTgt spid="260"/>
                                        </p:tgtEl>
                                        <p:attrNameLst>
                                          <p:attrName>ppt_h</p:attrName>
                                        </p:attrNameLst>
                                      </p:cBhvr>
                                      <p:tavLst>
                                        <p:tav tm="0">
                                          <p:val>
                                            <p:fltVal val="0"/>
                                          </p:val>
                                        </p:tav>
                                        <p:tav tm="100000">
                                          <p:val>
                                            <p:strVal val="#ppt_h"/>
                                          </p:val>
                                        </p:tav>
                                      </p:tavLst>
                                    </p:anim>
                                    <p:anim calcmode="lin" valueType="num">
                                      <p:cBhvr>
                                        <p:cTn id="80" dur="1000" fill="hold"/>
                                        <p:tgtEl>
                                          <p:spTgt spid="260"/>
                                        </p:tgtEl>
                                        <p:attrNameLst>
                                          <p:attrName>ppt_x</p:attrName>
                                        </p:attrNameLst>
                                      </p:cBhvr>
                                      <p:tavLst>
                                        <p:tav tm="0" fmla="#ppt_x+(cos(-2*pi*(1-$))*-#ppt_x-sin(-2*pi*(1-$))*(1-#ppt_y))*(1-$)">
                                          <p:val>
                                            <p:fltVal val="0"/>
                                          </p:val>
                                        </p:tav>
                                        <p:tav tm="100000">
                                          <p:val>
                                            <p:fltVal val="1"/>
                                          </p:val>
                                        </p:tav>
                                      </p:tavLst>
                                    </p:anim>
                                    <p:anim calcmode="lin" valueType="num">
                                      <p:cBhvr>
                                        <p:cTn id="81" dur="1000" fill="hold"/>
                                        <p:tgtEl>
                                          <p:spTgt spid="260"/>
                                        </p:tgtEl>
                                        <p:attrNameLst>
                                          <p:attrName>ppt_y</p:attrName>
                                        </p:attrNameLst>
                                      </p:cBhvr>
                                      <p:tavLst>
                                        <p:tav tm="0" fmla="#ppt_y+(sin(-2*pi*(1-$))*-#ppt_x+cos(-2*pi*(1-$))*(1-#ppt_y))*(1-$)">
                                          <p:val>
                                            <p:fltVal val="0"/>
                                          </p:val>
                                        </p:tav>
                                        <p:tav tm="100000">
                                          <p:val>
                                            <p:fltVal val="1"/>
                                          </p:val>
                                        </p:tav>
                                      </p:tavLst>
                                    </p:anim>
                                  </p:childTnLst>
                                </p:cTn>
                              </p:par>
                            </p:childTnLst>
                          </p:cTn>
                        </p:par>
                        <p:par>
                          <p:cTn id="82" fill="hold">
                            <p:stCondLst>
                              <p:cond delay="10000"/>
                            </p:stCondLst>
                            <p:childTnLst>
                              <p:par>
                                <p:cTn id="83" presetID="15" presetClass="entr" presetSubtype="0" fill="hold" grpId="12" nodeType="afterEffect">
                                  <p:stCondLst>
                                    <p:cond delay="0"/>
                                  </p:stCondLst>
                                  <p:iterate>
                                    <p:tmAbs val="0"/>
                                  </p:iterate>
                                  <p:childTnLst>
                                    <p:set>
                                      <p:cBhvr>
                                        <p:cTn id="84" fill="hold"/>
                                        <p:tgtEl>
                                          <p:spTgt spid="251"/>
                                        </p:tgtEl>
                                        <p:attrNameLst>
                                          <p:attrName>style.visibility</p:attrName>
                                        </p:attrNameLst>
                                      </p:cBhvr>
                                      <p:to>
                                        <p:strVal val="visible"/>
                                      </p:to>
                                    </p:set>
                                    <p:anim calcmode="lin" valueType="num">
                                      <p:cBhvr>
                                        <p:cTn id="85" dur="1000" fill="hold"/>
                                        <p:tgtEl>
                                          <p:spTgt spid="251"/>
                                        </p:tgtEl>
                                        <p:attrNameLst>
                                          <p:attrName>ppt_w</p:attrName>
                                        </p:attrNameLst>
                                      </p:cBhvr>
                                      <p:tavLst>
                                        <p:tav tm="0">
                                          <p:val>
                                            <p:fltVal val="0"/>
                                          </p:val>
                                        </p:tav>
                                        <p:tav tm="100000">
                                          <p:val>
                                            <p:strVal val="#ppt_w"/>
                                          </p:val>
                                        </p:tav>
                                      </p:tavLst>
                                    </p:anim>
                                    <p:anim calcmode="lin" valueType="num">
                                      <p:cBhvr>
                                        <p:cTn id="86" dur="1000" fill="hold"/>
                                        <p:tgtEl>
                                          <p:spTgt spid="251"/>
                                        </p:tgtEl>
                                        <p:attrNameLst>
                                          <p:attrName>ppt_h</p:attrName>
                                        </p:attrNameLst>
                                      </p:cBhvr>
                                      <p:tavLst>
                                        <p:tav tm="0">
                                          <p:val>
                                            <p:fltVal val="0"/>
                                          </p:val>
                                        </p:tav>
                                        <p:tav tm="100000">
                                          <p:val>
                                            <p:strVal val="#ppt_h"/>
                                          </p:val>
                                        </p:tav>
                                      </p:tavLst>
                                    </p:anim>
                                    <p:anim calcmode="lin" valueType="num">
                                      <p:cBhvr>
                                        <p:cTn id="87" dur="1000" fill="hold"/>
                                        <p:tgtEl>
                                          <p:spTgt spid="251"/>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251"/>
                                        </p:tgtEl>
                                        <p:attrNameLst>
                                          <p:attrName>ppt_y</p:attrName>
                                        </p:attrNameLst>
                                      </p:cBhvr>
                                      <p:tavLst>
                                        <p:tav tm="0" fmla="#ppt_y+(sin(-2*pi*(1-$))*-#ppt_x+cos(-2*pi*(1-$))*(1-#ppt_y))*(1-$)">
                                          <p:val>
                                            <p:fltVal val="0"/>
                                          </p:val>
                                        </p:tav>
                                        <p:tav tm="100000">
                                          <p:val>
                                            <p:fltVal val="1"/>
                                          </p:val>
                                        </p:tav>
                                      </p:tavLst>
                                    </p:anim>
                                  </p:childTnLst>
                                </p:cTn>
                              </p:par>
                            </p:childTnLst>
                          </p:cTn>
                        </p:par>
                        <p:par>
                          <p:cTn id="89" fill="hold">
                            <p:stCondLst>
                              <p:cond delay="11000"/>
                            </p:stCondLst>
                            <p:childTnLst>
                              <p:par>
                                <p:cTn id="90" presetID="15" presetClass="entr" presetSubtype="0" fill="hold" grpId="13" nodeType="afterEffect">
                                  <p:stCondLst>
                                    <p:cond delay="0"/>
                                  </p:stCondLst>
                                  <p:iterate>
                                    <p:tmAbs val="0"/>
                                  </p:iterate>
                                  <p:childTnLst>
                                    <p:set>
                                      <p:cBhvr>
                                        <p:cTn id="91" fill="hold"/>
                                        <p:tgtEl>
                                          <p:spTgt spid="266"/>
                                        </p:tgtEl>
                                        <p:attrNameLst>
                                          <p:attrName>style.visibility</p:attrName>
                                        </p:attrNameLst>
                                      </p:cBhvr>
                                      <p:to>
                                        <p:strVal val="visible"/>
                                      </p:to>
                                    </p:set>
                                    <p:anim calcmode="lin" valueType="num">
                                      <p:cBhvr>
                                        <p:cTn id="92" dur="1000" fill="hold"/>
                                        <p:tgtEl>
                                          <p:spTgt spid="266"/>
                                        </p:tgtEl>
                                        <p:attrNameLst>
                                          <p:attrName>ppt_w</p:attrName>
                                        </p:attrNameLst>
                                      </p:cBhvr>
                                      <p:tavLst>
                                        <p:tav tm="0">
                                          <p:val>
                                            <p:fltVal val="0"/>
                                          </p:val>
                                        </p:tav>
                                        <p:tav tm="100000">
                                          <p:val>
                                            <p:strVal val="#ppt_w"/>
                                          </p:val>
                                        </p:tav>
                                      </p:tavLst>
                                    </p:anim>
                                    <p:anim calcmode="lin" valueType="num">
                                      <p:cBhvr>
                                        <p:cTn id="93" dur="1000" fill="hold"/>
                                        <p:tgtEl>
                                          <p:spTgt spid="266"/>
                                        </p:tgtEl>
                                        <p:attrNameLst>
                                          <p:attrName>ppt_h</p:attrName>
                                        </p:attrNameLst>
                                      </p:cBhvr>
                                      <p:tavLst>
                                        <p:tav tm="0">
                                          <p:val>
                                            <p:fltVal val="0"/>
                                          </p:val>
                                        </p:tav>
                                        <p:tav tm="100000">
                                          <p:val>
                                            <p:strVal val="#ppt_h"/>
                                          </p:val>
                                        </p:tav>
                                      </p:tavLst>
                                    </p:anim>
                                    <p:anim calcmode="lin" valueType="num">
                                      <p:cBhvr>
                                        <p:cTn id="94" dur="1000" fill="hold"/>
                                        <p:tgtEl>
                                          <p:spTgt spid="266"/>
                                        </p:tgtEl>
                                        <p:attrNameLst>
                                          <p:attrName>ppt_x</p:attrName>
                                        </p:attrNameLst>
                                      </p:cBhvr>
                                      <p:tavLst>
                                        <p:tav tm="0" fmla="#ppt_x+(cos(-2*pi*(1-$))*-#ppt_x-sin(-2*pi*(1-$))*(1-#ppt_y))*(1-$)">
                                          <p:val>
                                            <p:fltVal val="0"/>
                                          </p:val>
                                        </p:tav>
                                        <p:tav tm="100000">
                                          <p:val>
                                            <p:fltVal val="1"/>
                                          </p:val>
                                        </p:tav>
                                      </p:tavLst>
                                    </p:anim>
                                    <p:anim calcmode="lin" valueType="num">
                                      <p:cBhvr>
                                        <p:cTn id="95" dur="1000" fill="hold"/>
                                        <p:tgtEl>
                                          <p:spTgt spid="266"/>
                                        </p:tgtEl>
                                        <p:attrNameLst>
                                          <p:attrName>ppt_y</p:attrName>
                                        </p:attrNameLst>
                                      </p:cBhvr>
                                      <p:tavLst>
                                        <p:tav tm="0" fmla="#ppt_y+(sin(-2*pi*(1-$))*-#ppt_x+cos(-2*pi*(1-$))*(1-#ppt_y))*(1-$)">
                                          <p:val>
                                            <p:fltVal val="0"/>
                                          </p:val>
                                        </p:tav>
                                        <p:tav tm="100000">
                                          <p:val>
                                            <p:fltVal val="1"/>
                                          </p:val>
                                        </p:tav>
                                      </p:tavLst>
                                    </p:anim>
                                  </p:childTnLst>
                                </p:cTn>
                              </p:par>
                            </p:childTnLst>
                          </p:cTn>
                        </p:par>
                        <p:par>
                          <p:cTn id="96" fill="hold">
                            <p:stCondLst>
                              <p:cond delay="12000"/>
                            </p:stCondLst>
                            <p:childTnLst>
                              <p:par>
                                <p:cTn id="97" presetID="15" presetClass="entr" presetSubtype="0" fill="hold" grpId="14" nodeType="afterEffect">
                                  <p:stCondLst>
                                    <p:cond delay="0"/>
                                  </p:stCondLst>
                                  <p:iterate>
                                    <p:tmAbs val="0"/>
                                  </p:iterate>
                                  <p:childTnLst>
                                    <p:set>
                                      <p:cBhvr>
                                        <p:cTn id="98" fill="hold"/>
                                        <p:tgtEl>
                                          <p:spTgt spid="258"/>
                                        </p:tgtEl>
                                        <p:attrNameLst>
                                          <p:attrName>style.visibility</p:attrName>
                                        </p:attrNameLst>
                                      </p:cBhvr>
                                      <p:to>
                                        <p:strVal val="visible"/>
                                      </p:to>
                                    </p:set>
                                    <p:anim calcmode="lin" valueType="num">
                                      <p:cBhvr>
                                        <p:cTn id="99" dur="1000" fill="hold"/>
                                        <p:tgtEl>
                                          <p:spTgt spid="258"/>
                                        </p:tgtEl>
                                        <p:attrNameLst>
                                          <p:attrName>ppt_w</p:attrName>
                                        </p:attrNameLst>
                                      </p:cBhvr>
                                      <p:tavLst>
                                        <p:tav tm="0">
                                          <p:val>
                                            <p:fltVal val="0"/>
                                          </p:val>
                                        </p:tav>
                                        <p:tav tm="100000">
                                          <p:val>
                                            <p:strVal val="#ppt_w"/>
                                          </p:val>
                                        </p:tav>
                                      </p:tavLst>
                                    </p:anim>
                                    <p:anim calcmode="lin" valueType="num">
                                      <p:cBhvr>
                                        <p:cTn id="100" dur="1000" fill="hold"/>
                                        <p:tgtEl>
                                          <p:spTgt spid="258"/>
                                        </p:tgtEl>
                                        <p:attrNameLst>
                                          <p:attrName>ppt_h</p:attrName>
                                        </p:attrNameLst>
                                      </p:cBhvr>
                                      <p:tavLst>
                                        <p:tav tm="0">
                                          <p:val>
                                            <p:fltVal val="0"/>
                                          </p:val>
                                        </p:tav>
                                        <p:tav tm="100000">
                                          <p:val>
                                            <p:strVal val="#ppt_h"/>
                                          </p:val>
                                        </p:tav>
                                      </p:tavLst>
                                    </p:anim>
                                    <p:anim calcmode="lin" valueType="num">
                                      <p:cBhvr>
                                        <p:cTn id="101" dur="1000" fill="hold"/>
                                        <p:tgtEl>
                                          <p:spTgt spid="258"/>
                                        </p:tgtEl>
                                        <p:attrNameLst>
                                          <p:attrName>ppt_x</p:attrName>
                                        </p:attrNameLst>
                                      </p:cBhvr>
                                      <p:tavLst>
                                        <p:tav tm="0" fmla="#ppt_x+(cos(-2*pi*(1-$))*-#ppt_x-sin(-2*pi*(1-$))*(1-#ppt_y))*(1-$)">
                                          <p:val>
                                            <p:fltVal val="0"/>
                                          </p:val>
                                        </p:tav>
                                        <p:tav tm="100000">
                                          <p:val>
                                            <p:fltVal val="1"/>
                                          </p:val>
                                        </p:tav>
                                      </p:tavLst>
                                    </p:anim>
                                    <p:anim calcmode="lin" valueType="num">
                                      <p:cBhvr>
                                        <p:cTn id="102" dur="1000" fill="hold"/>
                                        <p:tgtEl>
                                          <p:spTgt spid="258"/>
                                        </p:tgtEl>
                                        <p:attrNameLst>
                                          <p:attrName>ppt_y</p:attrName>
                                        </p:attrNameLst>
                                      </p:cBhvr>
                                      <p:tavLst>
                                        <p:tav tm="0" fmla="#ppt_y+(sin(-2*pi*(1-$))*-#ppt_x+cos(-2*pi*(1-$))*(1-#ppt_y))*(1-$)">
                                          <p:val>
                                            <p:fltVal val="0"/>
                                          </p:val>
                                        </p:tav>
                                        <p:tav tm="100000">
                                          <p:val>
                                            <p:fltVal val="1"/>
                                          </p:val>
                                        </p:tav>
                                      </p:tavLst>
                                    </p:anim>
                                  </p:childTnLst>
                                </p:cTn>
                              </p:par>
                            </p:childTnLst>
                          </p:cTn>
                        </p:par>
                        <p:par>
                          <p:cTn id="103" fill="hold">
                            <p:stCondLst>
                              <p:cond delay="13000"/>
                            </p:stCondLst>
                            <p:childTnLst>
                              <p:par>
                                <p:cTn id="104" presetID="15" presetClass="entr" presetSubtype="0" fill="hold" grpId="15" nodeType="afterEffect">
                                  <p:stCondLst>
                                    <p:cond delay="0"/>
                                  </p:stCondLst>
                                  <p:iterate>
                                    <p:tmAbs val="0"/>
                                  </p:iterate>
                                  <p:childTnLst>
                                    <p:set>
                                      <p:cBhvr>
                                        <p:cTn id="105" fill="hold"/>
                                        <p:tgtEl>
                                          <p:spTgt spid="265"/>
                                        </p:tgtEl>
                                        <p:attrNameLst>
                                          <p:attrName>style.visibility</p:attrName>
                                        </p:attrNameLst>
                                      </p:cBhvr>
                                      <p:to>
                                        <p:strVal val="visible"/>
                                      </p:to>
                                    </p:set>
                                    <p:anim calcmode="lin" valueType="num">
                                      <p:cBhvr>
                                        <p:cTn id="106" dur="1000" fill="hold"/>
                                        <p:tgtEl>
                                          <p:spTgt spid="265"/>
                                        </p:tgtEl>
                                        <p:attrNameLst>
                                          <p:attrName>ppt_w</p:attrName>
                                        </p:attrNameLst>
                                      </p:cBhvr>
                                      <p:tavLst>
                                        <p:tav tm="0">
                                          <p:val>
                                            <p:fltVal val="0"/>
                                          </p:val>
                                        </p:tav>
                                        <p:tav tm="100000">
                                          <p:val>
                                            <p:strVal val="#ppt_w"/>
                                          </p:val>
                                        </p:tav>
                                      </p:tavLst>
                                    </p:anim>
                                    <p:anim calcmode="lin" valueType="num">
                                      <p:cBhvr>
                                        <p:cTn id="107" dur="1000" fill="hold"/>
                                        <p:tgtEl>
                                          <p:spTgt spid="265"/>
                                        </p:tgtEl>
                                        <p:attrNameLst>
                                          <p:attrName>ppt_h</p:attrName>
                                        </p:attrNameLst>
                                      </p:cBhvr>
                                      <p:tavLst>
                                        <p:tav tm="0">
                                          <p:val>
                                            <p:fltVal val="0"/>
                                          </p:val>
                                        </p:tav>
                                        <p:tav tm="100000">
                                          <p:val>
                                            <p:strVal val="#ppt_h"/>
                                          </p:val>
                                        </p:tav>
                                      </p:tavLst>
                                    </p:anim>
                                    <p:anim calcmode="lin" valueType="num">
                                      <p:cBhvr>
                                        <p:cTn id="108" dur="1000" fill="hold"/>
                                        <p:tgtEl>
                                          <p:spTgt spid="265"/>
                                        </p:tgtEl>
                                        <p:attrNameLst>
                                          <p:attrName>ppt_x</p:attrName>
                                        </p:attrNameLst>
                                      </p:cBhvr>
                                      <p:tavLst>
                                        <p:tav tm="0" fmla="#ppt_x+(cos(-2*pi*(1-$))*-#ppt_x-sin(-2*pi*(1-$))*(1-#ppt_y))*(1-$)">
                                          <p:val>
                                            <p:fltVal val="0"/>
                                          </p:val>
                                        </p:tav>
                                        <p:tav tm="100000">
                                          <p:val>
                                            <p:fltVal val="1"/>
                                          </p:val>
                                        </p:tav>
                                      </p:tavLst>
                                    </p:anim>
                                    <p:anim calcmode="lin" valueType="num">
                                      <p:cBhvr>
                                        <p:cTn id="109" dur="1000" fill="hold"/>
                                        <p:tgtEl>
                                          <p:spTgt spid="265"/>
                                        </p:tgtEl>
                                        <p:attrNameLst>
                                          <p:attrName>ppt_y</p:attrName>
                                        </p:attrNameLst>
                                      </p:cBhvr>
                                      <p:tavLst>
                                        <p:tav tm="0" fmla="#ppt_y+(sin(-2*pi*(1-$))*-#ppt_x+cos(-2*pi*(1-$))*(1-#ppt_y))*(1-$)">
                                          <p:val>
                                            <p:fltVal val="0"/>
                                          </p:val>
                                        </p:tav>
                                        <p:tav tm="100000">
                                          <p:val>
                                            <p:fltVal val="1"/>
                                          </p:val>
                                        </p:tav>
                                      </p:tavLst>
                                    </p:anim>
                                  </p:childTnLst>
                                </p:cTn>
                              </p:par>
                            </p:childTnLst>
                          </p:cTn>
                        </p:par>
                        <p:par>
                          <p:cTn id="110" fill="hold">
                            <p:stCondLst>
                              <p:cond delay="14000"/>
                            </p:stCondLst>
                            <p:childTnLst>
                              <p:par>
                                <p:cTn id="111" presetID="15" presetClass="entr" presetSubtype="0" fill="hold" grpId="16" nodeType="afterEffect">
                                  <p:stCondLst>
                                    <p:cond delay="0"/>
                                  </p:stCondLst>
                                  <p:iterate>
                                    <p:tmAbs val="0"/>
                                  </p:iterate>
                                  <p:childTnLst>
                                    <p:set>
                                      <p:cBhvr>
                                        <p:cTn id="112" fill="hold"/>
                                        <p:tgtEl>
                                          <p:spTgt spid="261"/>
                                        </p:tgtEl>
                                        <p:attrNameLst>
                                          <p:attrName>style.visibility</p:attrName>
                                        </p:attrNameLst>
                                      </p:cBhvr>
                                      <p:to>
                                        <p:strVal val="visible"/>
                                      </p:to>
                                    </p:set>
                                    <p:anim calcmode="lin" valueType="num">
                                      <p:cBhvr>
                                        <p:cTn id="113" dur="1000" fill="hold"/>
                                        <p:tgtEl>
                                          <p:spTgt spid="261"/>
                                        </p:tgtEl>
                                        <p:attrNameLst>
                                          <p:attrName>ppt_w</p:attrName>
                                        </p:attrNameLst>
                                      </p:cBhvr>
                                      <p:tavLst>
                                        <p:tav tm="0">
                                          <p:val>
                                            <p:fltVal val="0"/>
                                          </p:val>
                                        </p:tav>
                                        <p:tav tm="100000">
                                          <p:val>
                                            <p:strVal val="#ppt_w"/>
                                          </p:val>
                                        </p:tav>
                                      </p:tavLst>
                                    </p:anim>
                                    <p:anim calcmode="lin" valueType="num">
                                      <p:cBhvr>
                                        <p:cTn id="114" dur="1000" fill="hold"/>
                                        <p:tgtEl>
                                          <p:spTgt spid="261"/>
                                        </p:tgtEl>
                                        <p:attrNameLst>
                                          <p:attrName>ppt_h</p:attrName>
                                        </p:attrNameLst>
                                      </p:cBhvr>
                                      <p:tavLst>
                                        <p:tav tm="0">
                                          <p:val>
                                            <p:fltVal val="0"/>
                                          </p:val>
                                        </p:tav>
                                        <p:tav tm="100000">
                                          <p:val>
                                            <p:strVal val="#ppt_h"/>
                                          </p:val>
                                        </p:tav>
                                      </p:tavLst>
                                    </p:anim>
                                    <p:anim calcmode="lin" valueType="num">
                                      <p:cBhvr>
                                        <p:cTn id="115" dur="1000" fill="hold"/>
                                        <p:tgtEl>
                                          <p:spTgt spid="261"/>
                                        </p:tgtEl>
                                        <p:attrNameLst>
                                          <p:attrName>ppt_x</p:attrName>
                                        </p:attrNameLst>
                                      </p:cBhvr>
                                      <p:tavLst>
                                        <p:tav tm="0" fmla="#ppt_x+(cos(-2*pi*(1-$))*-#ppt_x-sin(-2*pi*(1-$))*(1-#ppt_y))*(1-$)">
                                          <p:val>
                                            <p:fltVal val="0"/>
                                          </p:val>
                                        </p:tav>
                                        <p:tav tm="100000">
                                          <p:val>
                                            <p:fltVal val="1"/>
                                          </p:val>
                                        </p:tav>
                                      </p:tavLst>
                                    </p:anim>
                                    <p:anim calcmode="lin" valueType="num">
                                      <p:cBhvr>
                                        <p:cTn id="116" dur="1000" fill="hold"/>
                                        <p:tgtEl>
                                          <p:spTgt spid="261"/>
                                        </p:tgtEl>
                                        <p:attrNameLst>
                                          <p:attrName>ppt_y</p:attrName>
                                        </p:attrNameLst>
                                      </p:cBhvr>
                                      <p:tavLst>
                                        <p:tav tm="0" fmla="#ppt_y+(sin(-2*pi*(1-$))*-#ppt_x+cos(-2*pi*(1-$))*(1-#ppt_y))*(1-$)">
                                          <p:val>
                                            <p:fltVal val="0"/>
                                          </p:val>
                                        </p:tav>
                                        <p:tav tm="100000">
                                          <p:val>
                                            <p:fltVal val="1"/>
                                          </p:val>
                                        </p:tav>
                                      </p:tavLst>
                                    </p:anim>
                                  </p:childTnLst>
                                </p:cTn>
                              </p:par>
                            </p:childTnLst>
                          </p:cTn>
                        </p:par>
                        <p:par>
                          <p:cTn id="117" fill="hold">
                            <p:stCondLst>
                              <p:cond delay="15000"/>
                            </p:stCondLst>
                            <p:childTnLst>
                              <p:par>
                                <p:cTn id="118" presetID="15" presetClass="entr" presetSubtype="0" fill="hold" grpId="17" nodeType="afterEffect">
                                  <p:stCondLst>
                                    <p:cond delay="0"/>
                                  </p:stCondLst>
                                  <p:iterate>
                                    <p:tmAbs val="0"/>
                                  </p:iterate>
                                  <p:childTnLst>
                                    <p:set>
                                      <p:cBhvr>
                                        <p:cTn id="119" fill="hold"/>
                                        <p:tgtEl>
                                          <p:spTgt spid="262"/>
                                        </p:tgtEl>
                                        <p:attrNameLst>
                                          <p:attrName>style.visibility</p:attrName>
                                        </p:attrNameLst>
                                      </p:cBhvr>
                                      <p:to>
                                        <p:strVal val="visible"/>
                                      </p:to>
                                    </p:set>
                                    <p:anim calcmode="lin" valueType="num">
                                      <p:cBhvr>
                                        <p:cTn id="120" dur="1000" fill="hold"/>
                                        <p:tgtEl>
                                          <p:spTgt spid="262"/>
                                        </p:tgtEl>
                                        <p:attrNameLst>
                                          <p:attrName>ppt_w</p:attrName>
                                        </p:attrNameLst>
                                      </p:cBhvr>
                                      <p:tavLst>
                                        <p:tav tm="0">
                                          <p:val>
                                            <p:fltVal val="0"/>
                                          </p:val>
                                        </p:tav>
                                        <p:tav tm="100000">
                                          <p:val>
                                            <p:strVal val="#ppt_w"/>
                                          </p:val>
                                        </p:tav>
                                      </p:tavLst>
                                    </p:anim>
                                    <p:anim calcmode="lin" valueType="num">
                                      <p:cBhvr>
                                        <p:cTn id="121" dur="1000" fill="hold"/>
                                        <p:tgtEl>
                                          <p:spTgt spid="262"/>
                                        </p:tgtEl>
                                        <p:attrNameLst>
                                          <p:attrName>ppt_h</p:attrName>
                                        </p:attrNameLst>
                                      </p:cBhvr>
                                      <p:tavLst>
                                        <p:tav tm="0">
                                          <p:val>
                                            <p:fltVal val="0"/>
                                          </p:val>
                                        </p:tav>
                                        <p:tav tm="100000">
                                          <p:val>
                                            <p:strVal val="#ppt_h"/>
                                          </p:val>
                                        </p:tav>
                                      </p:tavLst>
                                    </p:anim>
                                    <p:anim calcmode="lin" valueType="num">
                                      <p:cBhvr>
                                        <p:cTn id="122" dur="1000" fill="hold"/>
                                        <p:tgtEl>
                                          <p:spTgt spid="262"/>
                                        </p:tgtEl>
                                        <p:attrNameLst>
                                          <p:attrName>ppt_x</p:attrName>
                                        </p:attrNameLst>
                                      </p:cBhvr>
                                      <p:tavLst>
                                        <p:tav tm="0" fmla="#ppt_x+(cos(-2*pi*(1-$))*-#ppt_x-sin(-2*pi*(1-$))*(1-#ppt_y))*(1-$)">
                                          <p:val>
                                            <p:fltVal val="0"/>
                                          </p:val>
                                        </p:tav>
                                        <p:tav tm="100000">
                                          <p:val>
                                            <p:fltVal val="1"/>
                                          </p:val>
                                        </p:tav>
                                      </p:tavLst>
                                    </p:anim>
                                    <p:anim calcmode="lin" valueType="num">
                                      <p:cBhvr>
                                        <p:cTn id="123" dur="1000" fill="hold"/>
                                        <p:tgtEl>
                                          <p:spTgt spid="262"/>
                                        </p:tgtEl>
                                        <p:attrNameLst>
                                          <p:attrName>ppt_y</p:attrName>
                                        </p:attrNameLst>
                                      </p:cBhvr>
                                      <p:tavLst>
                                        <p:tav tm="0" fmla="#ppt_y+(sin(-2*pi*(1-$))*-#ppt_x+cos(-2*pi*(1-$))*(1-#ppt_y))*(1-$)">
                                          <p:val>
                                            <p:fltVal val="0"/>
                                          </p:val>
                                        </p:tav>
                                        <p:tav tm="100000">
                                          <p:val>
                                            <p:fltVal val="1"/>
                                          </p:val>
                                        </p:tav>
                                      </p:tavLst>
                                    </p:anim>
                                  </p:childTnLst>
                                </p:cTn>
                              </p:par>
                            </p:childTnLst>
                          </p:cTn>
                        </p:par>
                        <p:par>
                          <p:cTn id="124" fill="hold">
                            <p:stCondLst>
                              <p:cond delay="16000"/>
                            </p:stCondLst>
                            <p:childTnLst>
                              <p:par>
                                <p:cTn id="125" presetID="15" presetClass="entr" presetSubtype="0" fill="hold" grpId="18" nodeType="afterEffect">
                                  <p:stCondLst>
                                    <p:cond delay="0"/>
                                  </p:stCondLst>
                                  <p:iterate>
                                    <p:tmAbs val="0"/>
                                  </p:iterate>
                                  <p:childTnLst>
                                    <p:set>
                                      <p:cBhvr>
                                        <p:cTn id="126" fill="hold"/>
                                        <p:tgtEl>
                                          <p:spTgt spid="249"/>
                                        </p:tgtEl>
                                        <p:attrNameLst>
                                          <p:attrName>style.visibility</p:attrName>
                                        </p:attrNameLst>
                                      </p:cBhvr>
                                      <p:to>
                                        <p:strVal val="visible"/>
                                      </p:to>
                                    </p:set>
                                    <p:anim calcmode="lin" valueType="num">
                                      <p:cBhvr>
                                        <p:cTn id="127" dur="1000" fill="hold"/>
                                        <p:tgtEl>
                                          <p:spTgt spid="249"/>
                                        </p:tgtEl>
                                        <p:attrNameLst>
                                          <p:attrName>ppt_w</p:attrName>
                                        </p:attrNameLst>
                                      </p:cBhvr>
                                      <p:tavLst>
                                        <p:tav tm="0">
                                          <p:val>
                                            <p:fltVal val="0"/>
                                          </p:val>
                                        </p:tav>
                                        <p:tav tm="100000">
                                          <p:val>
                                            <p:strVal val="#ppt_w"/>
                                          </p:val>
                                        </p:tav>
                                      </p:tavLst>
                                    </p:anim>
                                    <p:anim calcmode="lin" valueType="num">
                                      <p:cBhvr>
                                        <p:cTn id="128" dur="1000" fill="hold"/>
                                        <p:tgtEl>
                                          <p:spTgt spid="249"/>
                                        </p:tgtEl>
                                        <p:attrNameLst>
                                          <p:attrName>ppt_h</p:attrName>
                                        </p:attrNameLst>
                                      </p:cBhvr>
                                      <p:tavLst>
                                        <p:tav tm="0">
                                          <p:val>
                                            <p:fltVal val="0"/>
                                          </p:val>
                                        </p:tav>
                                        <p:tav tm="100000">
                                          <p:val>
                                            <p:strVal val="#ppt_h"/>
                                          </p:val>
                                        </p:tav>
                                      </p:tavLst>
                                    </p:anim>
                                    <p:anim calcmode="lin" valueType="num">
                                      <p:cBhvr>
                                        <p:cTn id="129" dur="1000" fill="hold"/>
                                        <p:tgtEl>
                                          <p:spTgt spid="249"/>
                                        </p:tgtEl>
                                        <p:attrNameLst>
                                          <p:attrName>ppt_x</p:attrName>
                                        </p:attrNameLst>
                                      </p:cBhvr>
                                      <p:tavLst>
                                        <p:tav tm="0" fmla="#ppt_x+(cos(-2*pi*(1-$))*-#ppt_x-sin(-2*pi*(1-$))*(1-#ppt_y))*(1-$)">
                                          <p:val>
                                            <p:fltVal val="0"/>
                                          </p:val>
                                        </p:tav>
                                        <p:tav tm="100000">
                                          <p:val>
                                            <p:fltVal val="1"/>
                                          </p:val>
                                        </p:tav>
                                      </p:tavLst>
                                    </p:anim>
                                    <p:anim calcmode="lin" valueType="num">
                                      <p:cBhvr>
                                        <p:cTn id="130" dur="1000" fill="hold"/>
                                        <p:tgtEl>
                                          <p:spTgt spid="249"/>
                                        </p:tgtEl>
                                        <p:attrNameLst>
                                          <p:attrName>ppt_y</p:attrName>
                                        </p:attrNameLst>
                                      </p:cBhvr>
                                      <p:tavLst>
                                        <p:tav tm="0" fmla="#ppt_y+(sin(-2*pi*(1-$))*-#ppt_x+cos(-2*pi*(1-$))*(1-#ppt_y))*(1-$)">
                                          <p:val>
                                            <p:fltVal val="0"/>
                                          </p:val>
                                        </p:tav>
                                        <p:tav tm="100000">
                                          <p:val>
                                            <p:fltVal val="1"/>
                                          </p:val>
                                        </p:tav>
                                      </p:tavLst>
                                    </p:anim>
                                  </p:childTnLst>
                                </p:cTn>
                              </p:par>
                            </p:childTnLst>
                          </p:cTn>
                        </p:par>
                        <p:par>
                          <p:cTn id="131" fill="hold">
                            <p:stCondLst>
                              <p:cond delay="17000"/>
                            </p:stCondLst>
                            <p:childTnLst>
                              <p:par>
                                <p:cTn id="132" presetID="15" presetClass="entr" presetSubtype="0" fill="hold" grpId="19" nodeType="afterEffect">
                                  <p:stCondLst>
                                    <p:cond delay="0"/>
                                  </p:stCondLst>
                                  <p:iterate>
                                    <p:tmAbs val="0"/>
                                  </p:iterate>
                                  <p:childTnLst>
                                    <p:set>
                                      <p:cBhvr>
                                        <p:cTn id="133" fill="hold"/>
                                        <p:tgtEl>
                                          <p:spTgt spid="264"/>
                                        </p:tgtEl>
                                        <p:attrNameLst>
                                          <p:attrName>style.visibility</p:attrName>
                                        </p:attrNameLst>
                                      </p:cBhvr>
                                      <p:to>
                                        <p:strVal val="visible"/>
                                      </p:to>
                                    </p:set>
                                    <p:anim calcmode="lin" valueType="num">
                                      <p:cBhvr>
                                        <p:cTn id="134" dur="1000" fill="hold"/>
                                        <p:tgtEl>
                                          <p:spTgt spid="264"/>
                                        </p:tgtEl>
                                        <p:attrNameLst>
                                          <p:attrName>ppt_w</p:attrName>
                                        </p:attrNameLst>
                                      </p:cBhvr>
                                      <p:tavLst>
                                        <p:tav tm="0">
                                          <p:val>
                                            <p:fltVal val="0"/>
                                          </p:val>
                                        </p:tav>
                                        <p:tav tm="100000">
                                          <p:val>
                                            <p:strVal val="#ppt_w"/>
                                          </p:val>
                                        </p:tav>
                                      </p:tavLst>
                                    </p:anim>
                                    <p:anim calcmode="lin" valueType="num">
                                      <p:cBhvr>
                                        <p:cTn id="135" dur="1000" fill="hold"/>
                                        <p:tgtEl>
                                          <p:spTgt spid="264"/>
                                        </p:tgtEl>
                                        <p:attrNameLst>
                                          <p:attrName>ppt_h</p:attrName>
                                        </p:attrNameLst>
                                      </p:cBhvr>
                                      <p:tavLst>
                                        <p:tav tm="0">
                                          <p:val>
                                            <p:fltVal val="0"/>
                                          </p:val>
                                        </p:tav>
                                        <p:tav tm="100000">
                                          <p:val>
                                            <p:strVal val="#ppt_h"/>
                                          </p:val>
                                        </p:tav>
                                      </p:tavLst>
                                    </p:anim>
                                    <p:anim calcmode="lin" valueType="num">
                                      <p:cBhvr>
                                        <p:cTn id="136" dur="1000" fill="hold"/>
                                        <p:tgtEl>
                                          <p:spTgt spid="264"/>
                                        </p:tgtEl>
                                        <p:attrNameLst>
                                          <p:attrName>ppt_x</p:attrName>
                                        </p:attrNameLst>
                                      </p:cBhvr>
                                      <p:tavLst>
                                        <p:tav tm="0" fmla="#ppt_x+(cos(-2*pi*(1-$))*-#ppt_x-sin(-2*pi*(1-$))*(1-#ppt_y))*(1-$)">
                                          <p:val>
                                            <p:fltVal val="0"/>
                                          </p:val>
                                        </p:tav>
                                        <p:tav tm="100000">
                                          <p:val>
                                            <p:fltVal val="1"/>
                                          </p:val>
                                        </p:tav>
                                      </p:tavLst>
                                    </p:anim>
                                    <p:anim calcmode="lin" valueType="num">
                                      <p:cBhvr>
                                        <p:cTn id="137" dur="1000" fill="hold"/>
                                        <p:tgtEl>
                                          <p:spTgt spid="264"/>
                                        </p:tgtEl>
                                        <p:attrNameLst>
                                          <p:attrName>ppt_y</p:attrName>
                                        </p:attrNameLst>
                                      </p:cBhvr>
                                      <p:tavLst>
                                        <p:tav tm="0" fmla="#ppt_y+(sin(-2*pi*(1-$))*-#ppt_x+cos(-2*pi*(1-$))*(1-#ppt_y))*(1-$)">
                                          <p:val>
                                            <p:fltVal val="0"/>
                                          </p:val>
                                        </p:tav>
                                        <p:tav tm="100000">
                                          <p:val>
                                            <p:fltVal val="1"/>
                                          </p:val>
                                        </p:tav>
                                      </p:tavLst>
                                    </p:anim>
                                  </p:childTnLst>
                                </p:cTn>
                              </p:par>
                            </p:childTnLst>
                          </p:cTn>
                        </p:par>
                        <p:par>
                          <p:cTn id="138" fill="hold">
                            <p:stCondLst>
                              <p:cond delay="18000"/>
                            </p:stCondLst>
                            <p:childTnLst>
                              <p:par>
                                <p:cTn id="139" presetID="15" presetClass="entr" presetSubtype="0" fill="hold" grpId="20" nodeType="afterEffect">
                                  <p:stCondLst>
                                    <p:cond delay="0"/>
                                  </p:stCondLst>
                                  <p:iterate>
                                    <p:tmAbs val="0"/>
                                  </p:iterate>
                                  <p:childTnLst>
                                    <p:set>
                                      <p:cBhvr>
                                        <p:cTn id="140" fill="hold"/>
                                        <p:tgtEl>
                                          <p:spTgt spid="268"/>
                                        </p:tgtEl>
                                        <p:attrNameLst>
                                          <p:attrName>style.visibility</p:attrName>
                                        </p:attrNameLst>
                                      </p:cBhvr>
                                      <p:to>
                                        <p:strVal val="visible"/>
                                      </p:to>
                                    </p:set>
                                    <p:anim calcmode="lin" valueType="num">
                                      <p:cBhvr>
                                        <p:cTn id="141" dur="1000" fill="hold"/>
                                        <p:tgtEl>
                                          <p:spTgt spid="268"/>
                                        </p:tgtEl>
                                        <p:attrNameLst>
                                          <p:attrName>ppt_w</p:attrName>
                                        </p:attrNameLst>
                                      </p:cBhvr>
                                      <p:tavLst>
                                        <p:tav tm="0">
                                          <p:val>
                                            <p:fltVal val="0"/>
                                          </p:val>
                                        </p:tav>
                                        <p:tav tm="100000">
                                          <p:val>
                                            <p:strVal val="#ppt_w"/>
                                          </p:val>
                                        </p:tav>
                                      </p:tavLst>
                                    </p:anim>
                                    <p:anim calcmode="lin" valueType="num">
                                      <p:cBhvr>
                                        <p:cTn id="142" dur="1000" fill="hold"/>
                                        <p:tgtEl>
                                          <p:spTgt spid="268"/>
                                        </p:tgtEl>
                                        <p:attrNameLst>
                                          <p:attrName>ppt_h</p:attrName>
                                        </p:attrNameLst>
                                      </p:cBhvr>
                                      <p:tavLst>
                                        <p:tav tm="0">
                                          <p:val>
                                            <p:fltVal val="0"/>
                                          </p:val>
                                        </p:tav>
                                        <p:tav tm="100000">
                                          <p:val>
                                            <p:strVal val="#ppt_h"/>
                                          </p:val>
                                        </p:tav>
                                      </p:tavLst>
                                    </p:anim>
                                    <p:anim calcmode="lin" valueType="num">
                                      <p:cBhvr>
                                        <p:cTn id="143" dur="1000" fill="hold"/>
                                        <p:tgtEl>
                                          <p:spTgt spid="268"/>
                                        </p:tgtEl>
                                        <p:attrNameLst>
                                          <p:attrName>ppt_x</p:attrName>
                                        </p:attrNameLst>
                                      </p:cBhvr>
                                      <p:tavLst>
                                        <p:tav tm="0" fmla="#ppt_x+(cos(-2*pi*(1-$))*-#ppt_x-sin(-2*pi*(1-$))*(1-#ppt_y))*(1-$)">
                                          <p:val>
                                            <p:fltVal val="0"/>
                                          </p:val>
                                        </p:tav>
                                        <p:tav tm="100000">
                                          <p:val>
                                            <p:fltVal val="1"/>
                                          </p:val>
                                        </p:tav>
                                      </p:tavLst>
                                    </p:anim>
                                    <p:anim calcmode="lin" valueType="num">
                                      <p:cBhvr>
                                        <p:cTn id="144" dur="1000" fill="hold"/>
                                        <p:tgtEl>
                                          <p:spTgt spid="268"/>
                                        </p:tgtEl>
                                        <p:attrNameLst>
                                          <p:attrName>ppt_y</p:attrName>
                                        </p:attrNameLst>
                                      </p:cBhvr>
                                      <p:tavLst>
                                        <p:tav tm="0" fmla="#ppt_y+(sin(-2*pi*(1-$))*-#ppt_x+cos(-2*pi*(1-$))*(1-#ppt_y))*(1-$)">
                                          <p:val>
                                            <p:fltVal val="0"/>
                                          </p:val>
                                        </p:tav>
                                        <p:tav tm="100000">
                                          <p:val>
                                            <p:fltVal val="1"/>
                                          </p:val>
                                        </p:tav>
                                      </p:tavLst>
                                    </p:anim>
                                  </p:childTnLst>
                                </p:cTn>
                              </p:par>
                            </p:childTnLst>
                          </p:cTn>
                        </p:par>
                        <p:par>
                          <p:cTn id="145" fill="hold">
                            <p:stCondLst>
                              <p:cond delay="19000"/>
                            </p:stCondLst>
                            <p:childTnLst>
                              <p:par>
                                <p:cTn id="146" presetID="15" presetClass="entr" presetSubtype="0" fill="hold" grpId="21" nodeType="afterEffect">
                                  <p:stCondLst>
                                    <p:cond delay="0"/>
                                  </p:stCondLst>
                                  <p:iterate>
                                    <p:tmAbs val="0"/>
                                  </p:iterate>
                                  <p:childTnLst>
                                    <p:set>
                                      <p:cBhvr>
                                        <p:cTn id="147" fill="hold"/>
                                        <p:tgtEl>
                                          <p:spTgt spid="255"/>
                                        </p:tgtEl>
                                        <p:attrNameLst>
                                          <p:attrName>style.visibility</p:attrName>
                                        </p:attrNameLst>
                                      </p:cBhvr>
                                      <p:to>
                                        <p:strVal val="visible"/>
                                      </p:to>
                                    </p:set>
                                    <p:anim calcmode="lin" valueType="num">
                                      <p:cBhvr>
                                        <p:cTn id="148" dur="1000" fill="hold"/>
                                        <p:tgtEl>
                                          <p:spTgt spid="255"/>
                                        </p:tgtEl>
                                        <p:attrNameLst>
                                          <p:attrName>ppt_w</p:attrName>
                                        </p:attrNameLst>
                                      </p:cBhvr>
                                      <p:tavLst>
                                        <p:tav tm="0">
                                          <p:val>
                                            <p:fltVal val="0"/>
                                          </p:val>
                                        </p:tav>
                                        <p:tav tm="100000">
                                          <p:val>
                                            <p:strVal val="#ppt_w"/>
                                          </p:val>
                                        </p:tav>
                                      </p:tavLst>
                                    </p:anim>
                                    <p:anim calcmode="lin" valueType="num">
                                      <p:cBhvr>
                                        <p:cTn id="149" dur="1000" fill="hold"/>
                                        <p:tgtEl>
                                          <p:spTgt spid="255"/>
                                        </p:tgtEl>
                                        <p:attrNameLst>
                                          <p:attrName>ppt_h</p:attrName>
                                        </p:attrNameLst>
                                      </p:cBhvr>
                                      <p:tavLst>
                                        <p:tav tm="0">
                                          <p:val>
                                            <p:fltVal val="0"/>
                                          </p:val>
                                        </p:tav>
                                        <p:tav tm="100000">
                                          <p:val>
                                            <p:strVal val="#ppt_h"/>
                                          </p:val>
                                        </p:tav>
                                      </p:tavLst>
                                    </p:anim>
                                    <p:anim calcmode="lin" valueType="num">
                                      <p:cBhvr>
                                        <p:cTn id="150" dur="1000" fill="hold"/>
                                        <p:tgtEl>
                                          <p:spTgt spid="255"/>
                                        </p:tgtEl>
                                        <p:attrNameLst>
                                          <p:attrName>ppt_x</p:attrName>
                                        </p:attrNameLst>
                                      </p:cBhvr>
                                      <p:tavLst>
                                        <p:tav tm="0" fmla="#ppt_x+(cos(-2*pi*(1-$))*-#ppt_x-sin(-2*pi*(1-$))*(1-#ppt_y))*(1-$)">
                                          <p:val>
                                            <p:fltVal val="0"/>
                                          </p:val>
                                        </p:tav>
                                        <p:tav tm="100000">
                                          <p:val>
                                            <p:fltVal val="1"/>
                                          </p:val>
                                        </p:tav>
                                      </p:tavLst>
                                    </p:anim>
                                    <p:anim calcmode="lin" valueType="num">
                                      <p:cBhvr>
                                        <p:cTn id="151" dur="1000" fill="hold"/>
                                        <p:tgtEl>
                                          <p:spTgt spid="255"/>
                                        </p:tgtEl>
                                        <p:attrNameLst>
                                          <p:attrName>ppt_y</p:attrName>
                                        </p:attrNameLst>
                                      </p:cBhvr>
                                      <p:tavLst>
                                        <p:tav tm="0" fmla="#ppt_y+(sin(-2*pi*(1-$))*-#ppt_x+cos(-2*pi*(1-$))*(1-#ppt_y))*(1-$)">
                                          <p:val>
                                            <p:fltVal val="0"/>
                                          </p:val>
                                        </p:tav>
                                        <p:tav tm="100000">
                                          <p:val>
                                            <p:fltVal val="1"/>
                                          </p:val>
                                        </p:tav>
                                      </p:tavLst>
                                    </p:anim>
                                  </p:childTnLst>
                                </p:cTn>
                              </p:par>
                            </p:childTnLst>
                          </p:cTn>
                        </p:par>
                        <p:par>
                          <p:cTn id="152" fill="hold">
                            <p:stCondLst>
                              <p:cond delay="20000"/>
                            </p:stCondLst>
                            <p:childTnLst>
                              <p:par>
                                <p:cTn id="153" presetID="15" presetClass="entr" presetSubtype="0" fill="hold" grpId="22" nodeType="afterEffect">
                                  <p:stCondLst>
                                    <p:cond delay="0"/>
                                  </p:stCondLst>
                                  <p:iterate>
                                    <p:tmAbs val="0"/>
                                  </p:iterate>
                                  <p:childTnLst>
                                    <p:set>
                                      <p:cBhvr>
                                        <p:cTn id="154" fill="hold"/>
                                        <p:tgtEl>
                                          <p:spTgt spid="256"/>
                                        </p:tgtEl>
                                        <p:attrNameLst>
                                          <p:attrName>style.visibility</p:attrName>
                                        </p:attrNameLst>
                                      </p:cBhvr>
                                      <p:to>
                                        <p:strVal val="visible"/>
                                      </p:to>
                                    </p:set>
                                    <p:anim calcmode="lin" valueType="num">
                                      <p:cBhvr>
                                        <p:cTn id="155" dur="1000" fill="hold"/>
                                        <p:tgtEl>
                                          <p:spTgt spid="256"/>
                                        </p:tgtEl>
                                        <p:attrNameLst>
                                          <p:attrName>ppt_w</p:attrName>
                                        </p:attrNameLst>
                                      </p:cBhvr>
                                      <p:tavLst>
                                        <p:tav tm="0">
                                          <p:val>
                                            <p:fltVal val="0"/>
                                          </p:val>
                                        </p:tav>
                                        <p:tav tm="100000">
                                          <p:val>
                                            <p:strVal val="#ppt_w"/>
                                          </p:val>
                                        </p:tav>
                                      </p:tavLst>
                                    </p:anim>
                                    <p:anim calcmode="lin" valueType="num">
                                      <p:cBhvr>
                                        <p:cTn id="156" dur="1000" fill="hold"/>
                                        <p:tgtEl>
                                          <p:spTgt spid="256"/>
                                        </p:tgtEl>
                                        <p:attrNameLst>
                                          <p:attrName>ppt_h</p:attrName>
                                        </p:attrNameLst>
                                      </p:cBhvr>
                                      <p:tavLst>
                                        <p:tav tm="0">
                                          <p:val>
                                            <p:fltVal val="0"/>
                                          </p:val>
                                        </p:tav>
                                        <p:tav tm="100000">
                                          <p:val>
                                            <p:strVal val="#ppt_h"/>
                                          </p:val>
                                        </p:tav>
                                      </p:tavLst>
                                    </p:anim>
                                    <p:anim calcmode="lin" valueType="num">
                                      <p:cBhvr>
                                        <p:cTn id="157" dur="1000" fill="hold"/>
                                        <p:tgtEl>
                                          <p:spTgt spid="256"/>
                                        </p:tgtEl>
                                        <p:attrNameLst>
                                          <p:attrName>ppt_x</p:attrName>
                                        </p:attrNameLst>
                                      </p:cBhvr>
                                      <p:tavLst>
                                        <p:tav tm="0" fmla="#ppt_x+(cos(-2*pi*(1-$))*-#ppt_x-sin(-2*pi*(1-$))*(1-#ppt_y))*(1-$)">
                                          <p:val>
                                            <p:fltVal val="0"/>
                                          </p:val>
                                        </p:tav>
                                        <p:tav tm="100000">
                                          <p:val>
                                            <p:fltVal val="1"/>
                                          </p:val>
                                        </p:tav>
                                      </p:tavLst>
                                    </p:anim>
                                    <p:anim calcmode="lin" valueType="num">
                                      <p:cBhvr>
                                        <p:cTn id="158" dur="1000" fill="hold"/>
                                        <p:tgtEl>
                                          <p:spTgt spid="25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59" fill="hold">
                      <p:stCondLst>
                        <p:cond delay="indefinite"/>
                      </p:stCondLst>
                      <p:childTnLst>
                        <p:par>
                          <p:cTn id="160" fill="hold">
                            <p:stCondLst>
                              <p:cond delay="0"/>
                            </p:stCondLst>
                            <p:childTnLst>
                              <p:par>
                                <p:cTn id="161" presetID="9" presetClass="entr" fill="hold" grpId="23" nodeType="clickEffect">
                                  <p:stCondLst>
                                    <p:cond delay="0"/>
                                  </p:stCondLst>
                                  <p:iterate>
                                    <p:tmAbs val="0"/>
                                  </p:iterate>
                                  <p:childTnLst>
                                    <p:set>
                                      <p:cBhvr>
                                        <p:cTn id="162" fill="hold"/>
                                        <p:tgtEl>
                                          <p:spTgt spid="275"/>
                                        </p:tgtEl>
                                        <p:attrNameLst>
                                          <p:attrName>style.visibility</p:attrName>
                                        </p:attrNameLst>
                                      </p:cBhvr>
                                      <p:to>
                                        <p:strVal val="visible"/>
                                      </p:to>
                                    </p:set>
                                    <p:animEffect transition="in" filter="dissolve">
                                      <p:cBhvr>
                                        <p:cTn id="163"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18" animBg="1" advAuto="0"/>
      <p:bldP spid="250" grpId="10" animBg="1" advAuto="0"/>
      <p:bldP spid="251" grpId="12" animBg="1" advAuto="0"/>
      <p:bldP spid="252" grpId="4" animBg="1" advAuto="0"/>
      <p:bldP spid="253" grpId="1" animBg="1" advAuto="0"/>
      <p:bldP spid="254" grpId="5" animBg="1" advAuto="0"/>
      <p:bldP spid="255" grpId="21" animBg="1" advAuto="0"/>
      <p:bldP spid="256" grpId="22" animBg="1" advAuto="0"/>
      <p:bldP spid="257" grpId="3" animBg="1" advAuto="0"/>
      <p:bldP spid="258" grpId="14" animBg="1" advAuto="0"/>
      <p:bldP spid="259" grpId="9" animBg="1" advAuto="0"/>
      <p:bldP spid="260" grpId="11" animBg="1" advAuto="0"/>
      <p:bldP spid="261" grpId="16" animBg="1" advAuto="0"/>
      <p:bldP spid="262" grpId="17" animBg="1" advAuto="0"/>
      <p:bldP spid="263" grpId="6" animBg="1" advAuto="0"/>
      <p:bldP spid="264" grpId="19" animBg="1" advAuto="0"/>
      <p:bldP spid="265" grpId="15" animBg="1" advAuto="0"/>
      <p:bldP spid="266" grpId="13" animBg="1" advAuto="0"/>
      <p:bldP spid="267" grpId="2" animBg="1" advAuto="0"/>
      <p:bldP spid="268" grpId="20" animBg="1" advAuto="0"/>
      <p:bldP spid="269" grpId="7" animBg="1" advAuto="0"/>
      <p:bldP spid="270" grpId="8" animBg="1" advAuto="0"/>
      <p:bldP spid="275" grpId="23" animBg="1" advAuto="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2" name="Setting up your classroom"/>
          <p:cNvSpPr txBox="1">
            <a:spLocks noGrp="1"/>
          </p:cNvSpPr>
          <p:nvPr>
            <p:ph type="title"/>
          </p:nvPr>
        </p:nvSpPr>
        <p:spPr>
          <a:prstGeom prst="rect">
            <a:avLst/>
          </a:prstGeom>
        </p:spPr>
        <p:txBody>
          <a:bodyPr/>
          <a:lstStyle/>
          <a:p>
            <a:r>
              <a:t>Setting up your classroom</a:t>
            </a:r>
          </a:p>
        </p:txBody>
      </p:sp>
      <p:sp>
        <p:nvSpPr>
          <p:cNvPr id="443" name="Physical Materials (workbooks, pens, etc)…"/>
          <p:cNvSpPr txBox="1">
            <a:spLocks noGrp="1"/>
          </p:cNvSpPr>
          <p:nvPr>
            <p:ph type="body" idx="1"/>
          </p:nvPr>
        </p:nvSpPr>
        <p:spPr>
          <a:xfrm>
            <a:off x="304800" y="1798638"/>
            <a:ext cx="8686800" cy="4525963"/>
          </a:xfrm>
          <a:prstGeom prst="rect">
            <a:avLst/>
          </a:prstGeom>
        </p:spPr>
        <p:txBody>
          <a:bodyPr>
            <a:normAutofit/>
          </a:bodyPr>
          <a:lstStyle/>
          <a:p>
            <a:pPr marL="339470" indent="-339470" defTabSz="905255">
              <a:buChar char="✓"/>
              <a:defRPr sz="2772"/>
            </a:pPr>
            <a:r>
              <a:t>Physical Materials (workbooks, pens, etc)</a:t>
            </a:r>
          </a:p>
          <a:p>
            <a:pPr marL="339470" indent="-339470" defTabSz="905255">
              <a:buChar char="✓"/>
              <a:defRPr sz="2772"/>
            </a:pPr>
            <a:endParaRPr/>
          </a:p>
          <a:p>
            <a:pPr marL="339470" indent="-339470" defTabSz="905255">
              <a:buChar char="✓"/>
              <a:defRPr sz="2772"/>
            </a:pPr>
            <a:r>
              <a:t>One computer for each pair of students</a:t>
            </a:r>
          </a:p>
          <a:p>
            <a:pPr marL="339470" indent="-339470" defTabSz="905255">
              <a:buChar char="✓"/>
              <a:defRPr sz="2772"/>
            </a:pPr>
            <a:endParaRPr/>
          </a:p>
          <a:p>
            <a:pPr marL="339470" indent="-339470" defTabSz="905255">
              <a:buChar char="✓"/>
              <a:defRPr sz="2772"/>
            </a:pPr>
            <a:r>
              <a:t>Gmail Account (per-class? per-pair?)</a:t>
            </a:r>
          </a:p>
          <a:p>
            <a:pPr marL="339470" indent="-339470" defTabSz="905255">
              <a:buChar char="✓"/>
              <a:defRPr sz="2772"/>
            </a:pPr>
            <a:endParaRPr/>
          </a:p>
          <a:p>
            <a:pPr marL="339470" indent="-339470" defTabSz="905255">
              <a:buChar char="✓"/>
              <a:defRPr sz="2772"/>
            </a:pPr>
            <a:r>
              <a:t>Log into </a:t>
            </a:r>
            <a:r>
              <a:rPr u="sng">
                <a:solidFill>
                  <a:srgbClr val="AD1F1F"/>
                </a:solidFill>
                <a:uFill>
                  <a:solidFill>
                    <a:srgbClr val="AD1F1F"/>
                  </a:solidFill>
                </a:uFill>
                <a:hlinkClick r:id="rId3"/>
              </a:rPr>
              <a:t>code.pyret.org</a:t>
            </a:r>
            <a:r>
              <a:t> (IE9+, FF, Chrome)</a:t>
            </a:r>
          </a:p>
          <a:p>
            <a:pPr marL="339470" indent="-339470" defTabSz="905255">
              <a:buChar char="✓"/>
              <a:defRPr sz="2772"/>
            </a:pPr>
            <a:endParaRPr/>
          </a:p>
          <a:p>
            <a:pPr marL="339470" indent="-339470" defTabSz="905255">
              <a:buChar char="✓"/>
              <a:defRPr sz="2772"/>
            </a:pPr>
            <a:r>
              <a:t>Go to </a:t>
            </a:r>
            <a:r>
              <a:rPr u="sng">
                <a:solidFill>
                  <a:srgbClr val="AD1F1F"/>
                </a:solidFill>
                <a:uFill>
                  <a:solidFill>
                    <a:srgbClr val="AD1F1F"/>
                  </a:solidFill>
                </a:uFill>
                <a:hlinkClick r:id="rId4"/>
              </a:rPr>
              <a:t>www.BootstrapWorld.org/materials</a:t>
            </a:r>
          </a:p>
        </p:txBody>
      </p:sp>
      <p:sp>
        <p:nvSpPr>
          <p:cNvPr id="4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20</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43">
                                            <p:bg/>
                                          </p:spTgt>
                                        </p:tgtEl>
                                        <p:attrNameLst>
                                          <p:attrName>style.visibility</p:attrName>
                                        </p:attrNameLst>
                                      </p:cBhvr>
                                      <p:to>
                                        <p:strVal val="visible"/>
                                      </p:to>
                                    </p:set>
                                    <p:animEffect transition="in" filter="dissolve">
                                      <p:cBhvr>
                                        <p:cTn id="7" dur="500"/>
                                        <p:tgtEl>
                                          <p:spTgt spid="443">
                                            <p:bg/>
                                          </p:spTgt>
                                        </p:tgtEl>
                                      </p:cBhvr>
                                    </p:animEffect>
                                  </p:childTnLst>
                                </p:cTn>
                              </p:par>
                              <p:par>
                                <p:cTn id="8" presetID="9" presetClass="entr" presetSubtype="0" fill="hold" grpId="1" nodeType="withEffect">
                                  <p:stCondLst>
                                    <p:cond delay="0"/>
                                  </p:stCondLst>
                                  <p:iterate>
                                    <p:tmAbs val="0"/>
                                  </p:iterate>
                                  <p:childTnLst>
                                    <p:set>
                                      <p:cBhvr>
                                        <p:cTn id="9" fill="hold"/>
                                        <p:tgtEl>
                                          <p:spTgt spid="443">
                                            <p:txEl>
                                              <p:pRg st="0" end="0"/>
                                            </p:txEl>
                                          </p:spTgt>
                                        </p:tgtEl>
                                        <p:attrNameLst>
                                          <p:attrName>style.visibility</p:attrName>
                                        </p:attrNameLst>
                                      </p:cBhvr>
                                      <p:to>
                                        <p:strVal val="visible"/>
                                      </p:to>
                                    </p:set>
                                    <p:animEffect transition="in" filter="dissolve">
                                      <p:cBhvr>
                                        <p:cTn id="10" dur="500"/>
                                        <p:tgtEl>
                                          <p:spTgt spid="443">
                                            <p:txEl>
                                              <p:pRg st="0" end="0"/>
                                            </p:txEl>
                                          </p:spTgt>
                                        </p:tgtEl>
                                      </p:cBhvr>
                                    </p:animEffect>
                                  </p:childTnLst>
                                </p:cTn>
                              </p:par>
                            </p:childTnLst>
                          </p:cTn>
                        </p:par>
                        <p:par>
                          <p:cTn id="11" fill="hold">
                            <p:stCondLst>
                              <p:cond delay="500"/>
                            </p:stCondLst>
                            <p:childTnLst>
                              <p:par>
                                <p:cTn id="12" presetID="9" presetClass="entr" fill="hold" grpId="1" nodeType="afterEffect">
                                  <p:stCondLst>
                                    <p:cond delay="0"/>
                                  </p:stCondLst>
                                  <p:iterate>
                                    <p:tmAbs val="0"/>
                                  </p:iterate>
                                  <p:childTnLst>
                                    <p:set>
                                      <p:cBhvr>
                                        <p:cTn id="13" fill="hold"/>
                                        <p:tgtEl>
                                          <p:spTgt spid="443">
                                            <p:txEl>
                                              <p:pRg st="1" end="1"/>
                                            </p:txEl>
                                          </p:spTgt>
                                        </p:tgtEl>
                                        <p:attrNameLst>
                                          <p:attrName>style.visibility</p:attrName>
                                        </p:attrNameLst>
                                      </p:cBhvr>
                                      <p:to>
                                        <p:strVal val="visible"/>
                                      </p:to>
                                    </p:set>
                                    <p:animEffect transition="in" filter="dissolve">
                                      <p:cBhvr>
                                        <p:cTn id="14" dur="500"/>
                                        <p:tgtEl>
                                          <p:spTgt spid="44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fill="hold" grpId="1" nodeType="clickEffect">
                                  <p:stCondLst>
                                    <p:cond delay="0"/>
                                  </p:stCondLst>
                                  <p:iterate>
                                    <p:tmAbs val="0"/>
                                  </p:iterate>
                                  <p:childTnLst>
                                    <p:set>
                                      <p:cBhvr>
                                        <p:cTn id="18" fill="hold"/>
                                        <p:tgtEl>
                                          <p:spTgt spid="443">
                                            <p:txEl>
                                              <p:pRg st="2" end="2"/>
                                            </p:txEl>
                                          </p:spTgt>
                                        </p:tgtEl>
                                        <p:attrNameLst>
                                          <p:attrName>style.visibility</p:attrName>
                                        </p:attrNameLst>
                                      </p:cBhvr>
                                      <p:to>
                                        <p:strVal val="visible"/>
                                      </p:to>
                                    </p:set>
                                    <p:animEffect transition="in" filter="dissolve">
                                      <p:cBhvr>
                                        <p:cTn id="19" dur="500"/>
                                        <p:tgtEl>
                                          <p:spTgt spid="443">
                                            <p:txEl>
                                              <p:pRg st="2" end="2"/>
                                            </p:txEl>
                                          </p:spTgt>
                                        </p:tgtEl>
                                      </p:cBhvr>
                                    </p:animEffect>
                                  </p:childTnLst>
                                </p:cTn>
                              </p:par>
                            </p:childTnLst>
                          </p:cTn>
                        </p:par>
                        <p:par>
                          <p:cTn id="20" fill="hold">
                            <p:stCondLst>
                              <p:cond delay="500"/>
                            </p:stCondLst>
                            <p:childTnLst>
                              <p:par>
                                <p:cTn id="21" presetID="9" presetClass="entr" fill="hold" grpId="1" nodeType="afterEffect">
                                  <p:stCondLst>
                                    <p:cond delay="0"/>
                                  </p:stCondLst>
                                  <p:iterate>
                                    <p:tmAbs val="0"/>
                                  </p:iterate>
                                  <p:childTnLst>
                                    <p:set>
                                      <p:cBhvr>
                                        <p:cTn id="22" fill="hold"/>
                                        <p:tgtEl>
                                          <p:spTgt spid="443">
                                            <p:txEl>
                                              <p:pRg st="3" end="3"/>
                                            </p:txEl>
                                          </p:spTgt>
                                        </p:tgtEl>
                                        <p:attrNameLst>
                                          <p:attrName>style.visibility</p:attrName>
                                        </p:attrNameLst>
                                      </p:cBhvr>
                                      <p:to>
                                        <p:strVal val="visible"/>
                                      </p:to>
                                    </p:set>
                                    <p:animEffect transition="in" filter="dissolve">
                                      <p:cBhvr>
                                        <p:cTn id="23" dur="500"/>
                                        <p:tgtEl>
                                          <p:spTgt spid="44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fill="hold" grpId="1" nodeType="clickEffect">
                                  <p:stCondLst>
                                    <p:cond delay="0"/>
                                  </p:stCondLst>
                                  <p:iterate>
                                    <p:tmAbs val="0"/>
                                  </p:iterate>
                                  <p:childTnLst>
                                    <p:set>
                                      <p:cBhvr>
                                        <p:cTn id="27" fill="hold"/>
                                        <p:tgtEl>
                                          <p:spTgt spid="443">
                                            <p:txEl>
                                              <p:pRg st="4" end="4"/>
                                            </p:txEl>
                                          </p:spTgt>
                                        </p:tgtEl>
                                        <p:attrNameLst>
                                          <p:attrName>style.visibility</p:attrName>
                                        </p:attrNameLst>
                                      </p:cBhvr>
                                      <p:to>
                                        <p:strVal val="visible"/>
                                      </p:to>
                                    </p:set>
                                    <p:animEffect transition="in" filter="dissolve">
                                      <p:cBhvr>
                                        <p:cTn id="28" dur="500"/>
                                        <p:tgtEl>
                                          <p:spTgt spid="443">
                                            <p:txEl>
                                              <p:pRg st="4" end="4"/>
                                            </p:txEl>
                                          </p:spTgt>
                                        </p:tgtEl>
                                      </p:cBhvr>
                                    </p:animEffect>
                                  </p:childTnLst>
                                </p:cTn>
                              </p:par>
                            </p:childTnLst>
                          </p:cTn>
                        </p:par>
                        <p:par>
                          <p:cTn id="29" fill="hold">
                            <p:stCondLst>
                              <p:cond delay="500"/>
                            </p:stCondLst>
                            <p:childTnLst>
                              <p:par>
                                <p:cTn id="30" presetID="9" presetClass="entr" fill="hold" grpId="1" nodeType="afterEffect">
                                  <p:stCondLst>
                                    <p:cond delay="0"/>
                                  </p:stCondLst>
                                  <p:iterate>
                                    <p:tmAbs val="0"/>
                                  </p:iterate>
                                  <p:childTnLst>
                                    <p:set>
                                      <p:cBhvr>
                                        <p:cTn id="31" fill="hold"/>
                                        <p:tgtEl>
                                          <p:spTgt spid="443">
                                            <p:txEl>
                                              <p:pRg st="5" end="5"/>
                                            </p:txEl>
                                          </p:spTgt>
                                        </p:tgtEl>
                                        <p:attrNameLst>
                                          <p:attrName>style.visibility</p:attrName>
                                        </p:attrNameLst>
                                      </p:cBhvr>
                                      <p:to>
                                        <p:strVal val="visible"/>
                                      </p:to>
                                    </p:set>
                                    <p:animEffect transition="in" filter="dissolve">
                                      <p:cBhvr>
                                        <p:cTn id="32" dur="500"/>
                                        <p:tgtEl>
                                          <p:spTgt spid="4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1" nodeType="clickEffect">
                                  <p:stCondLst>
                                    <p:cond delay="0"/>
                                  </p:stCondLst>
                                  <p:iterate>
                                    <p:tmAbs val="0"/>
                                  </p:iterate>
                                  <p:childTnLst>
                                    <p:set>
                                      <p:cBhvr>
                                        <p:cTn id="36" fill="hold"/>
                                        <p:tgtEl>
                                          <p:spTgt spid="443">
                                            <p:txEl>
                                              <p:pRg st="6" end="6"/>
                                            </p:txEl>
                                          </p:spTgt>
                                        </p:tgtEl>
                                        <p:attrNameLst>
                                          <p:attrName>style.visibility</p:attrName>
                                        </p:attrNameLst>
                                      </p:cBhvr>
                                      <p:to>
                                        <p:strVal val="visible"/>
                                      </p:to>
                                    </p:set>
                                    <p:animEffect transition="in" filter="dissolve">
                                      <p:cBhvr>
                                        <p:cTn id="37" dur="500"/>
                                        <p:tgtEl>
                                          <p:spTgt spid="443">
                                            <p:txEl>
                                              <p:pRg st="6" end="6"/>
                                            </p:txEl>
                                          </p:spTgt>
                                        </p:tgtEl>
                                      </p:cBhvr>
                                    </p:animEffect>
                                  </p:childTnLst>
                                </p:cTn>
                              </p:par>
                            </p:childTnLst>
                          </p:cTn>
                        </p:par>
                        <p:par>
                          <p:cTn id="38" fill="hold">
                            <p:stCondLst>
                              <p:cond delay="500"/>
                            </p:stCondLst>
                            <p:childTnLst>
                              <p:par>
                                <p:cTn id="39" presetID="9" presetClass="entr" fill="hold" grpId="1" nodeType="afterEffect">
                                  <p:stCondLst>
                                    <p:cond delay="0"/>
                                  </p:stCondLst>
                                  <p:iterate>
                                    <p:tmAbs val="0"/>
                                  </p:iterate>
                                  <p:childTnLst>
                                    <p:set>
                                      <p:cBhvr>
                                        <p:cTn id="40" fill="hold"/>
                                        <p:tgtEl>
                                          <p:spTgt spid="443">
                                            <p:txEl>
                                              <p:pRg st="7" end="7"/>
                                            </p:txEl>
                                          </p:spTgt>
                                        </p:tgtEl>
                                        <p:attrNameLst>
                                          <p:attrName>style.visibility</p:attrName>
                                        </p:attrNameLst>
                                      </p:cBhvr>
                                      <p:to>
                                        <p:strVal val="visible"/>
                                      </p:to>
                                    </p:set>
                                    <p:animEffect transition="in" filter="dissolve">
                                      <p:cBhvr>
                                        <p:cTn id="41" dur="500"/>
                                        <p:tgtEl>
                                          <p:spTgt spid="44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fill="hold" grpId="1" nodeType="clickEffect">
                                  <p:stCondLst>
                                    <p:cond delay="0"/>
                                  </p:stCondLst>
                                  <p:iterate>
                                    <p:tmAbs val="0"/>
                                  </p:iterate>
                                  <p:childTnLst>
                                    <p:set>
                                      <p:cBhvr>
                                        <p:cTn id="45" fill="hold"/>
                                        <p:tgtEl>
                                          <p:spTgt spid="443">
                                            <p:txEl>
                                              <p:pRg st="8" end="8"/>
                                            </p:txEl>
                                          </p:spTgt>
                                        </p:tgtEl>
                                        <p:attrNameLst>
                                          <p:attrName>style.visibility</p:attrName>
                                        </p:attrNameLst>
                                      </p:cBhvr>
                                      <p:to>
                                        <p:strVal val="visible"/>
                                      </p:to>
                                    </p:set>
                                    <p:animEffect transition="in" filter="dissolve">
                                      <p:cBhvr>
                                        <p:cTn id="46" dur="500"/>
                                        <p:tgtEl>
                                          <p:spTgt spid="4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1" build="p"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Unit 1"/>
          <p:cNvSpPr txBox="1">
            <a:spLocks noGrp="1"/>
          </p:cNvSpPr>
          <p:nvPr>
            <p:ph type="title"/>
          </p:nvPr>
        </p:nvSpPr>
        <p:spPr>
          <a:xfrm>
            <a:off x="228600" y="5486400"/>
            <a:ext cx="8686800" cy="1184826"/>
          </a:xfrm>
          <a:prstGeom prst="rect">
            <a:avLst/>
          </a:prstGeom>
        </p:spPr>
        <p:txBody>
          <a:bodyPr>
            <a:normAutofit/>
          </a:bodyPr>
          <a:lstStyle/>
          <a:p>
            <a:r>
              <a:t>Unit 1</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NinjaCat"/>
          <p:cNvSpPr txBox="1">
            <a:spLocks noGrp="1"/>
          </p:cNvSpPr>
          <p:nvPr>
            <p:ph type="title"/>
          </p:nvPr>
        </p:nvSpPr>
        <p:spPr>
          <a:prstGeom prst="rect">
            <a:avLst/>
          </a:prstGeom>
        </p:spPr>
        <p:txBody>
          <a:bodyPr/>
          <a:lstStyle/>
          <a:p>
            <a:r>
              <a:t>NinjaCat</a:t>
            </a:r>
          </a:p>
        </p:txBody>
      </p:sp>
      <p:sp>
        <p:nvSpPr>
          <p:cNvPr id="453" name="Body"/>
          <p:cNvSpPr txBox="1">
            <a:spLocks noGrp="1"/>
          </p:cNvSpPr>
          <p:nvPr>
            <p:ph type="body" idx="1"/>
          </p:nvPr>
        </p:nvSpPr>
        <p:spPr>
          <a:xfrm>
            <a:off x="1161995" y="1987173"/>
            <a:ext cx="7690120" cy="3763634"/>
          </a:xfrm>
          <a:prstGeom prst="rect">
            <a:avLst/>
          </a:prstGeom>
        </p:spPr>
        <p:txBody>
          <a:bodyPr>
            <a:normAutofit/>
          </a:bodyPr>
          <a:lstStyle/>
          <a:p>
            <a:endParaRPr/>
          </a:p>
        </p:txBody>
      </p:sp>
      <p:sp>
        <p:nvSpPr>
          <p:cNvPr id="454" name="Slide Number"/>
          <p:cNvSpPr txBox="1">
            <a:spLocks noGrp="1"/>
          </p:cNvSpPr>
          <p:nvPr>
            <p:ph type="sldNum" sz="quarter" idx="2"/>
          </p:nvPr>
        </p:nvSpPr>
        <p:spPr>
          <a:xfrm>
            <a:off x="8305800" y="6473825"/>
            <a:ext cx="758825" cy="264255"/>
          </a:xfrm>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22</a:t>
            </a:fld>
            <a:endParaRPr sz="1200">
              <a:solidFill>
                <a:srgbClr val="D38E27"/>
              </a:solidFill>
              <a:latin typeface="Arial"/>
              <a:ea typeface="Arial"/>
              <a:cs typeface="Arial"/>
              <a:sym typeface="Arial"/>
            </a:endParaRPr>
          </a:p>
        </p:txBody>
      </p:sp>
      <p:pic>
        <p:nvPicPr>
          <p:cNvPr id="455" name="image40.png" descr="image40.png"/>
          <p:cNvPicPr>
            <a:picLocks noChangeAspect="1"/>
          </p:cNvPicPr>
          <p:nvPr/>
        </p:nvPicPr>
        <p:blipFill>
          <a:blip r:embed="rId3">
            <a:extLst/>
          </a:blip>
          <a:stretch>
            <a:fillRect/>
          </a:stretch>
        </p:blipFill>
        <p:spPr>
          <a:xfrm>
            <a:off x="1219200" y="1666274"/>
            <a:ext cx="7239001" cy="4774001"/>
          </a:xfrm>
          <a:prstGeom prst="rect">
            <a:avLst/>
          </a:prstGeom>
          <a:ln w="12700">
            <a:miter lim="400000"/>
          </a:ln>
          <a:effectLst>
            <a:outerShdw blurRad="292100" dist="139700" dir="2700000" rotWithShape="0">
              <a:srgbClr val="333333">
                <a:alpha val="64998"/>
              </a:srgbClr>
            </a:outerShdw>
          </a:effectLst>
        </p:spPr>
      </p:pic>
      <p:sp>
        <p:nvSpPr>
          <p:cNvPr id="456" name="Dog  x-coordinate"/>
          <p:cNvSpPr txBox="1"/>
          <p:nvPr/>
        </p:nvSpPr>
        <p:spPr>
          <a:xfrm>
            <a:off x="1291672" y="2149894"/>
            <a:ext cx="7150463" cy="87376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nSpc>
                <a:spcPct val="120000"/>
              </a:lnSpc>
              <a:tabLst>
                <a:tab pos="2679700" algn="l"/>
                <a:tab pos="5016500" algn="l"/>
              </a:tabLst>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Dog		x-coordinate</a:t>
            </a:r>
          </a:p>
        </p:txBody>
      </p:sp>
      <p:sp>
        <p:nvSpPr>
          <p:cNvPr id="457" name="position"/>
          <p:cNvSpPr txBox="1"/>
          <p:nvPr/>
        </p:nvSpPr>
        <p:spPr>
          <a:xfrm>
            <a:off x="4033408" y="2177796"/>
            <a:ext cx="1686430"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position</a:t>
            </a:r>
          </a:p>
        </p:txBody>
      </p:sp>
      <p:sp>
        <p:nvSpPr>
          <p:cNvPr id="458" name="moves to the left"/>
          <p:cNvSpPr txBox="1"/>
          <p:nvPr/>
        </p:nvSpPr>
        <p:spPr>
          <a:xfrm>
            <a:off x="3774051" y="2177796"/>
            <a:ext cx="2765746"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moves to the left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4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2" animBg="1" advAuto="0"/>
      <p:bldP spid="458"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Game Brainstorming"/>
          <p:cNvSpPr txBox="1">
            <a:spLocks noGrp="1"/>
          </p:cNvSpPr>
          <p:nvPr>
            <p:ph type="title"/>
          </p:nvPr>
        </p:nvSpPr>
        <p:spPr>
          <a:prstGeom prst="rect">
            <a:avLst/>
          </a:prstGeom>
        </p:spPr>
        <p:txBody>
          <a:bodyPr/>
          <a:lstStyle/>
          <a:p>
            <a:r>
              <a:t>Game Brainstorming</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23</a:t>
            </a:fld>
            <a:endParaRPr sz="1200">
              <a:solidFill>
                <a:srgbClr val="D38E27"/>
              </a:solidFill>
              <a:latin typeface="Arial"/>
              <a:ea typeface="Arial"/>
              <a:cs typeface="Arial"/>
              <a:sym typeface="Arial"/>
            </a:endParaRPr>
          </a:p>
        </p:txBody>
      </p:sp>
      <p:pic>
        <p:nvPicPr>
          <p:cNvPr id="464" name="image41.png" descr="image41.png"/>
          <p:cNvPicPr>
            <a:picLocks noChangeAspect="1"/>
          </p:cNvPicPr>
          <p:nvPr/>
        </p:nvPicPr>
        <p:blipFill>
          <a:blip r:embed="rId3">
            <a:extLst/>
          </a:blip>
          <a:stretch>
            <a:fillRect/>
          </a:stretch>
        </p:blipFill>
        <p:spPr>
          <a:xfrm>
            <a:off x="1752600" y="1676400"/>
            <a:ext cx="7239000" cy="5172075"/>
          </a:xfrm>
          <a:prstGeom prst="rect">
            <a:avLst/>
          </a:prstGeom>
          <a:ln w="12700">
            <a:miter lim="400000"/>
          </a:ln>
          <a:effectLst>
            <a:outerShdw blurRad="292100" dist="139700" dir="2700000" rotWithShape="0">
              <a:srgbClr val="333333">
                <a:alpha val="64998"/>
              </a:srgbClr>
            </a:outerShdw>
          </a:effectLst>
        </p:spPr>
      </p:pic>
      <p:sp>
        <p:nvSpPr>
          <p:cNvPr id="465" name="In Space"/>
          <p:cNvSpPr txBox="1"/>
          <p:nvPr/>
        </p:nvSpPr>
        <p:spPr>
          <a:xfrm>
            <a:off x="3886200" y="1905000"/>
            <a:ext cx="1375133" cy="510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In Space</a:t>
            </a:r>
          </a:p>
        </p:txBody>
      </p:sp>
      <p:sp>
        <p:nvSpPr>
          <p:cNvPr id="466" name="Astronaut Squirrel"/>
          <p:cNvSpPr txBox="1"/>
          <p:nvPr/>
        </p:nvSpPr>
        <p:spPr>
          <a:xfrm>
            <a:off x="3200400" y="3124200"/>
            <a:ext cx="2791679" cy="510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Astronaut Squirrel</a:t>
            </a:r>
          </a:p>
        </p:txBody>
      </p:sp>
      <p:sp>
        <p:nvSpPr>
          <p:cNvPr id="467" name="Candy"/>
          <p:cNvSpPr txBox="1"/>
          <p:nvPr/>
        </p:nvSpPr>
        <p:spPr>
          <a:xfrm>
            <a:off x="3276600" y="4724400"/>
            <a:ext cx="941001" cy="510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Candy</a:t>
            </a:r>
          </a:p>
        </p:txBody>
      </p:sp>
      <p:sp>
        <p:nvSpPr>
          <p:cNvPr id="468" name="Alien Shark!"/>
          <p:cNvSpPr txBox="1"/>
          <p:nvPr/>
        </p:nvSpPr>
        <p:spPr>
          <a:xfrm>
            <a:off x="3352800" y="6324600"/>
            <a:ext cx="1840518" cy="510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Alien Shark!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65"/>
                                        </p:tgtEl>
                                        <p:attrNameLst>
                                          <p:attrName>style.visibility</p:attrName>
                                        </p:attrNameLst>
                                      </p:cBhvr>
                                      <p:to>
                                        <p:strVal val="visible"/>
                                      </p:to>
                                    </p:set>
                                    <p:animEffect transition="in" filter="dissolve">
                                      <p:cBhvr>
                                        <p:cTn id="7" dur="500"/>
                                        <p:tgtEl>
                                          <p:spTgt spid="4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466"/>
                                        </p:tgtEl>
                                        <p:attrNameLst>
                                          <p:attrName>style.visibility</p:attrName>
                                        </p:attrNameLst>
                                      </p:cBhvr>
                                      <p:to>
                                        <p:strVal val="visible"/>
                                      </p:to>
                                    </p:set>
                                    <p:animEffect transition="in" filter="dissolve">
                                      <p:cBhvr>
                                        <p:cTn id="12" dur="500"/>
                                        <p:tgtEl>
                                          <p:spTgt spid="46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467"/>
                                        </p:tgtEl>
                                        <p:attrNameLst>
                                          <p:attrName>style.visibility</p:attrName>
                                        </p:attrNameLst>
                                      </p:cBhvr>
                                      <p:to>
                                        <p:strVal val="visible"/>
                                      </p:to>
                                    </p:set>
                                    <p:animEffect transition="in" filter="dissolve">
                                      <p:cBhvr>
                                        <p:cTn id="17" dur="500"/>
                                        <p:tgtEl>
                                          <p:spTgt spid="46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468"/>
                                        </p:tgtEl>
                                        <p:attrNameLst>
                                          <p:attrName>style.visibility</p:attrName>
                                        </p:attrNameLst>
                                      </p:cBhvr>
                                      <p:to>
                                        <p:strVal val="visible"/>
                                      </p:to>
                                    </p:set>
                                    <p:animEffect transition="in" filter="dissolve">
                                      <p:cBhvr>
                                        <p:cTn id="22" dur="5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 grpId="1" animBg="1" advAuto="0"/>
      <p:bldP spid="466" grpId="2" animBg="1" advAuto="0"/>
      <p:bldP spid="467" grpId="3" animBg="1" advAuto="0"/>
      <p:bldP spid="468" grpId="4"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tarting to Program…"/>
          <p:cNvSpPr txBox="1">
            <a:spLocks noGrp="1"/>
          </p:cNvSpPr>
          <p:nvPr>
            <p:ph type="title"/>
          </p:nvPr>
        </p:nvSpPr>
        <p:spPr>
          <a:prstGeom prst="rect">
            <a:avLst/>
          </a:prstGeom>
        </p:spPr>
        <p:txBody>
          <a:bodyPr/>
          <a:lstStyle/>
          <a:p>
            <a:r>
              <a:t>Starting to Program…</a:t>
            </a:r>
          </a:p>
        </p:txBody>
      </p:sp>
      <p:sp>
        <p:nvSpPr>
          <p:cNvPr id="473" name="In code.pyret.org……"/>
          <p:cNvSpPr txBox="1">
            <a:spLocks noGrp="1"/>
          </p:cNvSpPr>
          <p:nvPr>
            <p:ph type="body" idx="1"/>
          </p:nvPr>
        </p:nvSpPr>
        <p:spPr>
          <a:xfrm>
            <a:off x="304800" y="1798638"/>
            <a:ext cx="8686800" cy="4525963"/>
          </a:xfrm>
          <a:prstGeom prst="rect">
            <a:avLst/>
          </a:prstGeom>
        </p:spPr>
        <p:txBody>
          <a:bodyPr>
            <a:normAutofit/>
          </a:bodyPr>
          <a:lstStyle/>
          <a:p>
            <a:r>
              <a:t>In </a:t>
            </a:r>
            <a:r>
              <a:rPr u="sng">
                <a:solidFill>
                  <a:srgbClr val="AD1F1F"/>
                </a:solidFill>
                <a:uFill>
                  <a:solidFill>
                    <a:srgbClr val="AD1F1F"/>
                  </a:solidFill>
                </a:uFill>
                <a:hlinkClick r:id="rId3"/>
              </a:rPr>
              <a:t>code.pyret.org</a:t>
            </a:r>
            <a:r>
              <a:t>…</a:t>
            </a:r>
          </a:p>
          <a:p>
            <a:r>
              <a:t>Start a New Program</a:t>
            </a:r>
          </a:p>
          <a:p>
            <a:r>
              <a:t>About the Editor…</a:t>
            </a:r>
          </a:p>
          <a:p>
            <a:r>
              <a:t>Let there be Numbers!</a:t>
            </a:r>
          </a:p>
        </p:txBody>
      </p:sp>
      <p:sp>
        <p:nvSpPr>
          <p:cNvPr id="4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24</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73">
                                            <p:bg/>
                                          </p:spTgt>
                                        </p:tgtEl>
                                        <p:attrNameLst>
                                          <p:attrName>style.visibility</p:attrName>
                                        </p:attrNameLst>
                                      </p:cBhvr>
                                      <p:to>
                                        <p:strVal val="visible"/>
                                      </p:to>
                                    </p:set>
                                    <p:animEffect transition="in" filter="dissolve">
                                      <p:cBhvr>
                                        <p:cTn id="7" dur="500"/>
                                        <p:tgtEl>
                                          <p:spTgt spid="473">
                                            <p:bg/>
                                          </p:spTgt>
                                        </p:tgtEl>
                                      </p:cBhvr>
                                    </p:animEffect>
                                  </p:childTnLst>
                                </p:cTn>
                              </p:par>
                              <p:par>
                                <p:cTn id="8" presetID="9" presetClass="entr" presetSubtype="0" fill="hold" grpId="1" nodeType="withEffect">
                                  <p:stCondLst>
                                    <p:cond delay="0"/>
                                  </p:stCondLst>
                                  <p:iterate>
                                    <p:tmAbs val="0"/>
                                  </p:iterate>
                                  <p:childTnLst>
                                    <p:set>
                                      <p:cBhvr>
                                        <p:cTn id="9" fill="hold"/>
                                        <p:tgtEl>
                                          <p:spTgt spid="473">
                                            <p:txEl>
                                              <p:pRg st="0" end="0"/>
                                            </p:txEl>
                                          </p:spTgt>
                                        </p:tgtEl>
                                        <p:attrNameLst>
                                          <p:attrName>style.visibility</p:attrName>
                                        </p:attrNameLst>
                                      </p:cBhvr>
                                      <p:to>
                                        <p:strVal val="visible"/>
                                      </p:to>
                                    </p:set>
                                    <p:animEffect transition="in" filter="dissolve">
                                      <p:cBhvr>
                                        <p:cTn id="10" dur="500"/>
                                        <p:tgtEl>
                                          <p:spTgt spid="4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473">
                                            <p:txEl>
                                              <p:pRg st="1" end="1"/>
                                            </p:txEl>
                                          </p:spTgt>
                                        </p:tgtEl>
                                        <p:attrNameLst>
                                          <p:attrName>style.visibility</p:attrName>
                                        </p:attrNameLst>
                                      </p:cBhvr>
                                      <p:to>
                                        <p:strVal val="visible"/>
                                      </p:to>
                                    </p:set>
                                    <p:animEffect transition="in" filter="dissolve">
                                      <p:cBhvr>
                                        <p:cTn id="15" dur="500"/>
                                        <p:tgtEl>
                                          <p:spTgt spid="4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473">
                                            <p:txEl>
                                              <p:pRg st="2" end="2"/>
                                            </p:txEl>
                                          </p:spTgt>
                                        </p:tgtEl>
                                        <p:attrNameLst>
                                          <p:attrName>style.visibility</p:attrName>
                                        </p:attrNameLst>
                                      </p:cBhvr>
                                      <p:to>
                                        <p:strVal val="visible"/>
                                      </p:to>
                                    </p:set>
                                    <p:animEffect transition="in" filter="dissolve">
                                      <p:cBhvr>
                                        <p:cTn id="20" dur="500"/>
                                        <p:tgtEl>
                                          <p:spTgt spid="47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473">
                                            <p:txEl>
                                              <p:pRg st="3" end="3"/>
                                            </p:txEl>
                                          </p:spTgt>
                                        </p:tgtEl>
                                        <p:attrNameLst>
                                          <p:attrName>style.visibility</p:attrName>
                                        </p:attrNameLst>
                                      </p:cBhvr>
                                      <p:to>
                                        <p:strVal val="visible"/>
                                      </p:to>
                                    </p:set>
                                    <p:animEffect transition="in" filter="dissolve">
                                      <p:cBhvr>
                                        <p:cTn id="25" dur="500"/>
                                        <p:tgtEl>
                                          <p:spTgt spid="4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1" build="p"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Body"/>
          <p:cNvSpPr txBox="1">
            <a:spLocks noGrp="1"/>
          </p:cNvSpPr>
          <p:nvPr>
            <p:ph type="body" idx="1"/>
          </p:nvPr>
        </p:nvSpPr>
        <p:spPr>
          <a:xfrm>
            <a:off x="304800" y="1554162"/>
            <a:ext cx="8686800" cy="4525963"/>
          </a:xfrm>
          <a:prstGeom prst="rect">
            <a:avLst/>
          </a:prstGeom>
        </p:spPr>
        <p:txBody>
          <a:bodyPr>
            <a:normAutofit/>
          </a:bodyPr>
          <a:lstStyle/>
          <a:p>
            <a:endParaRPr/>
          </a:p>
        </p:txBody>
      </p:sp>
      <p:grpSp>
        <p:nvGrpSpPr>
          <p:cNvPr id="484" name="Group"/>
          <p:cNvGrpSpPr/>
          <p:nvPr/>
        </p:nvGrpSpPr>
        <p:grpSpPr>
          <a:xfrm>
            <a:off x="2819400" y="1371600"/>
            <a:ext cx="1755776" cy="1755776"/>
            <a:chOff x="0" y="0"/>
            <a:chExt cx="1755775" cy="1755775"/>
          </a:xfrm>
        </p:grpSpPr>
        <p:sp>
          <p:nvSpPr>
            <p:cNvPr id="479" name="Circle"/>
            <p:cNvSpPr/>
            <p:nvPr/>
          </p:nvSpPr>
          <p:spPr>
            <a:xfrm>
              <a:off x="0" y="0"/>
              <a:ext cx="1755776" cy="1755776"/>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80" name="-"/>
            <p:cNvSpPr txBox="1"/>
            <p:nvPr/>
          </p:nvSpPr>
          <p:spPr>
            <a:xfrm>
              <a:off x="752475" y="0"/>
              <a:ext cx="501650" cy="4213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sp>
          <p:nvSpPr>
            <p:cNvPr id="481" name="10"/>
            <p:cNvSpPr txBox="1"/>
            <p:nvPr/>
          </p:nvSpPr>
          <p:spPr>
            <a:xfrm>
              <a:off x="250825" y="627062"/>
              <a:ext cx="501650" cy="421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10</a:t>
              </a:r>
            </a:p>
          </p:txBody>
        </p:sp>
        <p:sp>
          <p:nvSpPr>
            <p:cNvPr id="482" name="8"/>
            <p:cNvSpPr txBox="1"/>
            <p:nvPr/>
          </p:nvSpPr>
          <p:spPr>
            <a:xfrm>
              <a:off x="1181664" y="627062"/>
              <a:ext cx="501651"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sz="2400">
                  <a:latin typeface="Trebuchet MS"/>
                  <a:ea typeface="Trebuchet MS"/>
                  <a:cs typeface="Trebuchet MS"/>
                  <a:sym typeface="Trebuchet MS"/>
                </a:rPr>
                <a:t>8</a:t>
              </a:r>
            </a:p>
          </p:txBody>
        </p:sp>
        <p:sp>
          <p:nvSpPr>
            <p:cNvPr id="483" name="Line"/>
            <p:cNvSpPr/>
            <p:nvPr/>
          </p:nvSpPr>
          <p:spPr>
            <a:xfrm>
              <a:off x="63500" y="501649"/>
              <a:ext cx="1630364" cy="1590"/>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grpSp>
        <p:nvGrpSpPr>
          <p:cNvPr id="490" name="Group"/>
          <p:cNvGrpSpPr/>
          <p:nvPr/>
        </p:nvGrpSpPr>
        <p:grpSpPr>
          <a:xfrm>
            <a:off x="685800" y="3944937"/>
            <a:ext cx="2971800" cy="2836863"/>
            <a:chOff x="0" y="0"/>
            <a:chExt cx="2971800" cy="2836862"/>
          </a:xfrm>
        </p:grpSpPr>
        <p:sp>
          <p:nvSpPr>
            <p:cNvPr id="485" name="Oval"/>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86" name="/"/>
            <p:cNvSpPr txBox="1"/>
            <p:nvPr/>
          </p:nvSpPr>
          <p:spPr>
            <a:xfrm>
              <a:off x="1086040" y="207827"/>
              <a:ext cx="849086" cy="421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sp>
          <p:nvSpPr>
            <p:cNvPr id="487" name="6"/>
            <p:cNvSpPr txBox="1"/>
            <p:nvPr/>
          </p:nvSpPr>
          <p:spPr>
            <a:xfrm>
              <a:off x="424542" y="1298929"/>
              <a:ext cx="849086" cy="421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6</a:t>
              </a:r>
            </a:p>
          </p:txBody>
        </p:sp>
        <p:sp>
          <p:nvSpPr>
            <p:cNvPr id="488" name="2"/>
            <p:cNvSpPr txBox="1"/>
            <p:nvPr/>
          </p:nvSpPr>
          <p:spPr>
            <a:xfrm>
              <a:off x="2000069" y="1298929"/>
              <a:ext cx="849085"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sz="2400">
                  <a:latin typeface="Trebuchet MS"/>
                  <a:ea typeface="Trebuchet MS"/>
                  <a:cs typeface="Trebuchet MS"/>
                  <a:sym typeface="Trebuchet MS"/>
                </a:rPr>
                <a:t>2</a:t>
              </a:r>
            </a:p>
          </p:txBody>
        </p:sp>
        <p:sp>
          <p:nvSpPr>
            <p:cNvPr id="489" name="Line"/>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491" name="Circles of Evaluation"/>
          <p:cNvSpPr txBox="1">
            <a:spLocks noGrp="1"/>
          </p:cNvSpPr>
          <p:nvPr>
            <p:ph type="title"/>
          </p:nvPr>
        </p:nvSpPr>
        <p:spPr>
          <a:prstGeom prst="rect">
            <a:avLst/>
          </a:prstGeom>
        </p:spPr>
        <p:txBody>
          <a:bodyPr/>
          <a:lstStyle/>
          <a:p>
            <a:r>
              <a:t>Circles of Evaluation</a:t>
            </a:r>
          </a:p>
        </p:txBody>
      </p:sp>
      <p:sp>
        <p:nvSpPr>
          <p:cNvPr id="4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25</a:t>
            </a:fld>
            <a:endParaRPr sz="1200">
              <a:solidFill>
                <a:srgbClr val="D38E27"/>
              </a:solidFill>
              <a:latin typeface="Arial"/>
              <a:ea typeface="Arial"/>
              <a:cs typeface="Arial"/>
              <a:sym typeface="Arial"/>
            </a:endParaRPr>
          </a:p>
        </p:txBody>
      </p:sp>
      <p:grpSp>
        <p:nvGrpSpPr>
          <p:cNvPr id="498" name="Group"/>
          <p:cNvGrpSpPr/>
          <p:nvPr/>
        </p:nvGrpSpPr>
        <p:grpSpPr>
          <a:xfrm>
            <a:off x="2819400" y="1371600"/>
            <a:ext cx="1755776" cy="1755776"/>
            <a:chOff x="0" y="0"/>
            <a:chExt cx="1755775" cy="1755775"/>
          </a:xfrm>
        </p:grpSpPr>
        <p:sp>
          <p:nvSpPr>
            <p:cNvPr id="493" name="Circle"/>
            <p:cNvSpPr/>
            <p:nvPr/>
          </p:nvSpPr>
          <p:spPr>
            <a:xfrm>
              <a:off x="0" y="0"/>
              <a:ext cx="1755776" cy="1755776"/>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94" name="-"/>
            <p:cNvSpPr txBox="1"/>
            <p:nvPr/>
          </p:nvSpPr>
          <p:spPr>
            <a:xfrm>
              <a:off x="752475" y="0"/>
              <a:ext cx="501650" cy="4213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sp>
          <p:nvSpPr>
            <p:cNvPr id="495" name="10"/>
            <p:cNvSpPr txBox="1"/>
            <p:nvPr/>
          </p:nvSpPr>
          <p:spPr>
            <a:xfrm>
              <a:off x="250825" y="627062"/>
              <a:ext cx="501650" cy="421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10</a:t>
              </a:r>
            </a:p>
          </p:txBody>
        </p:sp>
        <p:sp>
          <p:nvSpPr>
            <p:cNvPr id="496" name="8"/>
            <p:cNvSpPr txBox="1"/>
            <p:nvPr/>
          </p:nvSpPr>
          <p:spPr>
            <a:xfrm>
              <a:off x="1181664" y="627062"/>
              <a:ext cx="501651"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sz="2400">
                  <a:latin typeface="Trebuchet MS"/>
                  <a:ea typeface="Trebuchet MS"/>
                  <a:cs typeface="Trebuchet MS"/>
                  <a:sym typeface="Trebuchet MS"/>
                </a:rPr>
                <a:t>8</a:t>
              </a:r>
            </a:p>
          </p:txBody>
        </p:sp>
        <p:sp>
          <p:nvSpPr>
            <p:cNvPr id="497" name="Line"/>
            <p:cNvSpPr/>
            <p:nvPr/>
          </p:nvSpPr>
          <p:spPr>
            <a:xfrm>
              <a:off x="63500" y="501649"/>
              <a:ext cx="1630364" cy="1590"/>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499" name="(     -       )"/>
          <p:cNvSpPr txBox="1"/>
          <p:nvPr/>
        </p:nvSpPr>
        <p:spPr>
          <a:xfrm>
            <a:off x="5410200" y="1524000"/>
            <a:ext cx="2847787" cy="459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     -       )</a:t>
            </a:r>
          </a:p>
        </p:txBody>
      </p:sp>
      <p:sp>
        <p:nvSpPr>
          <p:cNvPr id="500" name="(10   -       )"/>
          <p:cNvSpPr txBox="1"/>
          <p:nvPr/>
        </p:nvSpPr>
        <p:spPr>
          <a:xfrm>
            <a:off x="5410200" y="1905000"/>
            <a:ext cx="3581400" cy="4597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dirty="0">
                <a:latin typeface="Courier"/>
                <a:ea typeface="Courier"/>
                <a:cs typeface="Courier"/>
                <a:sym typeface="Courier"/>
              </a:rPr>
              <a:t>(10   -       )</a:t>
            </a:r>
          </a:p>
        </p:txBody>
      </p:sp>
      <p:sp>
        <p:nvSpPr>
          <p:cNvPr id="501" name="(10    -     8)"/>
          <p:cNvSpPr txBox="1"/>
          <p:nvPr/>
        </p:nvSpPr>
        <p:spPr>
          <a:xfrm>
            <a:off x="5410200" y="2286000"/>
            <a:ext cx="2847787" cy="459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(10    -     8)</a:t>
            </a:r>
          </a:p>
        </p:txBody>
      </p:sp>
      <p:sp>
        <p:nvSpPr>
          <p:cNvPr id="502" name="(6  /             )"/>
          <p:cNvSpPr txBox="1"/>
          <p:nvPr/>
        </p:nvSpPr>
        <p:spPr>
          <a:xfrm>
            <a:off x="5334000" y="4414837"/>
            <a:ext cx="3579426" cy="45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(6  /             )</a:t>
            </a:r>
          </a:p>
        </p:txBody>
      </p:sp>
      <p:sp>
        <p:nvSpPr>
          <p:cNvPr id="503" name="(6  /  (        ) )"/>
          <p:cNvSpPr txBox="1"/>
          <p:nvPr/>
        </p:nvSpPr>
        <p:spPr>
          <a:xfrm>
            <a:off x="5334000" y="4795837"/>
            <a:ext cx="3657600"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(6  /  (        ) )</a:t>
            </a:r>
          </a:p>
        </p:txBody>
      </p:sp>
      <p:sp>
        <p:nvSpPr>
          <p:cNvPr id="504" name="(6  /  (10  -  8) )"/>
          <p:cNvSpPr txBox="1"/>
          <p:nvPr/>
        </p:nvSpPr>
        <p:spPr>
          <a:xfrm>
            <a:off x="5334000" y="5176837"/>
            <a:ext cx="3579426" cy="45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urier"/>
                <a:ea typeface="Courier"/>
                <a:cs typeface="Courier"/>
                <a:sym typeface="Courier"/>
              </a:defRPr>
            </a:lvl1pPr>
          </a:lstStyle>
          <a:p>
            <a:pPr>
              <a:defRPr sz="2800">
                <a:latin typeface="+mj-lt"/>
                <a:ea typeface="+mj-ea"/>
                <a:cs typeface="+mj-cs"/>
                <a:sym typeface="Helvetica"/>
              </a:defRPr>
            </a:pPr>
            <a:r>
              <a:rPr sz="2400">
                <a:latin typeface="Courier"/>
                <a:ea typeface="Courier"/>
                <a:cs typeface="Courier"/>
                <a:sym typeface="Courier"/>
              </a:rPr>
              <a:t>(6  /  (10  -  8) )</a:t>
            </a:r>
          </a:p>
        </p:txBody>
      </p:sp>
      <p:sp>
        <p:nvSpPr>
          <p:cNvPr id="505" name="Line"/>
          <p:cNvSpPr/>
          <p:nvPr/>
        </p:nvSpPr>
        <p:spPr>
          <a:xfrm>
            <a:off x="0" y="3200400"/>
            <a:ext cx="9144000" cy="0"/>
          </a:xfrm>
          <a:prstGeom prst="line">
            <a:avLst/>
          </a:prstGeom>
          <a:ln w="25400">
            <a:solidFill>
              <a:srgbClr val="000000"/>
            </a:solidFill>
          </a:ln>
          <a:effectLst>
            <a:outerShdw blurRad="76200" dist="50800" dir="5400000" rotWithShape="0">
              <a:srgbClr val="4E3B30">
                <a:alpha val="59998"/>
              </a:srgbClr>
            </a:outerShdw>
          </a:effectLst>
        </p:spPr>
        <p:txBody>
          <a:bodyPr lIns="45719" rIns="45719"/>
          <a:lstStyle/>
          <a:p>
            <a:pPr defTabSz="457200">
              <a:defRPr sz="1200">
                <a:latin typeface="+mj-lt"/>
                <a:ea typeface="+mj-ea"/>
                <a:cs typeface="+mj-cs"/>
                <a:sym typeface="Helvetica"/>
              </a:defRPr>
            </a:pPr>
            <a:endParaRPr/>
          </a:p>
        </p:txBody>
      </p:sp>
      <p:grpSp>
        <p:nvGrpSpPr>
          <p:cNvPr id="508" name="Group"/>
          <p:cNvGrpSpPr/>
          <p:nvPr/>
        </p:nvGrpSpPr>
        <p:grpSpPr>
          <a:xfrm>
            <a:off x="152400" y="3352800"/>
            <a:ext cx="911225" cy="882650"/>
            <a:chOff x="0" y="0"/>
            <a:chExt cx="911225" cy="882650"/>
          </a:xfrm>
        </p:grpSpPr>
        <p:sp>
          <p:nvSpPr>
            <p:cNvPr id="506" name="Rectangle"/>
            <p:cNvSpPr/>
            <p:nvPr/>
          </p:nvSpPr>
          <p:spPr>
            <a:xfrm>
              <a:off x="0" y="0"/>
              <a:ext cx="911225" cy="88265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pic>
          <p:nvPicPr>
            <p:cNvPr id="507" name="image42.pdf" descr="image42.pdf"/>
            <p:cNvPicPr>
              <a:picLocks noChangeAspect="1"/>
            </p:cNvPicPr>
            <p:nvPr/>
          </p:nvPicPr>
          <p:blipFill>
            <a:blip r:embed="rId3">
              <a:extLst/>
            </a:blip>
            <a:stretch>
              <a:fillRect/>
            </a:stretch>
          </p:blipFill>
          <p:spPr>
            <a:xfrm>
              <a:off x="0" y="0"/>
              <a:ext cx="911225" cy="882650"/>
            </a:xfrm>
            <a:prstGeom prst="rect">
              <a:avLst/>
            </a:prstGeom>
            <a:ln w="12700" cap="flat">
              <a:noFill/>
              <a:miter lim="400000"/>
            </a:ln>
            <a:effectLst/>
          </p:spPr>
        </p:pic>
      </p:grpSp>
      <p:pic>
        <p:nvPicPr>
          <p:cNvPr id="509" name="image43.pdf" descr="image43.pdf"/>
          <p:cNvPicPr>
            <a:picLocks noChangeAspect="1"/>
          </p:cNvPicPr>
          <p:nvPr/>
        </p:nvPicPr>
        <p:blipFill>
          <a:blip r:embed="rId4">
            <a:extLst/>
          </a:blip>
          <a:stretch>
            <a:fillRect/>
          </a:stretch>
        </p:blipFill>
        <p:spPr>
          <a:xfrm>
            <a:off x="436562" y="3352800"/>
            <a:ext cx="341313" cy="882650"/>
          </a:xfrm>
          <a:prstGeom prst="rect">
            <a:avLst/>
          </a:prstGeom>
          <a:ln w="12700">
            <a:miter lim="400000"/>
          </a:ln>
        </p:spPr>
      </p:pic>
      <p:pic>
        <p:nvPicPr>
          <p:cNvPr id="510" name="image44.pdf" descr="image44.pdf"/>
          <p:cNvPicPr>
            <a:picLocks noChangeAspect="1"/>
          </p:cNvPicPr>
          <p:nvPr/>
        </p:nvPicPr>
        <p:blipFill>
          <a:blip r:embed="rId5">
            <a:extLst/>
          </a:blip>
          <a:stretch>
            <a:fillRect/>
          </a:stretch>
        </p:blipFill>
        <p:spPr>
          <a:xfrm>
            <a:off x="381000" y="1905000"/>
            <a:ext cx="854075" cy="369889"/>
          </a:xfrm>
          <a:prstGeom prst="rect">
            <a:avLst/>
          </a:prstGeom>
          <a:ln w="12700">
            <a:miter lim="400000"/>
          </a:ln>
        </p:spPr>
      </p:pic>
      <p:grpSp>
        <p:nvGrpSpPr>
          <p:cNvPr id="516" name="Group"/>
          <p:cNvGrpSpPr/>
          <p:nvPr/>
        </p:nvGrpSpPr>
        <p:grpSpPr>
          <a:xfrm>
            <a:off x="2740025" y="1371600"/>
            <a:ext cx="1831976" cy="1755776"/>
            <a:chOff x="0" y="0"/>
            <a:chExt cx="1831975" cy="1755775"/>
          </a:xfrm>
        </p:grpSpPr>
        <p:grpSp>
          <p:nvGrpSpPr>
            <p:cNvPr id="514" name="Group"/>
            <p:cNvGrpSpPr/>
            <p:nvPr/>
          </p:nvGrpSpPr>
          <p:grpSpPr>
            <a:xfrm>
              <a:off x="0" y="0"/>
              <a:ext cx="1831976" cy="1755776"/>
              <a:chOff x="0" y="0"/>
              <a:chExt cx="1831975" cy="1755775"/>
            </a:xfrm>
          </p:grpSpPr>
          <p:sp>
            <p:nvSpPr>
              <p:cNvPr id="511" name="Oval"/>
              <p:cNvSpPr/>
              <p:nvPr/>
            </p:nvSpPr>
            <p:spPr>
              <a:xfrm>
                <a:off x="0" y="0"/>
                <a:ext cx="1831976" cy="1755776"/>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12" name="10"/>
              <p:cNvSpPr txBox="1"/>
              <p:nvPr/>
            </p:nvSpPr>
            <p:spPr>
              <a:xfrm>
                <a:off x="981415" y="250825"/>
                <a:ext cx="523422" cy="4213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10</a:t>
                </a:r>
              </a:p>
            </p:txBody>
          </p:sp>
          <p:sp>
            <p:nvSpPr>
              <p:cNvPr id="513" name="8"/>
              <p:cNvSpPr txBox="1"/>
              <p:nvPr/>
            </p:nvSpPr>
            <p:spPr>
              <a:xfrm>
                <a:off x="196283" y="627062"/>
                <a:ext cx="523422" cy="4470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sz="2400">
                    <a:latin typeface="Trebuchet MS"/>
                    <a:ea typeface="Trebuchet MS"/>
                    <a:cs typeface="Trebuchet MS"/>
                    <a:sym typeface="Trebuchet MS"/>
                  </a:rPr>
                  <a:t>8</a:t>
                </a:r>
              </a:p>
            </p:txBody>
          </p:sp>
        </p:grpSp>
        <p:sp>
          <p:nvSpPr>
            <p:cNvPr id="515" name="-"/>
            <p:cNvSpPr txBox="1"/>
            <p:nvPr/>
          </p:nvSpPr>
          <p:spPr>
            <a:xfrm>
              <a:off x="981415" y="1003300"/>
              <a:ext cx="523422" cy="4213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10"/>
                                        </p:tgtEl>
                                        <p:attrNameLst>
                                          <p:attrName>style.visibility</p:attrName>
                                        </p:attrNameLst>
                                      </p:cBhvr>
                                      <p:to>
                                        <p:strVal val="visible"/>
                                      </p:to>
                                    </p:set>
                                    <p:animEffect transition="in" filter="dissolve">
                                      <p:cBhvr>
                                        <p:cTn id="7" dur="500"/>
                                        <p:tgtEl>
                                          <p:spTgt spid="5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516"/>
                                        </p:tgtEl>
                                        <p:attrNameLst>
                                          <p:attrName>style.visibility</p:attrName>
                                        </p:attrNameLst>
                                      </p:cBhvr>
                                      <p:to>
                                        <p:strVal val="visible"/>
                                      </p:to>
                                    </p:set>
                                    <p:animEffect transition="in" filter="dissolve">
                                      <p:cBhvr>
                                        <p:cTn id="12" dur="500"/>
                                        <p:tgtEl>
                                          <p:spTgt spid="516"/>
                                        </p:tgtEl>
                                      </p:cBhvr>
                                    </p:animEffect>
                                  </p:childTnLst>
                                </p:cTn>
                              </p:par>
                            </p:childTnLst>
                          </p:cTn>
                        </p:par>
                      </p:childTnLst>
                    </p:cTn>
                  </p:par>
                  <p:par>
                    <p:cTn id="13" fill="hold">
                      <p:stCondLst>
                        <p:cond delay="indefinite"/>
                      </p:stCondLst>
                      <p:childTnLst>
                        <p:par>
                          <p:cTn id="14" fill="hold">
                            <p:stCondLst>
                              <p:cond delay="0"/>
                            </p:stCondLst>
                            <p:childTnLst>
                              <p:par>
                                <p:cTn id="15" presetID="19" presetClass="exit" presetSubtype="10" fill="hold" grpId="3" nodeType="clickEffect">
                                  <p:stCondLst>
                                    <p:cond delay="0"/>
                                  </p:stCondLst>
                                  <p:iterate>
                                    <p:tmAbs val="0"/>
                                  </p:iterate>
                                  <p:childTnLst>
                                    <p:anim calcmode="lin" valueType="num">
                                      <p:cBhvr>
                                        <p:cTn id="16" dur="2000" fill="hold"/>
                                        <p:tgtEl>
                                          <p:spTgt spid="516"/>
                                        </p:tgtEl>
                                        <p:attrNameLst>
                                          <p:attrName>ppt_h</p:attrName>
                                        </p:attrNameLst>
                                      </p:cBhvr>
                                      <p:tavLst>
                                        <p:tav tm="0">
                                          <p:val>
                                            <p:strVal val="ppt_h"/>
                                          </p:val>
                                        </p:tav>
                                        <p:tav tm="100000">
                                          <p:val>
                                            <p:strVal val="ppt_h"/>
                                          </p:val>
                                        </p:tav>
                                      </p:tavLst>
                                    </p:anim>
                                    <p:anim calcmode="lin" valueType="num">
                                      <p:cBhvr>
                                        <p:cTn id="17" dur="2000" fill="hold"/>
                                        <p:tgtEl>
                                          <p:spTgt spid="5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8" fill="hold">
                                          <p:stCondLst>
                                            <p:cond delay="1999"/>
                                          </p:stCondLst>
                                        </p:cTn>
                                        <p:tgtEl>
                                          <p:spTgt spid="516"/>
                                        </p:tgtEl>
                                        <p:attrNameLst>
                                          <p:attrName>style.visibility</p:attrName>
                                        </p:attrNameLst>
                                      </p:cBhvr>
                                      <p:to>
                                        <p:strVal val="hidden"/>
                                      </p:to>
                                    </p:set>
                                  </p:childTnLst>
                                </p:cTn>
                              </p:par>
                            </p:childTnLst>
                          </p:cTn>
                        </p:par>
                        <p:par>
                          <p:cTn id="19" fill="hold">
                            <p:stCondLst>
                              <p:cond delay="2000"/>
                            </p:stCondLst>
                            <p:childTnLst>
                              <p:par>
                                <p:cTn id="20" presetID="9" presetClass="entr" fill="hold" grpId="4" nodeType="afterEffect">
                                  <p:stCondLst>
                                    <p:cond delay="0"/>
                                  </p:stCondLst>
                                  <p:iterate>
                                    <p:tmAbs val="0"/>
                                  </p:iterate>
                                  <p:childTnLst>
                                    <p:set>
                                      <p:cBhvr>
                                        <p:cTn id="21" fill="hold"/>
                                        <p:tgtEl>
                                          <p:spTgt spid="498"/>
                                        </p:tgtEl>
                                        <p:attrNameLst>
                                          <p:attrName>style.visibility</p:attrName>
                                        </p:attrNameLst>
                                      </p:cBhvr>
                                      <p:to>
                                        <p:strVal val="visible"/>
                                      </p:to>
                                    </p:set>
                                    <p:animEffect transition="in" filter="dissolve">
                                      <p:cBhvr>
                                        <p:cTn id="22" dur="2000"/>
                                        <p:tgtEl>
                                          <p:spTgt spid="49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5" nodeType="clickEffect">
                                  <p:stCondLst>
                                    <p:cond delay="0"/>
                                  </p:stCondLst>
                                  <p:iterate>
                                    <p:tmAbs val="0"/>
                                  </p:iterate>
                                  <p:childTnLst>
                                    <p:set>
                                      <p:cBhvr>
                                        <p:cTn id="26" fill="hold"/>
                                        <p:tgtEl>
                                          <p:spTgt spid="499"/>
                                        </p:tgtEl>
                                        <p:attrNameLst>
                                          <p:attrName>style.visibility</p:attrName>
                                        </p:attrNameLst>
                                      </p:cBhvr>
                                      <p:to>
                                        <p:strVal val="visible"/>
                                      </p:to>
                                    </p:set>
                                    <p:animEffect transition="in" filter="dissolve">
                                      <p:cBhvr>
                                        <p:cTn id="27" dur="500"/>
                                        <p:tgtEl>
                                          <p:spTgt spid="49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fill="hold" grpId="6" nodeType="clickEffect">
                                  <p:stCondLst>
                                    <p:cond delay="0"/>
                                  </p:stCondLst>
                                  <p:iterate>
                                    <p:tmAbs val="0"/>
                                  </p:iterate>
                                  <p:childTnLst>
                                    <p:set>
                                      <p:cBhvr>
                                        <p:cTn id="31" fill="hold"/>
                                        <p:tgtEl>
                                          <p:spTgt spid="500"/>
                                        </p:tgtEl>
                                        <p:attrNameLst>
                                          <p:attrName>style.visibility</p:attrName>
                                        </p:attrNameLst>
                                      </p:cBhvr>
                                      <p:to>
                                        <p:strVal val="visible"/>
                                      </p:to>
                                    </p:set>
                                    <p:animEffect transition="in" filter="dissolve">
                                      <p:cBhvr>
                                        <p:cTn id="32" dur="500"/>
                                        <p:tgtEl>
                                          <p:spTgt spid="50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7" nodeType="clickEffect">
                                  <p:stCondLst>
                                    <p:cond delay="0"/>
                                  </p:stCondLst>
                                  <p:iterate>
                                    <p:tmAbs val="0"/>
                                  </p:iterate>
                                  <p:childTnLst>
                                    <p:set>
                                      <p:cBhvr>
                                        <p:cTn id="36" fill="hold"/>
                                        <p:tgtEl>
                                          <p:spTgt spid="501"/>
                                        </p:tgtEl>
                                        <p:attrNameLst>
                                          <p:attrName>style.visibility</p:attrName>
                                        </p:attrNameLst>
                                      </p:cBhvr>
                                      <p:to>
                                        <p:strVal val="visible"/>
                                      </p:to>
                                    </p:set>
                                    <p:animEffect transition="in" filter="dissolve">
                                      <p:cBhvr>
                                        <p:cTn id="37" dur="500"/>
                                        <p:tgtEl>
                                          <p:spTgt spid="50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8" nodeType="clickEffect">
                                  <p:stCondLst>
                                    <p:cond delay="0"/>
                                  </p:stCondLst>
                                  <p:iterate>
                                    <p:tmAbs val="0"/>
                                  </p:iterate>
                                  <p:childTnLst>
                                    <p:set>
                                      <p:cBhvr>
                                        <p:cTn id="41" fill="hold"/>
                                        <p:tgtEl>
                                          <p:spTgt spid="505"/>
                                        </p:tgtEl>
                                        <p:attrNameLst>
                                          <p:attrName>style.visibility</p:attrName>
                                        </p:attrNameLst>
                                      </p:cBhvr>
                                      <p:to>
                                        <p:strVal val="visible"/>
                                      </p:to>
                                    </p:set>
                                    <p:anim calcmode="lin" valueType="num">
                                      <p:cBhvr>
                                        <p:cTn id="42" dur="500" fill="hold"/>
                                        <p:tgtEl>
                                          <p:spTgt spid="505"/>
                                        </p:tgtEl>
                                        <p:attrNameLst>
                                          <p:attrName>ppt_x</p:attrName>
                                        </p:attrNameLst>
                                      </p:cBhvr>
                                      <p:tavLst>
                                        <p:tav tm="0">
                                          <p:val>
                                            <p:strVal val="0-#ppt_w/2"/>
                                          </p:val>
                                        </p:tav>
                                        <p:tav tm="100000">
                                          <p:val>
                                            <p:strVal val="#ppt_x"/>
                                          </p:val>
                                        </p:tav>
                                      </p:tavLst>
                                    </p:anim>
                                    <p:anim calcmode="lin" valueType="num">
                                      <p:cBhvr>
                                        <p:cTn id="43" dur="500" fill="hold"/>
                                        <p:tgtEl>
                                          <p:spTgt spid="505"/>
                                        </p:tgtEl>
                                        <p:attrNameLst>
                                          <p:attrName>ppt_y</p:attrName>
                                        </p:attrNameLst>
                                      </p:cBhvr>
                                      <p:tavLst>
                                        <p:tav tm="0">
                                          <p:val>
                                            <p:strVal val="#ppt_y"/>
                                          </p:val>
                                        </p:tav>
                                        <p:tav tm="100000">
                                          <p:val>
                                            <p:strVal val="#ppt_y"/>
                                          </p:val>
                                        </p:tav>
                                      </p:tavLst>
                                    </p:anim>
                                  </p:childTnLst>
                                </p:cTn>
                              </p:par>
                            </p:childTnLst>
                          </p:cTn>
                        </p:par>
                        <p:par>
                          <p:cTn id="44" fill="hold">
                            <p:stCondLst>
                              <p:cond delay="500"/>
                            </p:stCondLst>
                            <p:childTnLst>
                              <p:par>
                                <p:cTn id="45" presetID="2" presetClass="entr" presetSubtype="8" fill="hold" grpId="9" nodeType="afterEffect">
                                  <p:stCondLst>
                                    <p:cond delay="0"/>
                                  </p:stCondLst>
                                  <p:iterate>
                                    <p:tmAbs val="0"/>
                                  </p:iterate>
                                  <p:childTnLst>
                                    <p:set>
                                      <p:cBhvr>
                                        <p:cTn id="46" fill="hold"/>
                                        <p:tgtEl>
                                          <p:spTgt spid="509"/>
                                        </p:tgtEl>
                                        <p:attrNameLst>
                                          <p:attrName>style.visibility</p:attrName>
                                        </p:attrNameLst>
                                      </p:cBhvr>
                                      <p:to>
                                        <p:strVal val="visible"/>
                                      </p:to>
                                    </p:set>
                                    <p:anim calcmode="lin" valueType="num">
                                      <p:cBhvr>
                                        <p:cTn id="47" dur="500" fill="hold"/>
                                        <p:tgtEl>
                                          <p:spTgt spid="509"/>
                                        </p:tgtEl>
                                        <p:attrNameLst>
                                          <p:attrName>ppt_x</p:attrName>
                                        </p:attrNameLst>
                                      </p:cBhvr>
                                      <p:tavLst>
                                        <p:tav tm="0">
                                          <p:val>
                                            <p:strVal val="0-#ppt_w/2"/>
                                          </p:val>
                                        </p:tav>
                                        <p:tav tm="100000">
                                          <p:val>
                                            <p:strVal val="#ppt_x"/>
                                          </p:val>
                                        </p:tav>
                                      </p:tavLst>
                                    </p:anim>
                                    <p:anim calcmode="lin" valueType="num">
                                      <p:cBhvr>
                                        <p:cTn id="48" dur="500" fill="hold"/>
                                        <p:tgtEl>
                                          <p:spTgt spid="50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9" presetClass="entr" fill="hold" grpId="10" nodeType="clickEffect">
                                  <p:stCondLst>
                                    <p:cond delay="0"/>
                                  </p:stCondLst>
                                  <p:iterate>
                                    <p:tmAbs val="0"/>
                                  </p:iterate>
                                  <p:childTnLst>
                                    <p:set>
                                      <p:cBhvr>
                                        <p:cTn id="52" fill="hold"/>
                                        <p:tgtEl>
                                          <p:spTgt spid="490"/>
                                        </p:tgtEl>
                                        <p:attrNameLst>
                                          <p:attrName>style.visibility</p:attrName>
                                        </p:attrNameLst>
                                      </p:cBhvr>
                                      <p:to>
                                        <p:strVal val="visible"/>
                                      </p:to>
                                    </p:set>
                                    <p:animEffect transition="in" filter="dissolve">
                                      <p:cBhvr>
                                        <p:cTn id="53" dur="2000"/>
                                        <p:tgtEl>
                                          <p:spTgt spid="490"/>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xit" fill="hold" grpId="11" nodeType="clickEffect">
                                  <p:stCondLst>
                                    <p:cond delay="0"/>
                                  </p:stCondLst>
                                  <p:iterate>
                                    <p:tmAbs val="0"/>
                                  </p:iterate>
                                  <p:childTnLst>
                                    <p:animEffect transition="out" filter="dissolve">
                                      <p:cBhvr>
                                        <p:cTn id="57" dur="500" fill="hold"/>
                                        <p:tgtEl>
                                          <p:spTgt spid="509"/>
                                        </p:tgtEl>
                                      </p:cBhvr>
                                    </p:animEffect>
                                    <p:set>
                                      <p:cBhvr>
                                        <p:cTn id="58" fill="hold">
                                          <p:stCondLst>
                                            <p:cond delay="499"/>
                                          </p:stCondLst>
                                        </p:cTn>
                                        <p:tgtEl>
                                          <p:spTgt spid="50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8" fill="hold" grpId="12" nodeType="clickEffect">
                                  <p:stCondLst>
                                    <p:cond delay="0"/>
                                  </p:stCondLst>
                                  <p:iterate>
                                    <p:tmAbs val="0"/>
                                  </p:iterate>
                                  <p:childTnLst>
                                    <p:set>
                                      <p:cBhvr>
                                        <p:cTn id="62" fill="hold"/>
                                        <p:tgtEl>
                                          <p:spTgt spid="508"/>
                                        </p:tgtEl>
                                        <p:attrNameLst>
                                          <p:attrName>style.visibility</p:attrName>
                                        </p:attrNameLst>
                                      </p:cBhvr>
                                      <p:to>
                                        <p:strVal val="visible"/>
                                      </p:to>
                                    </p:set>
                                    <p:anim calcmode="lin" valueType="num">
                                      <p:cBhvr>
                                        <p:cTn id="63" dur="500" fill="hold"/>
                                        <p:tgtEl>
                                          <p:spTgt spid="508"/>
                                        </p:tgtEl>
                                        <p:attrNameLst>
                                          <p:attrName>ppt_x</p:attrName>
                                        </p:attrNameLst>
                                      </p:cBhvr>
                                      <p:tavLst>
                                        <p:tav tm="0">
                                          <p:val>
                                            <p:strVal val="0-#ppt_w/2"/>
                                          </p:val>
                                        </p:tav>
                                        <p:tav tm="100000">
                                          <p:val>
                                            <p:strVal val="#ppt_x"/>
                                          </p:val>
                                        </p:tav>
                                      </p:tavLst>
                                    </p:anim>
                                    <p:anim calcmode="lin" valueType="num">
                                      <p:cBhvr>
                                        <p:cTn id="64" dur="500" fill="hold"/>
                                        <p:tgtEl>
                                          <p:spTgt spid="508"/>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path" presetSubtype="0" accel="50000" decel="50000" fill="hold" nodeType="clickEffect">
                                  <p:stCondLst>
                                    <p:cond delay="0"/>
                                  </p:stCondLst>
                                  <p:childTnLst>
                                    <p:animMotion origin="layout" path="M 0.000000 0.000000 L -0.129379 0.505087" pathEditMode="relative">
                                      <p:cBhvr>
                                        <p:cTn id="68" dur="2000" fill="hold"/>
                                        <p:tgtEl>
                                          <p:spTgt spid="498"/>
                                        </p:tgtEl>
                                        <p:attrNameLst>
                                          <p:attrName>ppt_x</p:attrName>
                                          <p:attrName>ppt_y</p:attrName>
                                        </p:attrNameLst>
                                      </p:cBhvr>
                                    </p:animMotion>
                                  </p:childTnLst>
                                </p:cTn>
                              </p:par>
                              <p:par>
                                <p:cTn id="69" presetID="1" presetClass="entr" presetSubtype="0" fill="hold" grpId="14" nodeType="withEffect">
                                  <p:stCondLst>
                                    <p:cond delay="0"/>
                                  </p:stCondLst>
                                  <p:childTnLst>
                                    <p:set>
                                      <p:cBhvr>
                                        <p:cTn id="70" dur="1" fill="hold">
                                          <p:stCondLst>
                                            <p:cond delay="0"/>
                                          </p:stCondLst>
                                        </p:cTn>
                                        <p:tgtEl>
                                          <p:spTgt spid="4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9" presetClass="entr" fill="hold" grpId="15" nodeType="clickEffect">
                                  <p:stCondLst>
                                    <p:cond delay="0"/>
                                  </p:stCondLst>
                                  <p:iterate>
                                    <p:tmAbs val="0"/>
                                  </p:iterate>
                                  <p:childTnLst>
                                    <p:set>
                                      <p:cBhvr>
                                        <p:cTn id="74" fill="hold"/>
                                        <p:tgtEl>
                                          <p:spTgt spid="502"/>
                                        </p:tgtEl>
                                        <p:attrNameLst>
                                          <p:attrName>style.visibility</p:attrName>
                                        </p:attrNameLst>
                                      </p:cBhvr>
                                      <p:to>
                                        <p:strVal val="visible"/>
                                      </p:to>
                                    </p:set>
                                    <p:animEffect transition="in" filter="dissolve">
                                      <p:cBhvr>
                                        <p:cTn id="75" dur="500"/>
                                        <p:tgtEl>
                                          <p:spTgt spid="502"/>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fill="hold" grpId="16" nodeType="clickEffect">
                                  <p:stCondLst>
                                    <p:cond delay="0"/>
                                  </p:stCondLst>
                                  <p:iterate>
                                    <p:tmAbs val="0"/>
                                  </p:iterate>
                                  <p:childTnLst>
                                    <p:set>
                                      <p:cBhvr>
                                        <p:cTn id="79" fill="hold"/>
                                        <p:tgtEl>
                                          <p:spTgt spid="503"/>
                                        </p:tgtEl>
                                        <p:attrNameLst>
                                          <p:attrName>style.visibility</p:attrName>
                                        </p:attrNameLst>
                                      </p:cBhvr>
                                      <p:to>
                                        <p:strVal val="visible"/>
                                      </p:to>
                                    </p:set>
                                    <p:animEffect transition="in" filter="dissolve">
                                      <p:cBhvr>
                                        <p:cTn id="80" dur="500"/>
                                        <p:tgtEl>
                                          <p:spTgt spid="503"/>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fill="hold" grpId="17" nodeType="clickEffect">
                                  <p:stCondLst>
                                    <p:cond delay="0"/>
                                  </p:stCondLst>
                                  <p:iterate>
                                    <p:tmAbs val="0"/>
                                  </p:iterate>
                                  <p:childTnLst>
                                    <p:set>
                                      <p:cBhvr>
                                        <p:cTn id="84" fill="hold"/>
                                        <p:tgtEl>
                                          <p:spTgt spid="504"/>
                                        </p:tgtEl>
                                        <p:attrNameLst>
                                          <p:attrName>style.visibility</p:attrName>
                                        </p:attrNameLst>
                                      </p:cBhvr>
                                      <p:to>
                                        <p:strVal val="visible"/>
                                      </p:to>
                                    </p:set>
                                    <p:animEffect transition="in" filter="dissolve">
                                      <p:cBhvr>
                                        <p:cTn id="85" dur="5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14" animBg="1" advAuto="0"/>
      <p:bldP spid="490" grpId="10" animBg="1" advAuto="0"/>
      <p:bldP spid="498" grpId="4" animBg="1" advAuto="0"/>
      <p:bldP spid="499" grpId="5" animBg="1" advAuto="0"/>
      <p:bldP spid="500" grpId="6" animBg="1" advAuto="0"/>
      <p:bldP spid="501" grpId="7" animBg="1" advAuto="0"/>
      <p:bldP spid="502" grpId="15" animBg="1" advAuto="0"/>
      <p:bldP spid="503" grpId="16" animBg="1" advAuto="0"/>
      <p:bldP spid="504" grpId="17" animBg="1" advAuto="0"/>
      <p:bldP spid="505" grpId="8" animBg="1" advAuto="0"/>
      <p:bldP spid="508" grpId="12" animBg="1" advAuto="0"/>
      <p:bldP spid="509" grpId="9" animBg="1" advAuto="0"/>
      <p:bldP spid="509" grpId="11" animBg="1" advAuto="0"/>
      <p:bldP spid="510" grpId="1" animBg="1" advAuto="0"/>
      <p:bldP spid="516" grpId="2" animBg="1" advAuto="0"/>
      <p:bldP spid="516" grpId="3"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Circles of Evaluation"/>
          <p:cNvSpPr txBox="1">
            <a:spLocks noGrp="1"/>
          </p:cNvSpPr>
          <p:nvPr>
            <p:ph type="title"/>
          </p:nvPr>
        </p:nvSpPr>
        <p:spPr>
          <a:prstGeom prst="rect">
            <a:avLst/>
          </a:prstGeom>
        </p:spPr>
        <p:txBody>
          <a:bodyPr/>
          <a:lstStyle/>
          <a:p>
            <a:r>
              <a:t>Circles of Evaluation</a:t>
            </a:r>
          </a:p>
        </p:txBody>
      </p:sp>
      <p:sp>
        <p:nvSpPr>
          <p:cNvPr id="4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26</a:t>
            </a:fld>
            <a:endParaRPr sz="1200">
              <a:solidFill>
                <a:srgbClr val="D38E27"/>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E224BE-3975-4C45-88AF-BC8A5605007D}"/>
                  </a:ext>
                </a:extLst>
              </p:cNvPr>
              <p:cNvSpPr txBox="1"/>
              <p:nvPr/>
            </p:nvSpPr>
            <p:spPr>
              <a:xfrm>
                <a:off x="1045924" y="4575406"/>
                <a:ext cx="850168" cy="691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Franklin Gothic Book"/>
                            </a:rPr>
                          </m:ctrlPr>
                        </m:fPr>
                        <m:num>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Franklin Gothic Book"/>
                            </a:rPr>
                            <m:t>6 × 3</m:t>
                          </m:r>
                        </m:num>
                        <m:den>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Franklin Gothic Book"/>
                            </a:rPr>
                            <m:t>4 −2</m:t>
                          </m:r>
                        </m:den>
                      </m:f>
                    </m:oMath>
                  </m:oMathPara>
                </a14:m>
                <a:endParaRPr kumimoji="0" lang="en-US" sz="2400" b="0" i="0" u="none" strike="noStrike" cap="none" spc="0" normalizeH="0" baseline="0" dirty="0">
                  <a:ln>
                    <a:noFill/>
                  </a:ln>
                  <a:solidFill>
                    <a:srgbClr val="000000"/>
                  </a:solidFill>
                  <a:effectLst/>
                  <a:uFillTx/>
                  <a:latin typeface="Franklin Gothic Book"/>
                  <a:ea typeface="Franklin Gothic Book"/>
                  <a:cs typeface="Franklin Gothic Book"/>
                  <a:sym typeface="Franklin Gothic Book"/>
                </a:endParaRPr>
              </a:p>
            </p:txBody>
          </p:sp>
        </mc:Choice>
        <mc:Fallback xmlns="">
          <p:sp>
            <p:nvSpPr>
              <p:cNvPr id="2" name="TextBox 1">
                <a:extLst>
                  <a:ext uri="{FF2B5EF4-FFF2-40B4-BE49-F238E27FC236}">
                    <a16:creationId xmlns:a16="http://schemas.microsoft.com/office/drawing/2014/main" id="{C5E224BE-3975-4C45-88AF-BC8A5605007D}"/>
                  </a:ext>
                </a:extLst>
              </p:cNvPr>
              <p:cNvSpPr txBox="1">
                <a:spLocks noRot="1" noChangeAspect="1" noMove="1" noResize="1" noEditPoints="1" noAdjustHandles="1" noChangeArrowheads="1" noChangeShapeType="1" noTextEdit="1"/>
              </p:cNvSpPr>
              <p:nvPr/>
            </p:nvSpPr>
            <p:spPr>
              <a:xfrm>
                <a:off x="1045924" y="4575406"/>
                <a:ext cx="850168" cy="691471"/>
              </a:xfrm>
              <a:prstGeom prst="rect">
                <a:avLst/>
              </a:prstGeom>
              <a:blipFill>
                <a:blip r:embed="rId3"/>
                <a:stretch>
                  <a:fillRect l="-5882" t="-9091" r="-7353" b="-3090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77DB47-A8A7-D042-BF02-1FBD55D1D0E1}"/>
                  </a:ext>
                </a:extLst>
              </p:cNvPr>
              <p:cNvSpPr txBox="1"/>
              <p:nvPr/>
            </p:nvSpPr>
            <p:spPr>
              <a:xfrm>
                <a:off x="1085485" y="2522137"/>
                <a:ext cx="77104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panose="02040503050406030204" pitchFamily="18" charset="0"/>
                          <a:ea typeface="Franklin Gothic Book"/>
                          <a:cs typeface="Franklin Gothic Book"/>
                          <a:sym typeface="Franklin Gothic Book"/>
                        </a:rPr>
                        <m:t>4 </m:t>
                      </m:r>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Franklin Gothic Book"/>
                        </a:rPr>
                        <m:t>× 7</m:t>
                      </m:r>
                    </m:oMath>
                  </m:oMathPara>
                </a14:m>
                <a:endParaRPr kumimoji="0" lang="en-US" sz="2400" b="0" i="0" u="none" strike="noStrike" cap="none" spc="0" normalizeH="0" baseline="0" dirty="0">
                  <a:ln>
                    <a:noFill/>
                  </a:ln>
                  <a:solidFill>
                    <a:srgbClr val="000000"/>
                  </a:solidFill>
                  <a:effectLst/>
                  <a:uFillTx/>
                  <a:latin typeface="Franklin Gothic Book"/>
                  <a:ea typeface="Franklin Gothic Book"/>
                  <a:cs typeface="Franklin Gothic Book"/>
                  <a:sym typeface="Franklin Gothic Book"/>
                </a:endParaRPr>
              </a:p>
            </p:txBody>
          </p:sp>
        </mc:Choice>
        <mc:Fallback xmlns="">
          <p:sp>
            <p:nvSpPr>
              <p:cNvPr id="3" name="TextBox 2">
                <a:extLst>
                  <a:ext uri="{FF2B5EF4-FFF2-40B4-BE49-F238E27FC236}">
                    <a16:creationId xmlns:a16="http://schemas.microsoft.com/office/drawing/2014/main" id="{A777DB47-A8A7-D042-BF02-1FBD55D1D0E1}"/>
                  </a:ext>
                </a:extLst>
              </p:cNvPr>
              <p:cNvSpPr txBox="1">
                <a:spLocks noRot="1" noChangeAspect="1" noMove="1" noResize="1" noEditPoints="1" noAdjustHandles="1" noChangeArrowheads="1" noChangeShapeType="1" noTextEdit="1"/>
              </p:cNvSpPr>
              <p:nvPr/>
            </p:nvSpPr>
            <p:spPr>
              <a:xfrm>
                <a:off x="1085485" y="2522137"/>
                <a:ext cx="771045" cy="369332"/>
              </a:xfrm>
              <a:prstGeom prst="rect">
                <a:avLst/>
              </a:prstGeom>
              <a:blipFill>
                <a:blip r:embed="rId4"/>
                <a:stretch>
                  <a:fillRect l="-6452" t="-6667" r="-8065" b="-36667"/>
                </a:stretch>
              </a:blipFill>
              <a:ln w="12700" cap="flat">
                <a:noFill/>
                <a:miter lim="400000"/>
              </a:ln>
              <a:effectLst/>
            </p:spPr>
            <p:txBody>
              <a:bodyPr/>
              <a:lstStyle/>
              <a:p>
                <a:r>
                  <a:rPr lang="en-US">
                    <a:noFill/>
                  </a:rPr>
                  <a:t> </a:t>
                </a:r>
              </a:p>
            </p:txBody>
          </p:sp>
        </mc:Fallback>
      </mc:AlternateContent>
      <p:grpSp>
        <p:nvGrpSpPr>
          <p:cNvPr id="43" name="Group">
            <a:extLst>
              <a:ext uri="{FF2B5EF4-FFF2-40B4-BE49-F238E27FC236}">
                <a16:creationId xmlns:a16="http://schemas.microsoft.com/office/drawing/2014/main" id="{F7DF22CD-289A-0D4E-A884-2B8071D93FF0}"/>
              </a:ext>
            </a:extLst>
          </p:cNvPr>
          <p:cNvGrpSpPr/>
          <p:nvPr/>
        </p:nvGrpSpPr>
        <p:grpSpPr>
          <a:xfrm>
            <a:off x="2118558" y="3769087"/>
            <a:ext cx="2971800" cy="2836865"/>
            <a:chOff x="0" y="-1"/>
            <a:chExt cx="2971800" cy="2836864"/>
          </a:xfrm>
        </p:grpSpPr>
        <p:sp>
          <p:nvSpPr>
            <p:cNvPr id="44" name="Oval">
              <a:extLst>
                <a:ext uri="{FF2B5EF4-FFF2-40B4-BE49-F238E27FC236}">
                  <a16:creationId xmlns:a16="http://schemas.microsoft.com/office/drawing/2014/main" id="{B1FCF74B-D8BA-494D-853A-1F67A1C0CAF6}"/>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45" name="/">
              <a:extLst>
                <a:ext uri="{FF2B5EF4-FFF2-40B4-BE49-F238E27FC236}">
                  <a16:creationId xmlns:a16="http://schemas.microsoft.com/office/drawing/2014/main" id="{E199A24D-017C-9545-9B26-D195B54CF9FB}"/>
                </a:ext>
              </a:extLst>
            </p:cNvPr>
            <p:cNvSpPr txBox="1"/>
            <p:nvPr/>
          </p:nvSpPr>
          <p:spPr>
            <a:xfrm>
              <a:off x="1086040" y="207827"/>
              <a:ext cx="849086" cy="421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dirty="0">
                  <a:latin typeface="Times New Roman"/>
                  <a:ea typeface="Times New Roman"/>
                  <a:cs typeface="Times New Roman"/>
                  <a:sym typeface="Times New Roman"/>
                </a:rPr>
                <a:t>/</a:t>
              </a:r>
            </a:p>
          </p:txBody>
        </p:sp>
        <p:sp>
          <p:nvSpPr>
            <p:cNvPr id="48" name="Line">
              <a:extLst>
                <a:ext uri="{FF2B5EF4-FFF2-40B4-BE49-F238E27FC236}">
                  <a16:creationId xmlns:a16="http://schemas.microsoft.com/office/drawing/2014/main" id="{290EF555-8A87-5448-9BB8-2AE0495537BE}"/>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grpSp>
        <p:nvGrpSpPr>
          <p:cNvPr id="50" name="Group">
            <a:extLst>
              <a:ext uri="{FF2B5EF4-FFF2-40B4-BE49-F238E27FC236}">
                <a16:creationId xmlns:a16="http://schemas.microsoft.com/office/drawing/2014/main" id="{0A5F3382-5A2F-0642-B81B-F31D44443345}"/>
              </a:ext>
            </a:extLst>
          </p:cNvPr>
          <p:cNvGrpSpPr/>
          <p:nvPr/>
        </p:nvGrpSpPr>
        <p:grpSpPr>
          <a:xfrm>
            <a:off x="2481369" y="4851067"/>
            <a:ext cx="1135626" cy="1084063"/>
            <a:chOff x="0" y="-1"/>
            <a:chExt cx="2971800" cy="2836864"/>
          </a:xfrm>
        </p:grpSpPr>
        <p:sp>
          <p:nvSpPr>
            <p:cNvPr id="51" name="Oval">
              <a:extLst>
                <a:ext uri="{FF2B5EF4-FFF2-40B4-BE49-F238E27FC236}">
                  <a16:creationId xmlns:a16="http://schemas.microsoft.com/office/drawing/2014/main" id="{A29A52F0-20A6-1244-89D0-3B24D896D0EF}"/>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2" name="/">
              <a:extLst>
                <a:ext uri="{FF2B5EF4-FFF2-40B4-BE49-F238E27FC236}">
                  <a16:creationId xmlns:a16="http://schemas.microsoft.com/office/drawing/2014/main" id="{4D841ED6-8519-D944-8D67-08295F0CC061}"/>
                </a:ext>
              </a:extLst>
            </p:cNvPr>
            <p:cNvSpPr txBox="1"/>
            <p:nvPr/>
          </p:nvSpPr>
          <p:spPr>
            <a:xfrm>
              <a:off x="1086040" y="207826"/>
              <a:ext cx="849087" cy="13691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lang="en-US" dirty="0"/>
                <a:t>*</a:t>
              </a:r>
              <a:endParaRPr sz="2400" dirty="0">
                <a:latin typeface="Times New Roman"/>
                <a:ea typeface="Times New Roman"/>
                <a:cs typeface="Times New Roman"/>
                <a:sym typeface="Times New Roman"/>
              </a:endParaRPr>
            </a:p>
          </p:txBody>
        </p:sp>
        <p:sp>
          <p:nvSpPr>
            <p:cNvPr id="54" name="Line">
              <a:extLst>
                <a:ext uri="{FF2B5EF4-FFF2-40B4-BE49-F238E27FC236}">
                  <a16:creationId xmlns:a16="http://schemas.microsoft.com/office/drawing/2014/main" id="{E37DBAE7-8346-C04D-B229-B91D32033AB5}"/>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55" name="2">
            <a:extLst>
              <a:ext uri="{FF2B5EF4-FFF2-40B4-BE49-F238E27FC236}">
                <a16:creationId xmlns:a16="http://schemas.microsoft.com/office/drawing/2014/main" id="{2060E11A-DD57-5645-9532-9F0CC52762F8}"/>
              </a:ext>
            </a:extLst>
          </p:cNvPr>
          <p:cNvSpPr txBox="1"/>
          <p:nvPr/>
        </p:nvSpPr>
        <p:spPr>
          <a:xfrm>
            <a:off x="2698474" y="5357452"/>
            <a:ext cx="312563" cy="52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2800" dirty="0">
                <a:latin typeface="Helvetica" pitchFamily="2" charset="0"/>
                <a:sym typeface="Trebuchet MS"/>
              </a:rPr>
              <a:t>6</a:t>
            </a:r>
            <a:endParaRPr sz="2800" dirty="0">
              <a:latin typeface="Helvetica" pitchFamily="2" charset="0"/>
              <a:sym typeface="Trebuchet MS"/>
            </a:endParaRPr>
          </a:p>
        </p:txBody>
      </p:sp>
      <p:sp>
        <p:nvSpPr>
          <p:cNvPr id="56" name="2">
            <a:extLst>
              <a:ext uri="{FF2B5EF4-FFF2-40B4-BE49-F238E27FC236}">
                <a16:creationId xmlns:a16="http://schemas.microsoft.com/office/drawing/2014/main" id="{5FFF0452-5FFC-6B4F-85FC-B4305B0DCCAB}"/>
              </a:ext>
            </a:extLst>
          </p:cNvPr>
          <p:cNvSpPr txBox="1"/>
          <p:nvPr/>
        </p:nvSpPr>
        <p:spPr>
          <a:xfrm>
            <a:off x="3179802" y="5333009"/>
            <a:ext cx="415413" cy="52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dirty="0"/>
              <a:t>3</a:t>
            </a:r>
            <a:endParaRPr dirty="0">
              <a:latin typeface="Trebuchet MS"/>
              <a:ea typeface="Trebuchet MS"/>
              <a:cs typeface="Trebuchet MS"/>
              <a:sym typeface="Trebuchet MS"/>
            </a:endParaRPr>
          </a:p>
        </p:txBody>
      </p:sp>
      <p:grpSp>
        <p:nvGrpSpPr>
          <p:cNvPr id="57" name="Group">
            <a:extLst>
              <a:ext uri="{FF2B5EF4-FFF2-40B4-BE49-F238E27FC236}">
                <a16:creationId xmlns:a16="http://schemas.microsoft.com/office/drawing/2014/main" id="{97BB4D90-2BED-914E-A449-914CCDC91819}"/>
              </a:ext>
            </a:extLst>
          </p:cNvPr>
          <p:cNvGrpSpPr/>
          <p:nvPr/>
        </p:nvGrpSpPr>
        <p:grpSpPr>
          <a:xfrm>
            <a:off x="3763980" y="4772627"/>
            <a:ext cx="1135626" cy="1162503"/>
            <a:chOff x="0" y="-205269"/>
            <a:chExt cx="2971800" cy="3042132"/>
          </a:xfrm>
        </p:grpSpPr>
        <p:sp>
          <p:nvSpPr>
            <p:cNvPr id="58" name="Oval">
              <a:extLst>
                <a:ext uri="{FF2B5EF4-FFF2-40B4-BE49-F238E27FC236}">
                  <a16:creationId xmlns:a16="http://schemas.microsoft.com/office/drawing/2014/main" id="{31F450B3-972A-F344-B5E3-14EAE51BFAF0}"/>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9" name="/">
              <a:extLst>
                <a:ext uri="{FF2B5EF4-FFF2-40B4-BE49-F238E27FC236}">
                  <a16:creationId xmlns:a16="http://schemas.microsoft.com/office/drawing/2014/main" id="{DA3EAE06-CB2C-4F42-B433-6D8871954D0E}"/>
                </a:ext>
              </a:extLst>
            </p:cNvPr>
            <p:cNvSpPr txBox="1"/>
            <p:nvPr/>
          </p:nvSpPr>
          <p:spPr>
            <a:xfrm>
              <a:off x="1061355" y="-205269"/>
              <a:ext cx="849087" cy="13691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lang="en-US" dirty="0"/>
                <a:t>-</a:t>
              </a:r>
              <a:endParaRPr sz="2400" dirty="0">
                <a:latin typeface="Times New Roman"/>
                <a:ea typeface="Times New Roman"/>
                <a:cs typeface="Times New Roman"/>
                <a:sym typeface="Times New Roman"/>
              </a:endParaRPr>
            </a:p>
          </p:txBody>
        </p:sp>
        <p:sp>
          <p:nvSpPr>
            <p:cNvPr id="60" name="Line">
              <a:extLst>
                <a:ext uri="{FF2B5EF4-FFF2-40B4-BE49-F238E27FC236}">
                  <a16:creationId xmlns:a16="http://schemas.microsoft.com/office/drawing/2014/main" id="{7708D5AB-822A-4B41-B459-0337F43D3C1D}"/>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62" name="2">
            <a:extLst>
              <a:ext uri="{FF2B5EF4-FFF2-40B4-BE49-F238E27FC236}">
                <a16:creationId xmlns:a16="http://schemas.microsoft.com/office/drawing/2014/main" id="{715331C1-A998-074D-BDFC-CB3FDBC4E57D}"/>
              </a:ext>
            </a:extLst>
          </p:cNvPr>
          <p:cNvSpPr txBox="1"/>
          <p:nvPr/>
        </p:nvSpPr>
        <p:spPr>
          <a:xfrm>
            <a:off x="3988635" y="5357529"/>
            <a:ext cx="312563" cy="52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2800" dirty="0">
                <a:latin typeface="Helvetica" pitchFamily="2" charset="0"/>
                <a:sym typeface="Trebuchet MS"/>
              </a:rPr>
              <a:t>4</a:t>
            </a:r>
            <a:endParaRPr sz="2800" dirty="0">
              <a:latin typeface="Helvetica" pitchFamily="2" charset="0"/>
              <a:sym typeface="Trebuchet MS"/>
            </a:endParaRPr>
          </a:p>
        </p:txBody>
      </p:sp>
      <p:sp>
        <p:nvSpPr>
          <p:cNvPr id="63" name="2">
            <a:extLst>
              <a:ext uri="{FF2B5EF4-FFF2-40B4-BE49-F238E27FC236}">
                <a16:creationId xmlns:a16="http://schemas.microsoft.com/office/drawing/2014/main" id="{10071D11-C2FC-1C48-AA1E-8EEB720374EC}"/>
              </a:ext>
            </a:extLst>
          </p:cNvPr>
          <p:cNvSpPr txBox="1"/>
          <p:nvPr/>
        </p:nvSpPr>
        <p:spPr>
          <a:xfrm>
            <a:off x="4469963" y="5333086"/>
            <a:ext cx="415413" cy="52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dirty="0"/>
              <a:t>2</a:t>
            </a:r>
            <a:endParaRPr dirty="0">
              <a:latin typeface="Trebuchet MS"/>
              <a:ea typeface="Trebuchet MS"/>
              <a:cs typeface="Trebuchet MS"/>
              <a:sym typeface="Trebuchet MS"/>
            </a:endParaRPr>
          </a:p>
        </p:txBody>
      </p:sp>
      <p:grpSp>
        <p:nvGrpSpPr>
          <p:cNvPr id="64" name="Group">
            <a:extLst>
              <a:ext uri="{FF2B5EF4-FFF2-40B4-BE49-F238E27FC236}">
                <a16:creationId xmlns:a16="http://schemas.microsoft.com/office/drawing/2014/main" id="{4237168D-9126-8C4C-B4B3-94C7CE36C90B}"/>
              </a:ext>
            </a:extLst>
          </p:cNvPr>
          <p:cNvGrpSpPr/>
          <p:nvPr/>
        </p:nvGrpSpPr>
        <p:grpSpPr>
          <a:xfrm>
            <a:off x="3009290" y="1911560"/>
            <a:ext cx="1135626" cy="1084063"/>
            <a:chOff x="0" y="-1"/>
            <a:chExt cx="2971800" cy="2836864"/>
          </a:xfrm>
        </p:grpSpPr>
        <p:sp>
          <p:nvSpPr>
            <p:cNvPr id="65" name="Oval">
              <a:extLst>
                <a:ext uri="{FF2B5EF4-FFF2-40B4-BE49-F238E27FC236}">
                  <a16:creationId xmlns:a16="http://schemas.microsoft.com/office/drawing/2014/main" id="{18B00648-6A0D-D340-BB15-225FBC39508F}"/>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6" name="/">
              <a:extLst>
                <a:ext uri="{FF2B5EF4-FFF2-40B4-BE49-F238E27FC236}">
                  <a16:creationId xmlns:a16="http://schemas.microsoft.com/office/drawing/2014/main" id="{EF9EAB69-40B8-3F4D-B904-113260001941}"/>
                </a:ext>
              </a:extLst>
            </p:cNvPr>
            <p:cNvSpPr txBox="1"/>
            <p:nvPr/>
          </p:nvSpPr>
          <p:spPr>
            <a:xfrm>
              <a:off x="1086040" y="207826"/>
              <a:ext cx="849087" cy="13691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lang="en-US" dirty="0"/>
                <a:t>*</a:t>
              </a:r>
              <a:endParaRPr sz="2400" dirty="0">
                <a:latin typeface="Times New Roman"/>
                <a:ea typeface="Times New Roman"/>
                <a:cs typeface="Times New Roman"/>
                <a:sym typeface="Times New Roman"/>
              </a:endParaRPr>
            </a:p>
          </p:txBody>
        </p:sp>
        <p:sp>
          <p:nvSpPr>
            <p:cNvPr id="67" name="Line">
              <a:extLst>
                <a:ext uri="{FF2B5EF4-FFF2-40B4-BE49-F238E27FC236}">
                  <a16:creationId xmlns:a16="http://schemas.microsoft.com/office/drawing/2014/main" id="{883B146D-A16A-C34D-B062-45AE8AFAAA1F}"/>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68" name="2">
            <a:extLst>
              <a:ext uri="{FF2B5EF4-FFF2-40B4-BE49-F238E27FC236}">
                <a16:creationId xmlns:a16="http://schemas.microsoft.com/office/drawing/2014/main" id="{1E6F5B83-87DE-C74C-95FF-1B20E5396100}"/>
              </a:ext>
            </a:extLst>
          </p:cNvPr>
          <p:cNvSpPr txBox="1"/>
          <p:nvPr/>
        </p:nvSpPr>
        <p:spPr>
          <a:xfrm>
            <a:off x="3199333" y="2327594"/>
            <a:ext cx="312563" cy="52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2800" dirty="0">
                <a:latin typeface="Helvetica" pitchFamily="2" charset="0"/>
                <a:sym typeface="Trebuchet MS"/>
              </a:rPr>
              <a:t>4</a:t>
            </a:r>
            <a:endParaRPr sz="2800" dirty="0">
              <a:latin typeface="Helvetica" pitchFamily="2" charset="0"/>
              <a:sym typeface="Trebuchet MS"/>
            </a:endParaRPr>
          </a:p>
        </p:txBody>
      </p:sp>
      <p:sp>
        <p:nvSpPr>
          <p:cNvPr id="69" name="2">
            <a:extLst>
              <a:ext uri="{FF2B5EF4-FFF2-40B4-BE49-F238E27FC236}">
                <a16:creationId xmlns:a16="http://schemas.microsoft.com/office/drawing/2014/main" id="{148617C8-93AB-7245-821E-E3BCEDA14B29}"/>
              </a:ext>
            </a:extLst>
          </p:cNvPr>
          <p:cNvSpPr txBox="1"/>
          <p:nvPr/>
        </p:nvSpPr>
        <p:spPr>
          <a:xfrm>
            <a:off x="3680661" y="2303151"/>
            <a:ext cx="415413" cy="52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dirty="0"/>
              <a:t>7</a:t>
            </a:r>
            <a:endParaRPr dirty="0">
              <a:latin typeface="Trebuchet MS"/>
              <a:ea typeface="Trebuchet MS"/>
              <a:cs typeface="Trebuchet MS"/>
              <a:sym typeface="Trebuchet MS"/>
            </a:endParaRPr>
          </a:p>
        </p:txBody>
      </p:sp>
      <p:sp>
        <p:nvSpPr>
          <p:cNvPr id="4" name="TextBox 3">
            <a:extLst>
              <a:ext uri="{FF2B5EF4-FFF2-40B4-BE49-F238E27FC236}">
                <a16:creationId xmlns:a16="http://schemas.microsoft.com/office/drawing/2014/main" id="{08E86C9F-E57F-324D-9C22-C57453AF69DE}"/>
              </a:ext>
            </a:extLst>
          </p:cNvPr>
          <p:cNvSpPr txBox="1"/>
          <p:nvPr/>
        </p:nvSpPr>
        <p:spPr>
          <a:xfrm>
            <a:off x="6951945" y="2221553"/>
            <a:ext cx="138274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pitchFamily="2" charset="0"/>
                <a:sym typeface="Franklin Gothic Book"/>
              </a:rPr>
              <a:t>(4 * 7)</a:t>
            </a:r>
          </a:p>
        </p:txBody>
      </p:sp>
      <p:sp>
        <p:nvSpPr>
          <p:cNvPr id="71" name="TextBox 70">
            <a:extLst>
              <a:ext uri="{FF2B5EF4-FFF2-40B4-BE49-F238E27FC236}">
                <a16:creationId xmlns:a16="http://schemas.microsoft.com/office/drawing/2014/main" id="{71E704F5-A0EF-B54C-A480-ADA65EC13A85}"/>
              </a:ext>
            </a:extLst>
          </p:cNvPr>
          <p:cNvSpPr txBox="1"/>
          <p:nvPr/>
        </p:nvSpPr>
        <p:spPr>
          <a:xfrm>
            <a:off x="5500824" y="4833760"/>
            <a:ext cx="359489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Courier" pitchFamily="2" charset="0"/>
                <a:sym typeface="Franklin Gothic Book"/>
              </a:rPr>
              <a:t>((6 * 3) / (4 – 2))</a:t>
            </a:r>
          </a:p>
        </p:txBody>
      </p:sp>
    </p:spTree>
    <p:extLst>
      <p:ext uri="{BB962C8B-B14F-4D97-AF65-F5344CB8AC3E}">
        <p14:creationId xmlns:p14="http://schemas.microsoft.com/office/powerpoint/2010/main" val="269808458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2" grpId="0"/>
      <p:bldP spid="63" grpId="0"/>
      <p:bldP spid="68" grpId="0"/>
      <p:bldP spid="69" grpId="0"/>
      <p:bldP spid="4" grpId="0"/>
      <p:bldP spid="7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Unit 2"/>
          <p:cNvSpPr txBox="1">
            <a:spLocks noGrp="1"/>
          </p:cNvSpPr>
          <p:nvPr>
            <p:ph type="title"/>
          </p:nvPr>
        </p:nvSpPr>
        <p:spPr>
          <a:xfrm>
            <a:off x="228600" y="5486400"/>
            <a:ext cx="8686800" cy="1184826"/>
          </a:xfrm>
          <a:prstGeom prst="rect">
            <a:avLst/>
          </a:prstGeom>
        </p:spPr>
        <p:txBody>
          <a:bodyPr>
            <a:normAutofit/>
          </a:bodyPr>
          <a:lstStyle/>
          <a:p>
            <a:r>
              <a:t>Unit 2</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trings and Images"/>
          <p:cNvSpPr txBox="1">
            <a:spLocks noGrp="1"/>
          </p:cNvSpPr>
          <p:nvPr>
            <p:ph type="title"/>
          </p:nvPr>
        </p:nvSpPr>
        <p:spPr>
          <a:prstGeom prst="rect">
            <a:avLst/>
          </a:prstGeom>
        </p:spPr>
        <p:txBody>
          <a:bodyPr/>
          <a:lstStyle/>
          <a:p>
            <a:r>
              <a:rPr lang="en-US" dirty="0"/>
              <a:t>A New Datatype: Strings</a:t>
            </a:r>
            <a:endParaRPr dirty="0"/>
          </a:p>
        </p:txBody>
      </p:sp>
      <p:sp>
        <p:nvSpPr>
          <p:cNvPr id="601" name="One of these things is not like the other……"/>
          <p:cNvSpPr txBox="1">
            <a:spLocks noGrp="1"/>
          </p:cNvSpPr>
          <p:nvPr>
            <p:ph type="body" idx="1"/>
          </p:nvPr>
        </p:nvSpPr>
        <p:spPr>
          <a:xfrm>
            <a:off x="304800" y="1722438"/>
            <a:ext cx="8686800" cy="4525963"/>
          </a:xfrm>
          <a:prstGeom prst="rect">
            <a:avLst/>
          </a:prstGeom>
        </p:spPr>
        <p:txBody>
          <a:bodyPr>
            <a:normAutofit/>
          </a:bodyPr>
          <a:lstStyle/>
          <a:p>
            <a:pPr>
              <a:lnSpc>
                <a:spcPct val="90000"/>
              </a:lnSpc>
              <a:spcBef>
                <a:spcPts val="1800"/>
              </a:spcBef>
              <a:buClr>
                <a:srgbClr val="4C4C4C"/>
              </a:buClr>
              <a:buFont typeface="Arial"/>
              <a:buChar char="•"/>
            </a:pPr>
            <a:r>
              <a:rPr dirty="0"/>
              <a:t>One of these things is not like the other…</a:t>
            </a:r>
          </a:p>
          <a:p>
            <a:pPr lvl="4">
              <a:lnSpc>
                <a:spcPct val="90000"/>
              </a:lnSpc>
              <a:spcBef>
                <a:spcPts val="1800"/>
              </a:spcBef>
              <a:buClr>
                <a:srgbClr val="4C4C4C"/>
              </a:buClr>
              <a:defRPr sz="1600"/>
            </a:pPr>
            <a:r>
              <a:rPr sz="2800" i="1" dirty="0"/>
              <a:t>12     -53     “hello”     4.9</a:t>
            </a:r>
          </a:p>
          <a:p>
            <a:pPr>
              <a:lnSpc>
                <a:spcPct val="90000"/>
              </a:lnSpc>
              <a:spcBef>
                <a:spcPts val="1800"/>
              </a:spcBef>
              <a:buClr>
                <a:srgbClr val="4C4C4C"/>
              </a:buClr>
              <a:buFont typeface="Arial"/>
              <a:buChar char="•"/>
            </a:pPr>
            <a:r>
              <a:rPr dirty="0"/>
              <a:t>A String is </a:t>
            </a:r>
            <a:r>
              <a:rPr lang="en-US" dirty="0"/>
              <a:t>a series of characters</a:t>
            </a:r>
            <a:r>
              <a:rPr dirty="0"/>
              <a:t> with quotes around it: “hello!”, “Houston” and “42” are all strings.</a:t>
            </a:r>
            <a:endParaRPr lang="en-US" dirty="0"/>
          </a:p>
          <a:p>
            <a:pPr>
              <a:lnSpc>
                <a:spcPct val="90000"/>
              </a:lnSpc>
              <a:spcBef>
                <a:spcPts val="1800"/>
              </a:spcBef>
              <a:buClr>
                <a:srgbClr val="4C4C4C"/>
              </a:buClr>
              <a:buFont typeface="Arial"/>
              <a:buChar char="•"/>
            </a:pPr>
            <a:endParaRPr lang="en-US" dirty="0"/>
          </a:p>
          <a:p>
            <a:pPr>
              <a:lnSpc>
                <a:spcPct val="90000"/>
              </a:lnSpc>
              <a:spcBef>
                <a:spcPts val="1800"/>
              </a:spcBef>
              <a:buClr>
                <a:srgbClr val="4C4C4C"/>
              </a:buClr>
              <a:buFont typeface="Arial"/>
              <a:buChar char="•"/>
            </a:pPr>
            <a:r>
              <a:rPr lang="en-US" dirty="0"/>
              <a:t>Try typing in </a:t>
            </a:r>
            <a:r>
              <a:rPr lang="en-US"/>
              <a:t>some strings of your own!</a:t>
            </a:r>
            <a:endParaRPr dirty="0"/>
          </a:p>
        </p:txBody>
      </p:sp>
      <p:sp>
        <p:nvSpPr>
          <p:cNvPr id="6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28</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0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0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6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601">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6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trings and Images"/>
          <p:cNvSpPr txBox="1">
            <a:spLocks noGrp="1"/>
          </p:cNvSpPr>
          <p:nvPr>
            <p:ph type="title"/>
          </p:nvPr>
        </p:nvSpPr>
        <p:spPr>
          <a:prstGeom prst="rect">
            <a:avLst/>
          </a:prstGeom>
        </p:spPr>
        <p:txBody>
          <a:bodyPr/>
          <a:lstStyle/>
          <a:p>
            <a:r>
              <a:rPr dirty="0"/>
              <a:t>Strings and Images</a:t>
            </a:r>
          </a:p>
        </p:txBody>
      </p:sp>
      <p:sp>
        <p:nvSpPr>
          <p:cNvPr id="601" name="One of these things is not like the other……"/>
          <p:cNvSpPr txBox="1">
            <a:spLocks noGrp="1"/>
          </p:cNvSpPr>
          <p:nvPr>
            <p:ph type="body" idx="1"/>
          </p:nvPr>
        </p:nvSpPr>
        <p:spPr>
          <a:xfrm>
            <a:off x="304800" y="1722438"/>
            <a:ext cx="8686800" cy="4525963"/>
          </a:xfrm>
          <a:prstGeom prst="rect">
            <a:avLst/>
          </a:prstGeom>
        </p:spPr>
        <p:txBody>
          <a:bodyPr>
            <a:normAutofit/>
          </a:bodyPr>
          <a:lstStyle/>
          <a:p>
            <a:pPr>
              <a:lnSpc>
                <a:spcPct val="90000"/>
              </a:lnSpc>
              <a:spcBef>
                <a:spcPts val="1800"/>
              </a:spcBef>
              <a:buClr>
                <a:srgbClr val="4C4C4C"/>
              </a:buClr>
              <a:buFont typeface="Arial"/>
              <a:buChar char="•"/>
            </a:pPr>
            <a:r>
              <a:rPr dirty="0"/>
              <a:t>One of these things is not like the other…</a:t>
            </a:r>
          </a:p>
          <a:p>
            <a:pPr lvl="4">
              <a:lnSpc>
                <a:spcPct val="90000"/>
              </a:lnSpc>
              <a:spcBef>
                <a:spcPts val="1800"/>
              </a:spcBef>
              <a:buClr>
                <a:srgbClr val="4C4C4C"/>
              </a:buClr>
              <a:defRPr sz="1600"/>
            </a:pPr>
            <a:r>
              <a:rPr sz="2800" i="1" dirty="0"/>
              <a:t>12     -53     “hello”     4.9</a:t>
            </a:r>
          </a:p>
          <a:p>
            <a:pPr>
              <a:lnSpc>
                <a:spcPct val="90000"/>
              </a:lnSpc>
              <a:spcBef>
                <a:spcPts val="1800"/>
              </a:spcBef>
              <a:buClr>
                <a:srgbClr val="4C4C4C"/>
              </a:buClr>
              <a:buFont typeface="Arial"/>
              <a:buChar char="•"/>
            </a:pPr>
            <a:r>
              <a:rPr dirty="0"/>
              <a:t>A String is </a:t>
            </a:r>
            <a:r>
              <a:rPr lang="en-US" dirty="0"/>
              <a:t>a series of characters</a:t>
            </a:r>
            <a:r>
              <a:rPr dirty="0"/>
              <a:t> with quotes around it: “hello!”, “Houston” and “42” are all strings.</a:t>
            </a:r>
          </a:p>
          <a:p>
            <a:pPr>
              <a:lnSpc>
                <a:spcPct val="90000"/>
              </a:lnSpc>
              <a:spcBef>
                <a:spcPts val="1800"/>
              </a:spcBef>
              <a:buClr>
                <a:srgbClr val="4C4C4C"/>
              </a:buClr>
              <a:buFont typeface="Arial"/>
              <a:buChar char="•"/>
            </a:pPr>
            <a:r>
              <a:rPr dirty="0"/>
              <a:t>How would you convert this to code? </a:t>
            </a:r>
          </a:p>
        </p:txBody>
      </p:sp>
      <p:sp>
        <p:nvSpPr>
          <p:cNvPr id="6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29</a:t>
            </a:fld>
            <a:endParaRPr sz="1200">
              <a:solidFill>
                <a:srgbClr val="D38E27"/>
              </a:solidFill>
              <a:latin typeface="Arial"/>
              <a:ea typeface="Arial"/>
              <a:cs typeface="Arial"/>
              <a:sym typeface="Arial"/>
            </a:endParaRPr>
          </a:p>
        </p:txBody>
      </p:sp>
      <p:grpSp>
        <p:nvGrpSpPr>
          <p:cNvPr id="608" name="Group"/>
          <p:cNvGrpSpPr/>
          <p:nvPr/>
        </p:nvGrpSpPr>
        <p:grpSpPr>
          <a:xfrm>
            <a:off x="543187" y="4929552"/>
            <a:ext cx="2133600" cy="1676400"/>
            <a:chOff x="0" y="0"/>
            <a:chExt cx="2133600" cy="1676400"/>
          </a:xfrm>
        </p:grpSpPr>
        <p:grpSp>
          <p:nvGrpSpPr>
            <p:cNvPr id="606" name="Group"/>
            <p:cNvGrpSpPr/>
            <p:nvPr/>
          </p:nvGrpSpPr>
          <p:grpSpPr>
            <a:xfrm>
              <a:off x="0" y="0"/>
              <a:ext cx="2133600" cy="1676400"/>
              <a:chOff x="0" y="0"/>
              <a:chExt cx="2133600" cy="1676400"/>
            </a:xfrm>
          </p:grpSpPr>
          <p:sp>
            <p:nvSpPr>
              <p:cNvPr id="603" name="Oval"/>
              <p:cNvSpPr/>
              <p:nvPr/>
            </p:nvSpPr>
            <p:spPr>
              <a:xfrm>
                <a:off x="0" y="0"/>
                <a:ext cx="2133600" cy="1676400"/>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604" name="50  “solid”  “red”"/>
              <p:cNvSpPr txBox="1"/>
              <p:nvPr/>
            </p:nvSpPr>
            <p:spPr>
              <a:xfrm>
                <a:off x="0" y="667898"/>
                <a:ext cx="2133600" cy="3727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2800">
                    <a:latin typeface="+mj-lt"/>
                    <a:ea typeface="+mj-ea"/>
                    <a:cs typeface="+mj-cs"/>
                    <a:sym typeface="Helvetica"/>
                  </a:defRPr>
                </a:pPr>
                <a:r>
                  <a:rPr sz="2000" dirty="0">
                    <a:latin typeface="Times New Roman"/>
                    <a:ea typeface="Times New Roman"/>
                    <a:cs typeface="Times New Roman"/>
                    <a:sym typeface="Times New Roman"/>
                  </a:rPr>
                  <a:t>50  “solid”  “red”</a:t>
                </a:r>
              </a:p>
            </p:txBody>
          </p:sp>
          <p:sp>
            <p:nvSpPr>
              <p:cNvPr id="605" name="star"/>
              <p:cNvSpPr txBox="1"/>
              <p:nvPr/>
            </p:nvSpPr>
            <p:spPr>
              <a:xfrm>
                <a:off x="304800" y="59871"/>
                <a:ext cx="1447800" cy="421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a:latin typeface="Times New Roman"/>
                    <a:ea typeface="Times New Roman"/>
                    <a:cs typeface="Times New Roman"/>
                    <a:sym typeface="Times New Roman"/>
                  </a:rPr>
                  <a:t>star</a:t>
                </a:r>
              </a:p>
            </p:txBody>
          </p:sp>
        </p:grpSp>
        <p:sp>
          <p:nvSpPr>
            <p:cNvPr id="607" name="Line"/>
            <p:cNvSpPr/>
            <p:nvPr/>
          </p:nvSpPr>
          <p:spPr>
            <a:xfrm>
              <a:off x="76200" y="531813"/>
              <a:ext cx="1981200" cy="1588"/>
            </a:xfrm>
            <a:prstGeom prst="line">
              <a:avLst/>
            </a:prstGeom>
            <a:noFill/>
            <a:ln w="12700" cap="flat">
              <a:solidFill>
                <a:srgbClr val="000000"/>
              </a:solidFill>
              <a:prstDash val="solid"/>
              <a:round/>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609" name="star(50 “solid” “red”)"/>
          <p:cNvSpPr txBox="1"/>
          <p:nvPr/>
        </p:nvSpPr>
        <p:spPr>
          <a:xfrm>
            <a:off x="3448447" y="5461365"/>
            <a:ext cx="5539978" cy="4616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3000">
                <a:latin typeface="Courier"/>
                <a:ea typeface="Courier"/>
                <a:cs typeface="Courier"/>
                <a:sym typeface="Courier"/>
              </a:defRPr>
            </a:lvl1pPr>
          </a:lstStyle>
          <a:p>
            <a:pPr>
              <a:defRPr sz="2800">
                <a:latin typeface="+mj-lt"/>
                <a:ea typeface="+mj-ea"/>
                <a:cs typeface="+mj-cs"/>
                <a:sym typeface="Helvetica"/>
              </a:defRPr>
            </a:pPr>
            <a:r>
              <a:rPr sz="3000" dirty="0">
                <a:latin typeface="Courier"/>
                <a:ea typeface="Courier"/>
                <a:cs typeface="Courier"/>
                <a:sym typeface="Courier"/>
              </a:rPr>
              <a:t>star(50</a:t>
            </a:r>
            <a:r>
              <a:rPr lang="en-US" sz="3000" dirty="0">
                <a:latin typeface="Courier"/>
                <a:ea typeface="Courier"/>
                <a:cs typeface="Courier"/>
                <a:sym typeface="Courier"/>
              </a:rPr>
              <a:t>,</a:t>
            </a:r>
            <a:r>
              <a:rPr sz="3000" dirty="0">
                <a:latin typeface="Courier"/>
                <a:ea typeface="Courier"/>
                <a:cs typeface="Courier"/>
                <a:sym typeface="Courier"/>
              </a:rPr>
              <a:t> “solid”</a:t>
            </a:r>
            <a:r>
              <a:rPr lang="en-US" sz="3000" dirty="0">
                <a:latin typeface="Courier"/>
                <a:ea typeface="Courier"/>
                <a:cs typeface="Courier"/>
                <a:sym typeface="Courier"/>
              </a:rPr>
              <a:t>,</a:t>
            </a:r>
            <a:r>
              <a:rPr sz="3000" dirty="0">
                <a:latin typeface="Courier"/>
                <a:ea typeface="Courier"/>
                <a:cs typeface="Courier"/>
                <a:sym typeface="Courier"/>
              </a:rPr>
              <a:t> “red”)</a:t>
            </a:r>
          </a:p>
        </p:txBody>
      </p:sp>
    </p:spTree>
    <p:extLst>
      <p:ext uri="{BB962C8B-B14F-4D97-AF65-F5344CB8AC3E}">
        <p14:creationId xmlns:p14="http://schemas.microsoft.com/office/powerpoint/2010/main" val="325008039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0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60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6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01">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60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fill="hold" grpId="0" nodeType="clickEffect">
                                  <p:stCondLst>
                                    <p:cond delay="0"/>
                                  </p:stCondLst>
                                  <p:iterate>
                                    <p:tmAbs val="0"/>
                                  </p:iterate>
                                  <p:childTnLst>
                                    <p:set>
                                      <p:cBhvr>
                                        <p:cTn id="25" fill="hold"/>
                                        <p:tgtEl>
                                          <p:spTgt spid="609"/>
                                        </p:tgtEl>
                                        <p:attrNameLst>
                                          <p:attrName>style.visibility</p:attrName>
                                        </p:attrNameLst>
                                      </p:cBhvr>
                                      <p:to>
                                        <p:strVal val="visible"/>
                                      </p:to>
                                    </p:set>
                                    <p:animEffect transition="in" filter="dissolve">
                                      <p:cBhvr>
                                        <p:cTn id="26" dur="5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0" build="p" animBg="1" advAuto="0"/>
      <p:bldP spid="608" grpId="0" animBg="1" advAuto="0"/>
      <p:bldP spid="609"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Goals for this Workshop"/>
          <p:cNvSpPr txBox="1">
            <a:spLocks noGrp="1"/>
          </p:cNvSpPr>
          <p:nvPr>
            <p:ph type="title"/>
          </p:nvPr>
        </p:nvSpPr>
        <p:spPr>
          <a:prstGeom prst="rect">
            <a:avLst/>
          </a:prstGeom>
        </p:spPr>
        <p:txBody>
          <a:bodyPr/>
          <a:lstStyle/>
          <a:p>
            <a:r>
              <a:rPr lang="en-US" dirty="0"/>
              <a:t>My goals</a:t>
            </a:r>
            <a:r>
              <a:rPr dirty="0"/>
              <a:t> for </a:t>
            </a:r>
            <a:r>
              <a:rPr lang="en-US" dirty="0"/>
              <a:t>this week</a:t>
            </a:r>
            <a:endParaRPr dirty="0"/>
          </a:p>
        </p:txBody>
      </p:sp>
      <p:sp>
        <p:nvSpPr>
          <p:cNvPr id="280" name="Explore the challenge of algebra…"/>
          <p:cNvSpPr txBox="1">
            <a:spLocks noGrp="1"/>
          </p:cNvSpPr>
          <p:nvPr>
            <p:ph type="body" idx="1"/>
          </p:nvPr>
        </p:nvSpPr>
        <p:spPr>
          <a:xfrm>
            <a:off x="304800" y="1798638"/>
            <a:ext cx="8686800" cy="4525963"/>
          </a:xfrm>
          <a:prstGeom prst="rect">
            <a:avLst/>
          </a:prstGeom>
        </p:spPr>
        <p:txBody>
          <a:bodyPr>
            <a:normAutofit/>
          </a:bodyPr>
          <a:lstStyle/>
          <a:p>
            <a:pPr>
              <a:lnSpc>
                <a:spcPct val="150000"/>
              </a:lnSpc>
            </a:pPr>
            <a:r>
              <a:rPr dirty="0"/>
              <a:t>Explore </a:t>
            </a:r>
            <a:r>
              <a:rPr lang="en-US" dirty="0"/>
              <a:t>connections between </a:t>
            </a:r>
            <a:r>
              <a:rPr dirty="0"/>
              <a:t>algebra</a:t>
            </a:r>
            <a:r>
              <a:rPr lang="en-US" dirty="0"/>
              <a:t>, data, and computing</a:t>
            </a:r>
          </a:p>
          <a:p>
            <a:pPr>
              <a:lnSpc>
                <a:spcPct val="150000"/>
              </a:lnSpc>
            </a:pPr>
            <a:r>
              <a:rPr lang="en-US" dirty="0"/>
              <a:t>Discuss pedagogy, integration, and your needs</a:t>
            </a:r>
            <a:endParaRPr dirty="0"/>
          </a:p>
          <a:p>
            <a:pPr>
              <a:lnSpc>
                <a:spcPct val="150000"/>
              </a:lnSpc>
            </a:pPr>
            <a:r>
              <a:rPr dirty="0"/>
              <a:t>Get </a:t>
            </a:r>
            <a:r>
              <a:rPr lang="en-US" dirty="0"/>
              <a:t>confident</a:t>
            </a:r>
            <a:r>
              <a:rPr dirty="0"/>
              <a:t> with programming</a:t>
            </a:r>
            <a:r>
              <a:rPr lang="en-US" dirty="0"/>
              <a:t> (in </a:t>
            </a:r>
            <a:r>
              <a:rPr lang="en-US" dirty="0" err="1"/>
              <a:t>Pyret</a:t>
            </a:r>
            <a:r>
              <a:rPr lang="en-US" dirty="0"/>
              <a:t>)</a:t>
            </a:r>
            <a:endParaRPr dirty="0"/>
          </a:p>
          <a:p>
            <a:pPr>
              <a:lnSpc>
                <a:spcPct val="150000"/>
              </a:lnSpc>
            </a:pPr>
            <a:r>
              <a:rPr dirty="0"/>
              <a:t>Work through </a:t>
            </a:r>
            <a:r>
              <a:rPr lang="en-US" dirty="0"/>
              <a:t>much of Bootstrap: Algebra and Data Science</a:t>
            </a:r>
            <a:endParaRPr dirty="0"/>
          </a:p>
          <a:p>
            <a:pPr>
              <a:lnSpc>
                <a:spcPct val="150000"/>
              </a:lnSpc>
            </a:pPr>
            <a:endParaRPr dirty="0"/>
          </a:p>
        </p:txBody>
      </p:sp>
      <p:sp>
        <p:nvSpPr>
          <p:cNvPr id="2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8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8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280">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2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Contracts"/>
          <p:cNvSpPr txBox="1">
            <a:spLocks noGrp="1"/>
          </p:cNvSpPr>
          <p:nvPr>
            <p:ph type="title"/>
          </p:nvPr>
        </p:nvSpPr>
        <p:spPr>
          <a:prstGeom prst="rect">
            <a:avLst/>
          </a:prstGeom>
        </p:spPr>
        <p:txBody>
          <a:bodyPr/>
          <a:lstStyle/>
          <a:p>
            <a:r>
              <a:rPr dirty="0"/>
              <a:t>Contracts</a:t>
            </a:r>
            <a:r>
              <a:rPr lang="en-US" dirty="0"/>
              <a:t> and Functions</a:t>
            </a:r>
            <a:endParaRPr dirty="0"/>
          </a:p>
        </p:txBody>
      </p:sp>
      <p:sp>
        <p:nvSpPr>
          <p:cNvPr id="5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30</a:t>
            </a:fld>
            <a:endParaRPr sz="1200">
              <a:solidFill>
                <a:srgbClr val="D38E27"/>
              </a:solidFill>
              <a:latin typeface="Arial"/>
              <a:ea typeface="Arial"/>
              <a:cs typeface="Arial"/>
              <a:sym typeface="Arial"/>
            </a:endParaRPr>
          </a:p>
        </p:txBody>
      </p:sp>
      <p:sp>
        <p:nvSpPr>
          <p:cNvPr id="596" name="&lt;name&gt; :   &lt;domain&gt;      &lt;range&gt;…"/>
          <p:cNvSpPr txBox="1"/>
          <p:nvPr/>
        </p:nvSpPr>
        <p:spPr>
          <a:xfrm>
            <a:off x="304800" y="1819275"/>
            <a:ext cx="8610600" cy="25083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spcBef>
                <a:spcPts val="1800"/>
              </a:spcBef>
              <a:tabLst>
                <a:tab pos="165100" algn="l"/>
                <a:tab pos="1651000" algn="l"/>
                <a:tab pos="2222500" algn="l"/>
                <a:tab pos="4737100" algn="l"/>
              </a:tabLst>
              <a:defRPr sz="2800">
                <a:latin typeface="+mj-lt"/>
                <a:ea typeface="+mj-ea"/>
                <a:cs typeface="+mj-cs"/>
                <a:sym typeface="Helvetica"/>
              </a:defRPr>
            </a:pPr>
            <a:r>
              <a:rPr sz="2800" i="1" u="sng" dirty="0">
                <a:latin typeface="Gill Sans MT"/>
                <a:ea typeface="Gill Sans MT"/>
                <a:cs typeface="Gill Sans MT"/>
                <a:sym typeface="Gill Sans MT"/>
              </a:rPr>
              <a:t>&lt;name&gt;	:</a:t>
            </a:r>
            <a:r>
              <a:rPr lang="en-US" sz="2800" i="1" u="sng" dirty="0">
                <a:latin typeface="Gill Sans MT"/>
                <a:ea typeface="Gill Sans MT"/>
                <a:cs typeface="Gill Sans MT"/>
                <a:sym typeface="Gill Sans MT"/>
              </a:rPr>
              <a:t>:</a:t>
            </a:r>
            <a:r>
              <a:rPr sz="2800" i="1" u="sng" dirty="0">
                <a:latin typeface="Gill Sans MT"/>
                <a:ea typeface="Gill Sans MT"/>
                <a:cs typeface="Gill Sans MT"/>
                <a:sym typeface="Gill Sans MT"/>
              </a:rPr>
              <a:t>	  &lt;domain&gt;   </a:t>
            </a:r>
            <a:r>
              <a:rPr lang="en-US" sz="2800" i="1" u="sng" dirty="0">
                <a:latin typeface="Gill Sans MT"/>
                <a:ea typeface="Gill Sans MT"/>
                <a:cs typeface="Gill Sans MT"/>
                <a:sym typeface="Gill Sans MT"/>
              </a:rPr>
              <a:t>	-&gt;</a:t>
            </a:r>
            <a:r>
              <a:rPr sz="2800" u="sng" dirty="0">
                <a:latin typeface="Wingdings"/>
                <a:ea typeface="Wingdings"/>
                <a:cs typeface="Wingdings"/>
                <a:sym typeface="Wingdings"/>
              </a:rPr>
              <a:t>  </a:t>
            </a:r>
            <a:r>
              <a:rPr sz="2800" i="1" u="sng" dirty="0">
                <a:latin typeface="Gill Sans MT"/>
                <a:ea typeface="Gill Sans MT"/>
                <a:cs typeface="Gill Sans MT"/>
                <a:sym typeface="Gill Sans MT"/>
              </a:rPr>
              <a:t>&lt;range&gt;</a:t>
            </a:r>
          </a:p>
          <a:p>
            <a:pPr>
              <a:spcBef>
                <a:spcPts val="1800"/>
              </a:spcBef>
              <a:tabLst>
                <a:tab pos="165100" algn="l"/>
                <a:tab pos="1651000" algn="l"/>
                <a:tab pos="2222500" algn="l"/>
                <a:tab pos="4737100" algn="l"/>
              </a:tabLst>
              <a:defRPr sz="2800">
                <a:latin typeface="+mj-lt"/>
                <a:ea typeface="+mj-ea"/>
                <a:cs typeface="+mj-cs"/>
                <a:sym typeface="Helvetica"/>
              </a:defRPr>
            </a:pPr>
            <a:r>
              <a:rPr lang="en-US" sz="2800" dirty="0">
                <a:latin typeface="Consolas" panose="020B0609020204030204" pitchFamily="49" charset="0"/>
                <a:ea typeface="Gill Sans MT"/>
                <a:cs typeface="Consolas" panose="020B0609020204030204" pitchFamily="49" charset="0"/>
                <a:sym typeface="Gill Sans MT"/>
              </a:rPr>
              <a:t>star :: Number, String, String -&gt; Image</a:t>
            </a:r>
          </a:p>
          <a:p>
            <a:pPr>
              <a:spcBef>
                <a:spcPts val="1800"/>
              </a:spcBef>
              <a:tabLst>
                <a:tab pos="165100" algn="l"/>
                <a:tab pos="1651000" algn="l"/>
                <a:tab pos="2222500" algn="l"/>
                <a:tab pos="4737100" algn="l"/>
              </a:tabLst>
              <a:defRPr sz="2800">
                <a:latin typeface="+mj-lt"/>
                <a:ea typeface="+mj-ea"/>
                <a:cs typeface="+mj-cs"/>
                <a:sym typeface="Helvetica"/>
              </a:defRPr>
            </a:pPr>
            <a:r>
              <a:rPr lang="en-US" sz="2800" dirty="0" err="1">
                <a:latin typeface="Consolas" panose="020B0609020204030204" pitchFamily="49" charset="0"/>
                <a:ea typeface="Gill Sans MT"/>
                <a:cs typeface="Consolas" panose="020B0609020204030204" pitchFamily="49" charset="0"/>
                <a:sym typeface="Gill Sans MT"/>
              </a:rPr>
              <a:t>num-</a:t>
            </a:r>
            <a:r>
              <a:rPr sz="2800" dirty="0" err="1">
                <a:latin typeface="Consolas" panose="020B0609020204030204" pitchFamily="49" charset="0"/>
                <a:ea typeface="Gill Sans MT"/>
                <a:cs typeface="Consolas" panose="020B0609020204030204" pitchFamily="49" charset="0"/>
                <a:sym typeface="Gill Sans MT"/>
              </a:rPr>
              <a:t>sqr</a:t>
            </a:r>
            <a:r>
              <a:rPr sz="2800" dirty="0">
                <a:latin typeface="Consolas" panose="020B0609020204030204" pitchFamily="49" charset="0"/>
                <a:ea typeface="Gill Sans MT"/>
                <a:cs typeface="Consolas" panose="020B0609020204030204" pitchFamily="49" charset="0"/>
                <a:sym typeface="Gill Sans MT"/>
              </a:rPr>
              <a:t>	:</a:t>
            </a:r>
            <a:r>
              <a:rPr lang="en-US" sz="2800" dirty="0">
                <a:latin typeface="Consolas" panose="020B0609020204030204" pitchFamily="49" charset="0"/>
                <a:ea typeface="Gill Sans MT"/>
                <a:cs typeface="Consolas" panose="020B0609020204030204" pitchFamily="49" charset="0"/>
                <a:sym typeface="Gill Sans MT"/>
              </a:rPr>
              <a:t>:</a:t>
            </a:r>
            <a:r>
              <a:rPr sz="2800" dirty="0">
                <a:latin typeface="Consolas" panose="020B0609020204030204" pitchFamily="49" charset="0"/>
                <a:ea typeface="Gill Sans MT"/>
                <a:cs typeface="Consolas" panose="020B0609020204030204" pitchFamily="49" charset="0"/>
                <a:sym typeface="Gill Sans MT"/>
              </a:rPr>
              <a:t>	Number</a:t>
            </a:r>
            <a:r>
              <a:rPr lang="en-US" sz="2800" dirty="0">
                <a:latin typeface="Consolas" panose="020B0609020204030204" pitchFamily="49" charset="0"/>
                <a:ea typeface="Gill Sans MT"/>
                <a:cs typeface="Consolas" panose="020B0609020204030204" pitchFamily="49" charset="0"/>
                <a:sym typeface="Gill Sans MT"/>
              </a:rPr>
              <a:t> -&gt;</a:t>
            </a:r>
            <a:r>
              <a:rPr sz="2800" dirty="0">
                <a:latin typeface="Consolas" panose="020B0609020204030204" pitchFamily="49" charset="0"/>
                <a:ea typeface="Wingdings"/>
                <a:cs typeface="Consolas" panose="020B0609020204030204" pitchFamily="49" charset="0"/>
                <a:sym typeface="Wingdings"/>
              </a:rPr>
              <a:t> </a:t>
            </a:r>
            <a:r>
              <a:rPr sz="2800" dirty="0">
                <a:latin typeface="Consolas" panose="020B0609020204030204" pitchFamily="49" charset="0"/>
                <a:ea typeface="Gill Sans MT"/>
                <a:cs typeface="Consolas" panose="020B0609020204030204" pitchFamily="49" charset="0"/>
                <a:sym typeface="Gill Sans MT"/>
              </a:rPr>
              <a:t>Numbe</a:t>
            </a:r>
            <a:r>
              <a:rPr lang="en-US" sz="2800" dirty="0">
                <a:latin typeface="Consolas" panose="020B0609020204030204" pitchFamily="49" charset="0"/>
                <a:ea typeface="Gill Sans MT"/>
                <a:cs typeface="Consolas" panose="020B0609020204030204" pitchFamily="49" charset="0"/>
                <a:sym typeface="Gill Sans MT"/>
              </a:rPr>
              <a:t>r</a:t>
            </a:r>
          </a:p>
          <a:p>
            <a:pPr>
              <a:spcBef>
                <a:spcPts val="1800"/>
              </a:spcBef>
              <a:tabLst>
                <a:tab pos="165100" algn="l"/>
                <a:tab pos="1651000" algn="l"/>
                <a:tab pos="2222500" algn="l"/>
                <a:tab pos="4737100" algn="l"/>
              </a:tabLst>
              <a:defRPr sz="2800">
                <a:latin typeface="+mj-lt"/>
                <a:ea typeface="+mj-ea"/>
                <a:cs typeface="+mj-cs"/>
                <a:sym typeface="Helvetica"/>
              </a:defRPr>
            </a:pPr>
            <a:r>
              <a:rPr lang="en-US" sz="2800" dirty="0" err="1">
                <a:latin typeface="Consolas" panose="020B0609020204030204" pitchFamily="49" charset="0"/>
                <a:ea typeface="Gill Sans MT"/>
                <a:cs typeface="Consolas" panose="020B0609020204030204" pitchFamily="49" charset="0"/>
                <a:sym typeface="Gill Sans MT"/>
              </a:rPr>
              <a:t>num-sqrt</a:t>
            </a:r>
            <a:r>
              <a:rPr lang="en-US" sz="2800" dirty="0">
                <a:latin typeface="Consolas" panose="020B0609020204030204" pitchFamily="49" charset="0"/>
                <a:ea typeface="Gill Sans MT"/>
                <a:cs typeface="Consolas" panose="020B0609020204030204" pitchFamily="49" charset="0"/>
                <a:sym typeface="Gill Sans MT"/>
              </a:rPr>
              <a:t> :: _________________________</a:t>
            </a:r>
          </a:p>
        </p:txBody>
      </p:sp>
    </p:spTree>
    <p:extLst>
      <p:ext uri="{BB962C8B-B14F-4D97-AF65-F5344CB8AC3E}">
        <p14:creationId xmlns:p14="http://schemas.microsoft.com/office/powerpoint/2010/main" val="425072011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96">
                                            <p:bg/>
                                          </p:spTgt>
                                        </p:tgtEl>
                                        <p:attrNameLst>
                                          <p:attrName>style.visibility</p:attrName>
                                        </p:attrNameLst>
                                      </p:cBhvr>
                                      <p:to>
                                        <p:strVal val="visible"/>
                                      </p:to>
                                    </p:set>
                                    <p:animEffect transition="in" filter="dissolve">
                                      <p:cBhvr>
                                        <p:cTn id="7" dur="500"/>
                                        <p:tgtEl>
                                          <p:spTgt spid="596">
                                            <p:bg/>
                                          </p:spTgt>
                                        </p:tgtEl>
                                      </p:cBhvr>
                                    </p:animEffect>
                                  </p:childTnLst>
                                </p:cTn>
                              </p:par>
                              <p:par>
                                <p:cTn id="8" presetID="9" presetClass="entr" presetSubtype="0" fill="hold" grpId="0" nodeType="withEffect">
                                  <p:stCondLst>
                                    <p:cond delay="0"/>
                                  </p:stCondLst>
                                  <p:iterate>
                                    <p:tmAbs val="0"/>
                                  </p:iterate>
                                  <p:childTnLst>
                                    <p:set>
                                      <p:cBhvr>
                                        <p:cTn id="9" fill="hold"/>
                                        <p:tgtEl>
                                          <p:spTgt spid="596">
                                            <p:txEl>
                                              <p:pRg st="0" end="0"/>
                                            </p:txEl>
                                          </p:spTgt>
                                        </p:tgtEl>
                                        <p:attrNameLst>
                                          <p:attrName>style.visibility</p:attrName>
                                        </p:attrNameLst>
                                      </p:cBhvr>
                                      <p:to>
                                        <p:strVal val="visible"/>
                                      </p:to>
                                    </p:set>
                                    <p:animEffect transition="in" filter="dissolve">
                                      <p:cBhvr>
                                        <p:cTn id="10" dur="500"/>
                                        <p:tgtEl>
                                          <p:spTgt spid="596">
                                            <p:txEl>
                                              <p:pRg st="0" end="0"/>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iterate>
                                    <p:tmAbs val="0"/>
                                  </p:iterate>
                                  <p:childTnLst>
                                    <p:set>
                                      <p:cBhvr>
                                        <p:cTn id="13" fill="hold"/>
                                        <p:tgtEl>
                                          <p:spTgt spid="596">
                                            <p:txEl>
                                              <p:pRg st="1" end="1"/>
                                            </p:txEl>
                                          </p:spTgt>
                                        </p:tgtEl>
                                        <p:attrNameLst>
                                          <p:attrName>style.visibility</p:attrName>
                                        </p:attrNameLst>
                                      </p:cBhvr>
                                      <p:to>
                                        <p:strVal val="visible"/>
                                      </p:to>
                                    </p:set>
                                    <p:animEffect transition="in" filter="dissolve">
                                      <p:cBhvr>
                                        <p:cTn id="14" dur="500"/>
                                        <p:tgtEl>
                                          <p:spTgt spid="59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fill="hold" grpId="0" nodeType="clickEffect">
                                  <p:stCondLst>
                                    <p:cond delay="0"/>
                                  </p:stCondLst>
                                  <p:iterate>
                                    <p:tmAbs val="0"/>
                                  </p:iterate>
                                  <p:childTnLst>
                                    <p:set>
                                      <p:cBhvr>
                                        <p:cTn id="18" fill="hold"/>
                                        <p:tgtEl>
                                          <p:spTgt spid="596">
                                            <p:txEl>
                                              <p:pRg st="2" end="2"/>
                                            </p:txEl>
                                          </p:spTgt>
                                        </p:tgtEl>
                                        <p:attrNameLst>
                                          <p:attrName>style.visibility</p:attrName>
                                        </p:attrNameLst>
                                      </p:cBhvr>
                                      <p:to>
                                        <p:strVal val="visible"/>
                                      </p:to>
                                    </p:set>
                                    <p:animEffect transition="in" filter="dissolve">
                                      <p:cBhvr>
                                        <p:cTn id="19" dur="500"/>
                                        <p:tgtEl>
                                          <p:spTgt spid="596">
                                            <p:txEl>
                                              <p:pRg st="2" end="2"/>
                                            </p:txEl>
                                          </p:spTgt>
                                        </p:tgtEl>
                                      </p:cBhvr>
                                    </p:animEffect>
                                  </p:childTnLst>
                                </p:cTn>
                              </p:par>
                            </p:childTnLst>
                          </p:cTn>
                        </p:par>
                        <p:par>
                          <p:cTn id="20" fill="hold">
                            <p:stCondLst>
                              <p:cond delay="500"/>
                            </p:stCondLst>
                            <p:childTnLst>
                              <p:par>
                                <p:cTn id="21" presetID="9" presetClass="entr" fill="hold" grpId="0" nodeType="afterEffect">
                                  <p:stCondLst>
                                    <p:cond delay="0"/>
                                  </p:stCondLst>
                                  <p:iterate>
                                    <p:tmAbs val="0"/>
                                  </p:iterate>
                                  <p:childTnLst>
                                    <p:set>
                                      <p:cBhvr>
                                        <p:cTn id="22" fill="hold"/>
                                        <p:tgtEl>
                                          <p:spTgt spid="596">
                                            <p:txEl>
                                              <p:pRg st="3" end="3"/>
                                            </p:txEl>
                                          </p:spTgt>
                                        </p:tgtEl>
                                        <p:attrNameLst>
                                          <p:attrName>style.visibility</p:attrName>
                                        </p:attrNameLst>
                                      </p:cBhvr>
                                      <p:to>
                                        <p:strVal val="visible"/>
                                      </p:to>
                                    </p:set>
                                    <p:animEffect transition="in" filter="dissolve">
                                      <p:cBhvr>
                                        <p:cTn id="23" dur="500"/>
                                        <p:tgtEl>
                                          <p:spTgt spid="5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build="p" bldLvl="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Contracts"/>
          <p:cNvSpPr txBox="1">
            <a:spLocks noGrp="1"/>
          </p:cNvSpPr>
          <p:nvPr>
            <p:ph type="title"/>
          </p:nvPr>
        </p:nvSpPr>
        <p:spPr>
          <a:prstGeom prst="rect">
            <a:avLst/>
          </a:prstGeom>
        </p:spPr>
        <p:txBody>
          <a:bodyPr/>
          <a:lstStyle/>
          <a:p>
            <a:r>
              <a:rPr dirty="0"/>
              <a:t>Contracts</a:t>
            </a:r>
            <a:r>
              <a:rPr lang="en-US" dirty="0"/>
              <a:t> and Functions</a:t>
            </a:r>
            <a:endParaRPr dirty="0"/>
          </a:p>
        </p:txBody>
      </p:sp>
      <p:sp>
        <p:nvSpPr>
          <p:cNvPr id="5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31</a:t>
            </a:fld>
            <a:endParaRPr sz="1200">
              <a:solidFill>
                <a:srgbClr val="D38E27"/>
              </a:solidFill>
              <a:latin typeface="Arial"/>
              <a:ea typeface="Arial"/>
              <a:cs typeface="Arial"/>
              <a:sym typeface="Arial"/>
            </a:endParaRPr>
          </a:p>
        </p:txBody>
      </p:sp>
      <p:grpSp>
        <p:nvGrpSpPr>
          <p:cNvPr id="11" name="Group">
            <a:extLst>
              <a:ext uri="{FF2B5EF4-FFF2-40B4-BE49-F238E27FC236}">
                <a16:creationId xmlns:a16="http://schemas.microsoft.com/office/drawing/2014/main" id="{5D83817C-1E1C-7F4B-8C32-35712EABEB16}"/>
              </a:ext>
            </a:extLst>
          </p:cNvPr>
          <p:cNvGrpSpPr/>
          <p:nvPr/>
        </p:nvGrpSpPr>
        <p:grpSpPr>
          <a:xfrm>
            <a:off x="3215354" y="1296666"/>
            <a:ext cx="2903185" cy="1574802"/>
            <a:chOff x="0" y="-1"/>
            <a:chExt cx="2903185" cy="1574801"/>
          </a:xfrm>
        </p:grpSpPr>
        <p:sp>
          <p:nvSpPr>
            <p:cNvPr id="12" name="Oval">
              <a:extLst>
                <a:ext uri="{FF2B5EF4-FFF2-40B4-BE49-F238E27FC236}">
                  <a16:creationId xmlns:a16="http://schemas.microsoft.com/office/drawing/2014/main" id="{1F91DE98-6F4E-BD4E-B076-CA07BCDFDEEB}"/>
                </a:ext>
              </a:extLst>
            </p:cNvPr>
            <p:cNvSpPr/>
            <p:nvPr/>
          </p:nvSpPr>
          <p:spPr>
            <a:xfrm>
              <a:off x="0" y="-1"/>
              <a:ext cx="2057400" cy="1574801"/>
            </a:xfrm>
            <a:prstGeom prst="ellipse">
              <a:avLst/>
            </a:prstGeom>
            <a:noFill/>
            <a:ln w="38100" cap="flat">
              <a:solidFill>
                <a:srgbClr val="000000"/>
              </a:solidFill>
              <a:prstDash val="solid"/>
              <a:bevel/>
            </a:ln>
            <a:effectLst/>
          </p:spPr>
          <p:txBody>
            <a:bodyPr wrap="square" lIns="45719" tIns="45719" rIns="45719" bIns="45719" numCol="1" anchor="ctr">
              <a:noAutofit/>
            </a:bodyPr>
            <a:lstStyle/>
            <a:p>
              <a:pPr algn="ctr"/>
              <a:endParaRPr/>
            </a:p>
          </p:txBody>
        </p:sp>
        <p:sp>
          <p:nvSpPr>
            <p:cNvPr id="13" name="-">
              <a:extLst>
                <a:ext uri="{FF2B5EF4-FFF2-40B4-BE49-F238E27FC236}">
                  <a16:creationId xmlns:a16="http://schemas.microsoft.com/office/drawing/2014/main" id="{EF16A834-1111-6C4F-8D9A-B0A3EE0BB464}"/>
                </a:ext>
              </a:extLst>
            </p:cNvPr>
            <p:cNvSpPr txBox="1"/>
            <p:nvPr/>
          </p:nvSpPr>
          <p:spPr>
            <a:xfrm>
              <a:off x="319692" y="133470"/>
              <a:ext cx="2583493" cy="4308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3000">
                  <a:latin typeface="Arial"/>
                  <a:ea typeface="Arial"/>
                  <a:cs typeface="Arial"/>
                  <a:sym typeface="Arial"/>
                </a:defRPr>
              </a:lvl1pPr>
            </a:lstStyle>
            <a:p>
              <a:pPr>
                <a:defRPr sz="2800">
                  <a:latin typeface="+mj-lt"/>
                  <a:ea typeface="+mj-ea"/>
                  <a:cs typeface="+mj-cs"/>
                  <a:sym typeface="Helvetica"/>
                </a:defRPr>
              </a:pPr>
              <a:r>
                <a:rPr lang="en-US" dirty="0" err="1"/>
                <a:t>num-sqr</a:t>
              </a:r>
              <a:endParaRPr sz="3000" dirty="0">
                <a:latin typeface="Arial"/>
                <a:ea typeface="Arial"/>
                <a:cs typeface="Arial"/>
                <a:sym typeface="Arial"/>
              </a:endParaRPr>
            </a:p>
          </p:txBody>
        </p:sp>
        <p:sp>
          <p:nvSpPr>
            <p:cNvPr id="14" name="Line">
              <a:extLst>
                <a:ext uri="{FF2B5EF4-FFF2-40B4-BE49-F238E27FC236}">
                  <a16:creationId xmlns:a16="http://schemas.microsoft.com/office/drawing/2014/main" id="{CD3B5CDB-EFB6-B242-8331-210FD51836C8}"/>
                </a:ext>
              </a:extLst>
            </p:cNvPr>
            <p:cNvSpPr/>
            <p:nvPr/>
          </p:nvSpPr>
          <p:spPr>
            <a:xfrm>
              <a:off x="33337" y="573087"/>
              <a:ext cx="1981201" cy="1"/>
            </a:xfrm>
            <a:prstGeom prst="line">
              <a:avLst/>
            </a:prstGeom>
            <a:noFill/>
            <a:ln w="25400"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22" name="(3 * 7) – (1 + 2)">
            <a:extLst>
              <a:ext uri="{FF2B5EF4-FFF2-40B4-BE49-F238E27FC236}">
                <a16:creationId xmlns:a16="http://schemas.microsoft.com/office/drawing/2014/main" id="{CD0DE55C-0261-0247-B39E-5A181AEE1B19}"/>
              </a:ext>
            </a:extLst>
          </p:cNvPr>
          <p:cNvSpPr txBox="1"/>
          <p:nvPr/>
        </p:nvSpPr>
        <p:spPr>
          <a:xfrm>
            <a:off x="5762912" y="1516510"/>
            <a:ext cx="3372786" cy="461665"/>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i="1">
                <a:latin typeface="Arial"/>
                <a:ea typeface="Arial"/>
                <a:cs typeface="Arial"/>
                <a:sym typeface="Arial"/>
              </a:defRPr>
            </a:lvl1pPr>
          </a:lstStyle>
          <a:p>
            <a:pPr>
              <a:defRPr sz="2800" i="0">
                <a:latin typeface="+mj-lt"/>
                <a:ea typeface="+mj-ea"/>
                <a:cs typeface="+mj-cs"/>
                <a:sym typeface="Helvetica"/>
              </a:defRPr>
            </a:pPr>
            <a:r>
              <a:rPr lang="en-US" sz="2400" i="0" dirty="0" err="1">
                <a:latin typeface="Courier" pitchFamily="2" charset="0"/>
              </a:rPr>
              <a:t>n</a:t>
            </a:r>
            <a:r>
              <a:rPr lang="en-US" sz="2400" i="0" dirty="0" err="1">
                <a:latin typeface="Courier" pitchFamily="2" charset="0"/>
                <a:sym typeface="Arial"/>
              </a:rPr>
              <a:t>um-sqr</a:t>
            </a:r>
            <a:r>
              <a:rPr lang="en-US" sz="2400" i="0" dirty="0">
                <a:latin typeface="Courier" pitchFamily="2" charset="0"/>
                <a:sym typeface="Arial"/>
              </a:rPr>
              <a:t>(1 + 3)</a:t>
            </a:r>
            <a:endParaRPr sz="2400" i="0" dirty="0">
              <a:latin typeface="Courier" pitchFamily="2" charset="0"/>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31D58BC-2C6E-7D42-A588-5FC45949603E}"/>
                  </a:ext>
                </a:extLst>
              </p:cNvPr>
              <p:cNvSpPr txBox="1"/>
              <p:nvPr/>
            </p:nvSpPr>
            <p:spPr>
              <a:xfrm>
                <a:off x="694740" y="1978175"/>
                <a:ext cx="118192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sz="2400" b="0" i="1" u="none" strike="noStrike" cap="none" spc="0" normalizeH="0" baseline="0" smtClean="0">
                              <a:ln>
                                <a:noFill/>
                              </a:ln>
                              <a:solidFill>
                                <a:srgbClr val="000000"/>
                              </a:solidFill>
                              <a:effectLst/>
                              <a:uFillTx/>
                              <a:latin typeface="Cambria Math" panose="02040503050406030204" pitchFamily="18" charset="0"/>
                              <a:sym typeface="Franklin Gothic Book"/>
                            </a:rPr>
                          </m:ctrlPr>
                        </m:sSupPr>
                        <m:e>
                          <m:r>
                            <a:rPr kumimoji="0" lang="en-US" sz="2400" b="0" i="1" u="none" strike="noStrike" cap="none" spc="0" normalizeH="0" baseline="0" smtClean="0">
                              <a:ln>
                                <a:noFill/>
                              </a:ln>
                              <a:solidFill>
                                <a:srgbClr val="000000"/>
                              </a:solidFill>
                              <a:effectLst/>
                              <a:uFillTx/>
                              <a:latin typeface="Cambria Math" panose="02040503050406030204" pitchFamily="18" charset="0"/>
                              <a:sym typeface="Franklin Gothic Book"/>
                            </a:rPr>
                            <m:t>(1+3)</m:t>
                          </m:r>
                        </m:e>
                        <m:sup>
                          <m:r>
                            <a:rPr kumimoji="0" lang="en-US" sz="2400" b="0" i="1" u="none" strike="noStrike" cap="none" spc="0" normalizeH="0" baseline="0" smtClean="0">
                              <a:ln>
                                <a:noFill/>
                              </a:ln>
                              <a:solidFill>
                                <a:srgbClr val="000000"/>
                              </a:solidFill>
                              <a:effectLst/>
                              <a:uFillTx/>
                              <a:latin typeface="Cambria Math" panose="02040503050406030204" pitchFamily="18" charset="0"/>
                              <a:sym typeface="Franklin Gothic Book"/>
                            </a:rPr>
                            <m:t>2</m:t>
                          </m:r>
                        </m:sup>
                      </m:sSup>
                    </m:oMath>
                  </m:oMathPara>
                </a14:m>
                <a:endParaRPr kumimoji="0" lang="en-US" sz="2400" b="0" i="0" u="none" strike="noStrike" cap="none" spc="0" normalizeH="0" baseline="0" dirty="0">
                  <a:ln>
                    <a:noFill/>
                  </a:ln>
                  <a:solidFill>
                    <a:srgbClr val="000000"/>
                  </a:solidFill>
                  <a:effectLst/>
                  <a:uFillTx/>
                  <a:latin typeface="Franklin Gothic Book"/>
                  <a:ea typeface="Franklin Gothic Book"/>
                  <a:cs typeface="Franklin Gothic Book"/>
                  <a:sym typeface="Franklin Gothic Book"/>
                </a:endParaRPr>
              </a:p>
            </p:txBody>
          </p:sp>
        </mc:Choice>
        <mc:Fallback xmlns="">
          <p:sp>
            <p:nvSpPr>
              <p:cNvPr id="2" name="TextBox 1">
                <a:extLst>
                  <a:ext uri="{FF2B5EF4-FFF2-40B4-BE49-F238E27FC236}">
                    <a16:creationId xmlns:a16="http://schemas.microsoft.com/office/drawing/2014/main" id="{331D58BC-2C6E-7D42-A588-5FC45949603E}"/>
                  </a:ext>
                </a:extLst>
              </p:cNvPr>
              <p:cNvSpPr txBox="1">
                <a:spLocks noRot="1" noChangeAspect="1" noMove="1" noResize="1" noEditPoints="1" noAdjustHandles="1" noChangeArrowheads="1" noChangeShapeType="1" noTextEdit="1"/>
              </p:cNvSpPr>
              <p:nvPr/>
            </p:nvSpPr>
            <p:spPr>
              <a:xfrm>
                <a:off x="694740" y="1978175"/>
                <a:ext cx="1181927" cy="369332"/>
              </a:xfrm>
              <a:prstGeom prst="rect">
                <a:avLst/>
              </a:prstGeom>
              <a:blipFill>
                <a:blip r:embed="rId3"/>
                <a:stretch>
                  <a:fillRect l="-7447" b="-31034"/>
                </a:stretch>
              </a:blipFill>
              <a:ln w="12700" cap="flat">
                <a:noFill/>
                <a:miter lim="400000"/>
              </a:ln>
              <a:effectLst/>
            </p:spPr>
            <p:txBody>
              <a:bodyPr/>
              <a:lstStyle/>
              <a:p>
                <a:r>
                  <a:rPr lang="en-US">
                    <a:noFill/>
                  </a:rPr>
                  <a:t> </a:t>
                </a:r>
              </a:p>
            </p:txBody>
          </p:sp>
        </mc:Fallback>
      </mc:AlternateContent>
      <p:sp>
        <p:nvSpPr>
          <p:cNvPr id="24" name="(3 * 7) – (1 + 2)">
            <a:extLst>
              <a:ext uri="{FF2B5EF4-FFF2-40B4-BE49-F238E27FC236}">
                <a16:creationId xmlns:a16="http://schemas.microsoft.com/office/drawing/2014/main" id="{B3513E01-3D9C-DC40-A6C9-C74084CA8643}"/>
              </a:ext>
            </a:extLst>
          </p:cNvPr>
          <p:cNvSpPr txBox="1"/>
          <p:nvPr/>
        </p:nvSpPr>
        <p:spPr>
          <a:xfrm>
            <a:off x="5762912" y="2126429"/>
            <a:ext cx="3372786" cy="461665"/>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i="1">
                <a:latin typeface="Arial"/>
                <a:ea typeface="Arial"/>
                <a:cs typeface="Arial"/>
                <a:sym typeface="Arial"/>
              </a:defRPr>
            </a:lvl1pPr>
          </a:lstStyle>
          <a:p>
            <a:pPr>
              <a:defRPr sz="2800" i="0">
                <a:latin typeface="+mj-lt"/>
                <a:ea typeface="+mj-ea"/>
                <a:cs typeface="+mj-cs"/>
                <a:sym typeface="Helvetica"/>
              </a:defRPr>
            </a:pPr>
            <a:r>
              <a:rPr lang="en-US" sz="2400" i="0" dirty="0" err="1">
                <a:latin typeface="Courier" pitchFamily="2" charset="0"/>
              </a:rPr>
              <a:t>n</a:t>
            </a:r>
            <a:r>
              <a:rPr lang="en-US" sz="2400" i="0" dirty="0" err="1">
                <a:latin typeface="Courier" pitchFamily="2" charset="0"/>
                <a:sym typeface="Arial"/>
              </a:rPr>
              <a:t>um-sqr</a:t>
            </a:r>
            <a:r>
              <a:rPr lang="en-US" sz="2400" i="0" dirty="0">
                <a:latin typeface="Courier" pitchFamily="2" charset="0"/>
                <a:sym typeface="Arial"/>
              </a:rPr>
              <a:t>((1 + 3))</a:t>
            </a:r>
            <a:endParaRPr sz="2400" i="0" dirty="0">
              <a:latin typeface="Courier" pitchFamily="2" charset="0"/>
              <a:sym typeface="Arial"/>
            </a:endParaRPr>
          </a:p>
        </p:txBody>
      </p:sp>
      <p:grpSp>
        <p:nvGrpSpPr>
          <p:cNvPr id="25" name="Group">
            <a:extLst>
              <a:ext uri="{FF2B5EF4-FFF2-40B4-BE49-F238E27FC236}">
                <a16:creationId xmlns:a16="http://schemas.microsoft.com/office/drawing/2014/main" id="{4BA4E588-5AC8-8F42-95FC-E41CA7EF119C}"/>
              </a:ext>
            </a:extLst>
          </p:cNvPr>
          <p:cNvGrpSpPr/>
          <p:nvPr/>
        </p:nvGrpSpPr>
        <p:grpSpPr>
          <a:xfrm>
            <a:off x="3750496" y="1757459"/>
            <a:ext cx="907607" cy="1027775"/>
            <a:chOff x="0" y="-528404"/>
            <a:chExt cx="2971800" cy="3365267"/>
          </a:xfrm>
        </p:grpSpPr>
        <p:sp>
          <p:nvSpPr>
            <p:cNvPr id="26" name="Oval">
              <a:extLst>
                <a:ext uri="{FF2B5EF4-FFF2-40B4-BE49-F238E27FC236}">
                  <a16:creationId xmlns:a16="http://schemas.microsoft.com/office/drawing/2014/main" id="{D4894199-B446-784C-B656-C147ED79516D}"/>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27" name="/">
              <a:extLst>
                <a:ext uri="{FF2B5EF4-FFF2-40B4-BE49-F238E27FC236}">
                  <a16:creationId xmlns:a16="http://schemas.microsoft.com/office/drawing/2014/main" id="{9FF14297-6241-FB4C-A730-B26DD6908437}"/>
                </a:ext>
              </a:extLst>
            </p:cNvPr>
            <p:cNvSpPr txBox="1"/>
            <p:nvPr/>
          </p:nvSpPr>
          <p:spPr>
            <a:xfrm>
              <a:off x="1086041" y="-528404"/>
              <a:ext cx="849088" cy="17131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lang="en-US" dirty="0"/>
                <a:t>+</a:t>
              </a:r>
              <a:endParaRPr sz="2400" dirty="0">
                <a:latin typeface="Times New Roman"/>
                <a:ea typeface="Times New Roman"/>
                <a:cs typeface="Times New Roman"/>
                <a:sym typeface="Times New Roman"/>
              </a:endParaRPr>
            </a:p>
          </p:txBody>
        </p:sp>
        <p:sp>
          <p:nvSpPr>
            <p:cNvPr id="28" name="Line">
              <a:extLst>
                <a:ext uri="{FF2B5EF4-FFF2-40B4-BE49-F238E27FC236}">
                  <a16:creationId xmlns:a16="http://schemas.microsoft.com/office/drawing/2014/main" id="{4134EC74-B576-C14F-9FB6-417E18016624}"/>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29" name="2">
            <a:extLst>
              <a:ext uri="{FF2B5EF4-FFF2-40B4-BE49-F238E27FC236}">
                <a16:creationId xmlns:a16="http://schemas.microsoft.com/office/drawing/2014/main" id="{DBDFE215-538F-344A-856B-025F1165F79E}"/>
              </a:ext>
            </a:extLst>
          </p:cNvPr>
          <p:cNvSpPr txBox="1"/>
          <p:nvPr/>
        </p:nvSpPr>
        <p:spPr>
          <a:xfrm>
            <a:off x="3931901" y="2251590"/>
            <a:ext cx="249805" cy="3693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1800" dirty="0">
                <a:latin typeface="Helvetica" pitchFamily="2" charset="0"/>
                <a:sym typeface="Trebuchet MS"/>
              </a:rPr>
              <a:t>1</a:t>
            </a:r>
            <a:endParaRPr sz="1800" dirty="0">
              <a:latin typeface="Helvetica" pitchFamily="2" charset="0"/>
              <a:sym typeface="Trebuchet MS"/>
            </a:endParaRPr>
          </a:p>
        </p:txBody>
      </p:sp>
      <p:sp>
        <p:nvSpPr>
          <p:cNvPr id="30" name="2">
            <a:extLst>
              <a:ext uri="{FF2B5EF4-FFF2-40B4-BE49-F238E27FC236}">
                <a16:creationId xmlns:a16="http://schemas.microsoft.com/office/drawing/2014/main" id="{8715BA76-C0D8-2C48-9965-8D7E985BD6B4}"/>
              </a:ext>
            </a:extLst>
          </p:cNvPr>
          <p:cNvSpPr txBox="1"/>
          <p:nvPr/>
        </p:nvSpPr>
        <p:spPr>
          <a:xfrm>
            <a:off x="4281232" y="2256799"/>
            <a:ext cx="332004" cy="3693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1800" dirty="0">
                <a:latin typeface="Trebuchet MS"/>
                <a:ea typeface="Trebuchet MS"/>
                <a:cs typeface="Trebuchet MS"/>
                <a:sym typeface="Trebuchet MS"/>
              </a:rPr>
              <a:t>3</a:t>
            </a:r>
            <a:endParaRPr sz="1800" dirty="0">
              <a:latin typeface="Trebuchet MS"/>
              <a:ea typeface="Trebuchet MS"/>
              <a:cs typeface="Trebuchet MS"/>
              <a:sym typeface="Trebuchet MS"/>
            </a:endParaRPr>
          </a:p>
        </p:txBody>
      </p:sp>
      <p:grpSp>
        <p:nvGrpSpPr>
          <p:cNvPr id="3" name="Group 2">
            <a:extLst>
              <a:ext uri="{FF2B5EF4-FFF2-40B4-BE49-F238E27FC236}">
                <a16:creationId xmlns:a16="http://schemas.microsoft.com/office/drawing/2014/main" id="{F7C4EA04-9AA5-DA45-B78C-231BE1358668}"/>
              </a:ext>
            </a:extLst>
          </p:cNvPr>
          <p:cNvGrpSpPr/>
          <p:nvPr/>
        </p:nvGrpSpPr>
        <p:grpSpPr>
          <a:xfrm>
            <a:off x="387635" y="3645699"/>
            <a:ext cx="4067901" cy="3065778"/>
            <a:chOff x="387635" y="3645699"/>
            <a:chExt cx="4067901" cy="3065778"/>
          </a:xfrm>
        </p:grpSpPr>
        <p:grpSp>
          <p:nvGrpSpPr>
            <p:cNvPr id="51" name="Group">
              <a:extLst>
                <a:ext uri="{FF2B5EF4-FFF2-40B4-BE49-F238E27FC236}">
                  <a16:creationId xmlns:a16="http://schemas.microsoft.com/office/drawing/2014/main" id="{16933D42-7822-D94F-B020-52DBE8AA20A1}"/>
                </a:ext>
              </a:extLst>
            </p:cNvPr>
            <p:cNvGrpSpPr/>
            <p:nvPr/>
          </p:nvGrpSpPr>
          <p:grpSpPr>
            <a:xfrm>
              <a:off x="387635" y="3645699"/>
              <a:ext cx="3901899" cy="3065778"/>
              <a:chOff x="0" y="0"/>
              <a:chExt cx="2133600" cy="1676400"/>
            </a:xfrm>
          </p:grpSpPr>
          <p:grpSp>
            <p:nvGrpSpPr>
              <p:cNvPr id="52" name="Group">
                <a:extLst>
                  <a:ext uri="{FF2B5EF4-FFF2-40B4-BE49-F238E27FC236}">
                    <a16:creationId xmlns:a16="http://schemas.microsoft.com/office/drawing/2014/main" id="{84FA4345-8F8F-6B41-B4B8-A0272525AA5F}"/>
                  </a:ext>
                </a:extLst>
              </p:cNvPr>
              <p:cNvGrpSpPr/>
              <p:nvPr/>
            </p:nvGrpSpPr>
            <p:grpSpPr>
              <a:xfrm>
                <a:off x="0" y="0"/>
                <a:ext cx="2133600" cy="1676400"/>
                <a:chOff x="0" y="0"/>
                <a:chExt cx="2133600" cy="1676400"/>
              </a:xfrm>
            </p:grpSpPr>
            <p:sp>
              <p:nvSpPr>
                <p:cNvPr id="54" name="Oval">
                  <a:extLst>
                    <a:ext uri="{FF2B5EF4-FFF2-40B4-BE49-F238E27FC236}">
                      <a16:creationId xmlns:a16="http://schemas.microsoft.com/office/drawing/2014/main" id="{BDAE20D9-6FEC-6C42-BF9B-45A0C291CE03}"/>
                    </a:ext>
                  </a:extLst>
                </p:cNvPr>
                <p:cNvSpPr/>
                <p:nvPr/>
              </p:nvSpPr>
              <p:spPr>
                <a:xfrm>
                  <a:off x="0" y="0"/>
                  <a:ext cx="2133600" cy="1676400"/>
                </a:xfrm>
                <a:prstGeom prst="ellipse">
                  <a:avLst/>
                </a:prstGeom>
                <a:solidFill>
                  <a:srgbClr val="FFFFFF"/>
                </a:solidFill>
                <a:ln w="4127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5" name="50  “solid”  “red”">
                  <a:extLst>
                    <a:ext uri="{FF2B5EF4-FFF2-40B4-BE49-F238E27FC236}">
                      <a16:creationId xmlns:a16="http://schemas.microsoft.com/office/drawing/2014/main" id="{A1EB3996-CA92-2248-A678-EA24B0046E64}"/>
                    </a:ext>
                  </a:extLst>
                </p:cNvPr>
                <p:cNvSpPr txBox="1"/>
                <p:nvPr/>
              </p:nvSpPr>
              <p:spPr>
                <a:xfrm>
                  <a:off x="0" y="667898"/>
                  <a:ext cx="2133600" cy="2187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2800">
                      <a:latin typeface="+mj-lt"/>
                      <a:ea typeface="+mj-ea"/>
                      <a:cs typeface="+mj-cs"/>
                      <a:sym typeface="Helvetica"/>
                    </a:defRPr>
                  </a:pPr>
                  <a:endParaRPr sz="2000" dirty="0">
                    <a:latin typeface="Times New Roman"/>
                    <a:ea typeface="Times New Roman"/>
                    <a:cs typeface="Times New Roman"/>
                    <a:sym typeface="Times New Roman"/>
                  </a:endParaRPr>
                </a:p>
              </p:txBody>
            </p:sp>
            <p:sp>
              <p:nvSpPr>
                <p:cNvPr id="56" name="star">
                  <a:extLst>
                    <a:ext uri="{FF2B5EF4-FFF2-40B4-BE49-F238E27FC236}">
                      <a16:creationId xmlns:a16="http://schemas.microsoft.com/office/drawing/2014/main" id="{5064F15E-2D8E-C04E-9D9A-A9FAEF43CEC9}"/>
                    </a:ext>
                  </a:extLst>
                </p:cNvPr>
                <p:cNvSpPr txBox="1"/>
                <p:nvPr/>
              </p:nvSpPr>
              <p:spPr>
                <a:xfrm>
                  <a:off x="304800" y="59871"/>
                  <a:ext cx="1447800" cy="2524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lgn="ctr">
                    <a:defRPr>
                      <a:latin typeface="Times New Roman"/>
                      <a:ea typeface="Times New Roman"/>
                      <a:cs typeface="Times New Roman"/>
                      <a:sym typeface="Times New Roman"/>
                    </a:defRPr>
                  </a:lvl1pPr>
                </a:lstStyle>
                <a:p>
                  <a:pPr>
                    <a:defRPr sz="2800">
                      <a:latin typeface="+mj-lt"/>
                      <a:ea typeface="+mj-ea"/>
                      <a:cs typeface="+mj-cs"/>
                      <a:sym typeface="Helvetica"/>
                    </a:defRPr>
                  </a:pPr>
                  <a:r>
                    <a:rPr sz="2400" dirty="0">
                      <a:latin typeface="Helvetica" pitchFamily="2" charset="0"/>
                      <a:sym typeface="Times New Roman"/>
                    </a:rPr>
                    <a:t>star</a:t>
                  </a:r>
                </a:p>
              </p:txBody>
            </p:sp>
          </p:grpSp>
          <p:sp>
            <p:nvSpPr>
              <p:cNvPr id="53" name="Line">
                <a:extLst>
                  <a:ext uri="{FF2B5EF4-FFF2-40B4-BE49-F238E27FC236}">
                    <a16:creationId xmlns:a16="http://schemas.microsoft.com/office/drawing/2014/main" id="{6F130D06-0127-7442-9AB5-B5FEF67EADCD}"/>
                  </a:ext>
                </a:extLst>
              </p:cNvPr>
              <p:cNvSpPr/>
              <p:nvPr/>
            </p:nvSpPr>
            <p:spPr>
              <a:xfrm>
                <a:off x="200368" y="368249"/>
                <a:ext cx="1742205" cy="0"/>
              </a:xfrm>
              <a:prstGeom prst="line">
                <a:avLst/>
              </a:prstGeom>
              <a:noFill/>
              <a:ln w="41275" cap="flat">
                <a:solidFill>
                  <a:srgbClr val="000000"/>
                </a:solidFill>
                <a:prstDash val="solid"/>
                <a:round/>
              </a:ln>
              <a:effectLst/>
            </p:spPr>
            <p:txBody>
              <a:bodyPr wrap="square" lIns="45719" tIns="45719" rIns="45719" bIns="45719" numCol="1" anchor="t">
                <a:noAutofit/>
              </a:bodyPr>
              <a:lstStyle/>
              <a:p>
                <a:pPr defTabSz="457200">
                  <a:defRPr sz="1200">
                    <a:latin typeface="+mj-lt"/>
                    <a:ea typeface="+mj-ea"/>
                    <a:cs typeface="+mj-cs"/>
                    <a:sym typeface="Helvetica"/>
                  </a:defRPr>
                </a:pPr>
                <a:endParaRPr dirty="0"/>
              </a:p>
            </p:txBody>
          </p:sp>
        </p:grpSp>
        <p:grpSp>
          <p:nvGrpSpPr>
            <p:cNvPr id="57" name="Group">
              <a:extLst>
                <a:ext uri="{FF2B5EF4-FFF2-40B4-BE49-F238E27FC236}">
                  <a16:creationId xmlns:a16="http://schemas.microsoft.com/office/drawing/2014/main" id="{119C106D-4E8A-214D-8C6B-042935B53859}"/>
                </a:ext>
              </a:extLst>
            </p:cNvPr>
            <p:cNvGrpSpPr/>
            <p:nvPr/>
          </p:nvGrpSpPr>
          <p:grpSpPr>
            <a:xfrm>
              <a:off x="820351" y="4569909"/>
              <a:ext cx="1446833" cy="1381139"/>
              <a:chOff x="0" y="-1"/>
              <a:chExt cx="2971800" cy="2836864"/>
            </a:xfrm>
          </p:grpSpPr>
          <p:sp>
            <p:nvSpPr>
              <p:cNvPr id="58" name="Oval">
                <a:extLst>
                  <a:ext uri="{FF2B5EF4-FFF2-40B4-BE49-F238E27FC236}">
                    <a16:creationId xmlns:a16="http://schemas.microsoft.com/office/drawing/2014/main" id="{C6805632-9ABE-6247-B249-C85A9D0774D9}"/>
                  </a:ext>
                </a:extLst>
              </p:cNvPr>
              <p:cNvSpPr/>
              <p:nvPr/>
            </p:nvSpPr>
            <p:spPr>
              <a:xfrm>
                <a:off x="0" y="-1"/>
                <a:ext cx="2971800" cy="2836864"/>
              </a:xfrm>
              <a:prstGeom prst="ellipse">
                <a:avLst/>
              </a:prstGeom>
              <a:solidFill>
                <a:srgbClr val="FFFFFF"/>
              </a:solidFill>
              <a:ln w="9525" cap="flat">
                <a:solidFill>
                  <a:srgbClr val="000000"/>
                </a:solidFill>
                <a:prstDash val="solid"/>
                <a:round/>
              </a:ln>
              <a:effectLst/>
            </p:spPr>
            <p:txBody>
              <a:bodyPr wrap="square" lIns="45719" tIns="45719" rIns="45719" bIns="45719" numCol="1" anchor="t">
                <a:noAutofit/>
              </a:bodyPr>
              <a:lstStyle/>
              <a:p>
                <a:pPr>
                  <a:defRPr>
                    <a:latin typeface="Arial"/>
                    <a:ea typeface="Arial"/>
                    <a:cs typeface="Arial"/>
                    <a:sym typeface="Arial"/>
                  </a:defRPr>
                </a:pPr>
                <a:endParaRPr/>
              </a:p>
            </p:txBody>
          </p:sp>
          <p:sp>
            <p:nvSpPr>
              <p:cNvPr id="59" name="Line">
                <a:extLst>
                  <a:ext uri="{FF2B5EF4-FFF2-40B4-BE49-F238E27FC236}">
                    <a16:creationId xmlns:a16="http://schemas.microsoft.com/office/drawing/2014/main" id="{92FBD222-4BFE-0B4A-B1C4-E90C88D16285}"/>
                  </a:ext>
                </a:extLst>
              </p:cNvPr>
              <p:cNvSpPr/>
              <p:nvPr/>
            </p:nvSpPr>
            <p:spPr>
              <a:xfrm>
                <a:off x="106362" y="811211"/>
                <a:ext cx="2759075" cy="1588"/>
              </a:xfrm>
              <a:prstGeom prst="line">
                <a:avLst/>
              </a:prstGeom>
              <a:noFill/>
              <a:ln w="9525" cap="flat">
                <a:solidFill>
                  <a:srgbClr val="000000"/>
                </a:solidFill>
                <a:prstDash val="solid"/>
                <a:bevel/>
              </a:ln>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60" name="-">
              <a:extLst>
                <a:ext uri="{FF2B5EF4-FFF2-40B4-BE49-F238E27FC236}">
                  <a16:creationId xmlns:a16="http://schemas.microsoft.com/office/drawing/2014/main" id="{30FF8295-3B74-4F45-8768-77E95EE676B9}"/>
                </a:ext>
              </a:extLst>
            </p:cNvPr>
            <p:cNvSpPr txBox="1"/>
            <p:nvPr/>
          </p:nvSpPr>
          <p:spPr>
            <a:xfrm>
              <a:off x="1450442" y="4674499"/>
              <a:ext cx="257997" cy="2769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3000">
                  <a:latin typeface="Arial"/>
                  <a:ea typeface="Arial"/>
                  <a:cs typeface="Arial"/>
                  <a:sym typeface="Arial"/>
                </a:defRPr>
              </a:lvl1pPr>
            </a:lstStyle>
            <a:p>
              <a:pPr>
                <a:defRPr sz="2800">
                  <a:latin typeface="+mj-lt"/>
                  <a:ea typeface="+mj-ea"/>
                  <a:cs typeface="+mj-cs"/>
                  <a:sym typeface="Helvetica"/>
                </a:defRPr>
              </a:pPr>
              <a:r>
                <a:rPr lang="en-US" sz="1800" dirty="0"/>
                <a:t>+</a:t>
              </a:r>
              <a:endParaRPr sz="1800" dirty="0">
                <a:latin typeface="Arial"/>
                <a:ea typeface="Arial"/>
                <a:cs typeface="Arial"/>
                <a:sym typeface="Arial"/>
              </a:endParaRPr>
            </a:p>
          </p:txBody>
        </p:sp>
        <p:sp>
          <p:nvSpPr>
            <p:cNvPr id="61" name="2">
              <a:extLst>
                <a:ext uri="{FF2B5EF4-FFF2-40B4-BE49-F238E27FC236}">
                  <a16:creationId xmlns:a16="http://schemas.microsoft.com/office/drawing/2014/main" id="{BB068932-E1DB-A941-A56A-36B71C6F2D44}"/>
                </a:ext>
              </a:extLst>
            </p:cNvPr>
            <p:cNvSpPr txBox="1"/>
            <p:nvPr/>
          </p:nvSpPr>
          <p:spPr>
            <a:xfrm>
              <a:off x="1117998" y="5202258"/>
              <a:ext cx="332004" cy="3693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1800" dirty="0"/>
                <a:t>9</a:t>
              </a:r>
              <a:endParaRPr sz="1800" dirty="0">
                <a:latin typeface="Trebuchet MS"/>
                <a:ea typeface="Trebuchet MS"/>
                <a:cs typeface="Trebuchet MS"/>
                <a:sym typeface="Trebuchet MS"/>
              </a:endParaRPr>
            </a:p>
          </p:txBody>
        </p:sp>
        <p:sp>
          <p:nvSpPr>
            <p:cNvPr id="62" name="50  “solid”  “red”">
              <a:extLst>
                <a:ext uri="{FF2B5EF4-FFF2-40B4-BE49-F238E27FC236}">
                  <a16:creationId xmlns:a16="http://schemas.microsoft.com/office/drawing/2014/main" id="{3C60DD52-4F8C-1349-8706-599FD70F54D9}"/>
                </a:ext>
              </a:extLst>
            </p:cNvPr>
            <p:cNvSpPr txBox="1"/>
            <p:nvPr/>
          </p:nvSpPr>
          <p:spPr>
            <a:xfrm>
              <a:off x="2321936" y="5019311"/>
              <a:ext cx="2133600" cy="400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defRPr sz="2800">
                  <a:latin typeface="+mj-lt"/>
                  <a:ea typeface="+mj-ea"/>
                  <a:cs typeface="+mj-cs"/>
                  <a:sym typeface="Helvetica"/>
                </a:defRPr>
              </a:pPr>
              <a:r>
                <a:rPr sz="2000"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outline</a:t>
              </a:r>
              <a:r>
                <a:rPr sz="2000" dirty="0">
                  <a:latin typeface="Times New Roman"/>
                  <a:ea typeface="Times New Roman"/>
                  <a:cs typeface="Times New Roman"/>
                  <a:sym typeface="Times New Roman"/>
                </a:rPr>
                <a:t>”  “red”</a:t>
              </a:r>
            </a:p>
          </p:txBody>
        </p:sp>
      </p:grpSp>
      <p:sp>
        <p:nvSpPr>
          <p:cNvPr id="64" name="(3 * 7) – (1 + 2)">
            <a:extLst>
              <a:ext uri="{FF2B5EF4-FFF2-40B4-BE49-F238E27FC236}">
                <a16:creationId xmlns:a16="http://schemas.microsoft.com/office/drawing/2014/main" id="{69070F12-ABAB-7746-B345-7B75AAB5D43B}"/>
              </a:ext>
            </a:extLst>
          </p:cNvPr>
          <p:cNvSpPr txBox="1"/>
          <p:nvPr/>
        </p:nvSpPr>
        <p:spPr>
          <a:xfrm>
            <a:off x="4666947" y="5178588"/>
            <a:ext cx="4783694" cy="369332"/>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i="1">
                <a:latin typeface="Arial"/>
                <a:ea typeface="Arial"/>
                <a:cs typeface="Arial"/>
                <a:sym typeface="Arial"/>
              </a:defRPr>
            </a:lvl1pPr>
          </a:lstStyle>
          <a:p>
            <a:pPr>
              <a:defRPr sz="2800" i="0">
                <a:latin typeface="+mj-lt"/>
                <a:ea typeface="+mj-ea"/>
                <a:cs typeface="+mj-cs"/>
                <a:sym typeface="Helvetica"/>
              </a:defRPr>
            </a:pPr>
            <a:r>
              <a:rPr lang="en-US" sz="1800" i="0" dirty="0">
                <a:latin typeface="Courier" pitchFamily="2" charset="0"/>
              </a:rPr>
              <a:t>star((9 + 4), “outline”, “red”)</a:t>
            </a:r>
            <a:endParaRPr sz="1800" i="0" dirty="0">
              <a:latin typeface="Courier" pitchFamily="2" charset="0"/>
              <a:sym typeface="Arial"/>
            </a:endParaRPr>
          </a:p>
        </p:txBody>
      </p:sp>
      <p:sp>
        <p:nvSpPr>
          <p:cNvPr id="65" name="2">
            <a:extLst>
              <a:ext uri="{FF2B5EF4-FFF2-40B4-BE49-F238E27FC236}">
                <a16:creationId xmlns:a16="http://schemas.microsoft.com/office/drawing/2014/main" id="{2EF39565-65AF-5748-BBBA-9A6FECC4EBEC}"/>
              </a:ext>
            </a:extLst>
          </p:cNvPr>
          <p:cNvSpPr txBox="1"/>
          <p:nvPr/>
        </p:nvSpPr>
        <p:spPr>
          <a:xfrm>
            <a:off x="1581647" y="5204866"/>
            <a:ext cx="332004" cy="3693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a:latin typeface="Trebuchet MS"/>
                <a:ea typeface="Trebuchet MS"/>
                <a:cs typeface="Trebuchet MS"/>
                <a:sym typeface="Trebuchet MS"/>
              </a:defRPr>
            </a:lvl1pPr>
          </a:lstStyle>
          <a:p>
            <a:pPr>
              <a:defRPr sz="2800">
                <a:latin typeface="+mj-lt"/>
                <a:ea typeface="+mj-ea"/>
                <a:cs typeface="+mj-cs"/>
                <a:sym typeface="Helvetica"/>
              </a:defRPr>
            </a:pPr>
            <a:r>
              <a:rPr lang="en-US" sz="1800" dirty="0"/>
              <a:t>4</a:t>
            </a:r>
            <a:endParaRPr sz="1800" dirty="0">
              <a:latin typeface="Trebuchet MS"/>
              <a:ea typeface="Trebuchet MS"/>
              <a:cs typeface="Trebuchet MS"/>
              <a:sym typeface="Trebuchet MS"/>
            </a:endParaRPr>
          </a:p>
        </p:txBody>
      </p:sp>
    </p:spTree>
    <p:extLst>
      <p:ext uri="{BB962C8B-B14F-4D97-AF65-F5344CB8AC3E}">
        <p14:creationId xmlns:p14="http://schemas.microsoft.com/office/powerpoint/2010/main" val="2081111306"/>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6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More Image Functions"/>
          <p:cNvSpPr txBox="1">
            <a:spLocks noGrp="1"/>
          </p:cNvSpPr>
          <p:nvPr>
            <p:ph type="title"/>
          </p:nvPr>
        </p:nvSpPr>
        <p:spPr>
          <a:prstGeom prst="rect">
            <a:avLst/>
          </a:prstGeom>
        </p:spPr>
        <p:txBody>
          <a:bodyPr/>
          <a:lstStyle/>
          <a:p>
            <a:r>
              <a:t>More Image Functions</a:t>
            </a:r>
          </a:p>
        </p:txBody>
      </p:sp>
      <p:sp>
        <p:nvSpPr>
          <p:cNvPr id="6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32</a:t>
            </a:fld>
            <a:endParaRPr sz="1200">
              <a:solidFill>
                <a:srgbClr val="D38E27"/>
              </a:solidFill>
              <a:latin typeface="Arial"/>
              <a:ea typeface="Arial"/>
              <a:cs typeface="Arial"/>
              <a:sym typeface="Arial"/>
            </a:endParaRPr>
          </a:p>
        </p:txBody>
      </p:sp>
      <p:sp>
        <p:nvSpPr>
          <p:cNvPr id="3" name="TextBox 2">
            <a:extLst>
              <a:ext uri="{FF2B5EF4-FFF2-40B4-BE49-F238E27FC236}">
                <a16:creationId xmlns:a16="http://schemas.microsoft.com/office/drawing/2014/main" id="{27EB5B52-6F32-504C-871A-34470E2F05F2}"/>
              </a:ext>
            </a:extLst>
          </p:cNvPr>
          <p:cNvSpPr txBox="1"/>
          <p:nvPr/>
        </p:nvSpPr>
        <p:spPr>
          <a:xfrm>
            <a:off x="124462" y="2128603"/>
            <a:ext cx="8863963" cy="3477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2000" dirty="0">
                <a:latin typeface="Courier" pitchFamily="2" charset="0"/>
              </a:rPr>
              <a:t>circle    ::	Number, String, String -&gt; Image</a:t>
            </a:r>
          </a:p>
          <a:p>
            <a:r>
              <a:rPr lang="en-US" sz="2000" dirty="0">
                <a:latin typeface="Courier" pitchFamily="2" charset="0"/>
              </a:rPr>
              <a:t>ellipse   :: 	Number, Number, String, String -&gt; Image</a:t>
            </a:r>
          </a:p>
          <a:p>
            <a:r>
              <a:rPr lang="en-US" sz="2000" dirty="0">
                <a:latin typeface="Courier" pitchFamily="2" charset="0"/>
              </a:rPr>
              <a:t>triangle  ::	Number, String, String 	-&gt; Image</a:t>
            </a:r>
          </a:p>
          <a:p>
            <a:r>
              <a:rPr lang="en-US" sz="2000" dirty="0">
                <a:latin typeface="Courier" pitchFamily="2" charset="0"/>
              </a:rPr>
              <a:t>rectangle ::	Number, Number, String, String -&gt; Image</a:t>
            </a:r>
          </a:p>
          <a:p>
            <a:r>
              <a:rPr lang="en-US" sz="2000" dirty="0">
                <a:latin typeface="Courier" pitchFamily="2" charset="0"/>
              </a:rPr>
              <a:t>text 	    ::	String, Number, String	-&gt; Image</a:t>
            </a: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rotate    ::	Number, Image 	-&gt; Image</a:t>
            </a:r>
          </a:p>
          <a:p>
            <a:r>
              <a:rPr lang="en-US" sz="2000" dirty="0">
                <a:latin typeface="Courier" pitchFamily="2" charset="0"/>
              </a:rPr>
              <a:t>scale     ::	Number, Image	-&gt; Image</a:t>
            </a:r>
          </a:p>
          <a:p>
            <a:endParaRPr lang="en-US" sz="2000" dirty="0">
              <a:latin typeface="Courier" pitchFamily="2" charset="0"/>
            </a:endParaRPr>
          </a:p>
          <a:p>
            <a:r>
              <a:rPr lang="en-US" sz="2000" dirty="0">
                <a:latin typeface="Courier" pitchFamily="2" charset="0"/>
              </a:rPr>
              <a:t>…and dozens more!</a:t>
            </a:r>
            <a:endParaRPr kumimoji="0" lang="en-US" sz="2000" b="0" i="0" u="none" strike="noStrike" cap="none" spc="0" normalizeH="0" baseline="0" dirty="0">
              <a:ln>
                <a:noFill/>
              </a:ln>
              <a:solidFill>
                <a:srgbClr val="000000"/>
              </a:solidFill>
              <a:effectLst/>
              <a:uFillTx/>
              <a:latin typeface="Courier" pitchFamily="2" charset="0"/>
              <a:sym typeface="Franklin Gothic Book"/>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Error Messages"/>
          <p:cNvSpPr txBox="1">
            <a:spLocks noGrp="1"/>
          </p:cNvSpPr>
          <p:nvPr>
            <p:ph type="title"/>
          </p:nvPr>
        </p:nvSpPr>
        <p:spPr>
          <a:prstGeom prst="rect">
            <a:avLst/>
          </a:prstGeom>
        </p:spPr>
        <p:txBody>
          <a:bodyPr/>
          <a:lstStyle/>
          <a:p>
            <a:r>
              <a:t>Error Messages</a:t>
            </a:r>
          </a:p>
        </p:txBody>
      </p:sp>
      <p:sp>
        <p:nvSpPr>
          <p:cNvPr id="620" name="How we react is key: are we scared or excited?…"/>
          <p:cNvSpPr txBox="1">
            <a:spLocks noGrp="1"/>
          </p:cNvSpPr>
          <p:nvPr>
            <p:ph type="body" idx="1"/>
          </p:nvPr>
        </p:nvSpPr>
        <p:spPr>
          <a:xfrm>
            <a:off x="304800" y="1828800"/>
            <a:ext cx="8686800" cy="4251325"/>
          </a:xfrm>
          <a:prstGeom prst="rect">
            <a:avLst/>
          </a:prstGeom>
        </p:spPr>
        <p:txBody>
          <a:bodyPr>
            <a:normAutofit/>
          </a:bodyPr>
          <a:lstStyle/>
          <a:p>
            <a:pPr marL="0" indent="0">
              <a:lnSpc>
                <a:spcPct val="200000"/>
              </a:lnSpc>
              <a:buSzTx/>
              <a:buFont typeface="Wingdings"/>
              <a:buNone/>
            </a:pPr>
            <a:r>
              <a:t>How we react is key: are we scared or excited?</a:t>
            </a:r>
          </a:p>
          <a:p>
            <a:pPr>
              <a:lnSpc>
                <a:spcPct val="200000"/>
              </a:lnSpc>
            </a:pPr>
            <a:r>
              <a:t>“The computer is giving you a </a:t>
            </a:r>
            <a:r>
              <a:rPr i="1"/>
              <a:t>clue</a:t>
            </a:r>
            <a:r>
              <a:t>…”</a:t>
            </a:r>
          </a:p>
          <a:p>
            <a:pPr>
              <a:lnSpc>
                <a:spcPct val="200000"/>
              </a:lnSpc>
            </a:pPr>
            <a:r>
              <a:t>“What do you think it’s trying to tell us…?”</a:t>
            </a:r>
          </a:p>
        </p:txBody>
      </p:sp>
      <p:sp>
        <p:nvSpPr>
          <p:cNvPr id="6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33</a:t>
            </a:fld>
            <a:endParaRPr sz="1200">
              <a:solidFill>
                <a:srgbClr val="D38E27"/>
              </a:solidFill>
              <a:latin typeface="Arial"/>
              <a:ea typeface="Arial"/>
              <a:cs typeface="Arial"/>
              <a:sym typeface="Arial"/>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Driver / Navigator"/>
          <p:cNvSpPr txBox="1">
            <a:spLocks noGrp="1"/>
          </p:cNvSpPr>
          <p:nvPr>
            <p:ph type="title"/>
          </p:nvPr>
        </p:nvSpPr>
        <p:spPr>
          <a:prstGeom prst="rect">
            <a:avLst/>
          </a:prstGeom>
        </p:spPr>
        <p:txBody>
          <a:bodyPr/>
          <a:lstStyle/>
          <a:p>
            <a:r>
              <a:t>Driver / Navigator</a:t>
            </a:r>
          </a:p>
        </p:txBody>
      </p:sp>
      <p:sp>
        <p:nvSpPr>
          <p:cNvPr id="626" name="Pair programming needs structure!…"/>
          <p:cNvSpPr txBox="1">
            <a:spLocks noGrp="1"/>
          </p:cNvSpPr>
          <p:nvPr>
            <p:ph type="body" idx="1"/>
          </p:nvPr>
        </p:nvSpPr>
        <p:spPr>
          <a:xfrm>
            <a:off x="304800" y="1554162"/>
            <a:ext cx="8686800" cy="4525963"/>
          </a:xfrm>
          <a:prstGeom prst="rect">
            <a:avLst/>
          </a:prstGeom>
        </p:spPr>
        <p:txBody>
          <a:bodyPr>
            <a:normAutofit/>
          </a:bodyPr>
          <a:lstStyle/>
          <a:p>
            <a:pPr>
              <a:lnSpc>
                <a:spcPct val="200000"/>
              </a:lnSpc>
              <a:spcBef>
                <a:spcPts val="1800"/>
              </a:spcBef>
              <a:buClr>
                <a:srgbClr val="4C4C4C"/>
              </a:buClr>
              <a:buFont typeface="Arial"/>
              <a:buChar char="•"/>
            </a:pPr>
            <a:r>
              <a:t>Pair programming needs structure!</a:t>
            </a:r>
          </a:p>
          <a:p>
            <a:pPr>
              <a:lnSpc>
                <a:spcPct val="200000"/>
              </a:lnSpc>
              <a:spcBef>
                <a:spcPts val="1800"/>
              </a:spcBef>
              <a:buClr>
                <a:srgbClr val="4C4C4C"/>
              </a:buClr>
              <a:buFont typeface="Arial"/>
              <a:buChar char="•"/>
            </a:pPr>
            <a:r>
              <a:t>The “Driver” has their eyes on the computer</a:t>
            </a:r>
          </a:p>
          <a:p>
            <a:pPr>
              <a:lnSpc>
                <a:spcPct val="200000"/>
              </a:lnSpc>
              <a:spcBef>
                <a:spcPts val="1800"/>
              </a:spcBef>
              <a:buClr>
                <a:srgbClr val="4C4C4C"/>
              </a:buClr>
              <a:buFont typeface="Arial"/>
              <a:buChar char="•"/>
            </a:pPr>
            <a:r>
              <a:t>The “Navigator” has their eyes on the workbook</a:t>
            </a:r>
          </a:p>
          <a:p>
            <a:pPr>
              <a:lnSpc>
                <a:spcPct val="200000"/>
              </a:lnSpc>
              <a:spcBef>
                <a:spcPts val="1800"/>
              </a:spcBef>
              <a:buClr>
                <a:srgbClr val="4C4C4C"/>
              </a:buClr>
              <a:buFont typeface="Arial"/>
              <a:buChar char="•"/>
            </a:pPr>
            <a:r>
              <a:t>Switch roles regularly</a:t>
            </a:r>
          </a:p>
        </p:txBody>
      </p:sp>
      <p:sp>
        <p:nvSpPr>
          <p:cNvPr id="6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34</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1" build="p"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1" name="10min Break!"/>
          <p:cNvSpPr txBox="1">
            <a:spLocks noGrp="1"/>
          </p:cNvSpPr>
          <p:nvPr>
            <p:ph type="body" sz="quarter" idx="1"/>
          </p:nvPr>
        </p:nvSpPr>
        <p:spPr>
          <a:xfrm>
            <a:off x="301625" y="3505200"/>
            <a:ext cx="8686800" cy="609600"/>
          </a:xfrm>
          <a:prstGeom prst="rect">
            <a:avLst/>
          </a:prstGeom>
        </p:spPr>
        <p:txBody>
          <a:bodyPr>
            <a:normAutofit/>
          </a:bodyPr>
          <a:lstStyle>
            <a:lvl1pPr marL="0" indent="0" algn="ctr">
              <a:buSzTx/>
              <a:buFont typeface="Wingdings"/>
              <a:buNone/>
            </a:lvl1pPr>
          </a:lstStyle>
          <a:p>
            <a:r>
              <a:t>10min Break!</a:t>
            </a:r>
          </a:p>
        </p:txBody>
      </p:sp>
      <p:sp>
        <p:nvSpPr>
          <p:cNvPr id="6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35</a:t>
            </a:fld>
            <a:endParaRPr sz="1200">
              <a:solidFill>
                <a:srgbClr val="D38E27"/>
              </a:solidFill>
              <a:latin typeface="Arial"/>
              <a:ea typeface="Arial"/>
              <a:cs typeface="Arial"/>
              <a:sym typeface="Aria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Unit 3"/>
          <p:cNvSpPr txBox="1">
            <a:spLocks noGrp="1"/>
          </p:cNvSpPr>
          <p:nvPr>
            <p:ph type="title"/>
          </p:nvPr>
        </p:nvSpPr>
        <p:spPr>
          <a:xfrm>
            <a:off x="228600" y="5486400"/>
            <a:ext cx="8686800" cy="1184826"/>
          </a:xfrm>
          <a:prstGeom prst="rect">
            <a:avLst/>
          </a:prstGeom>
        </p:spPr>
        <p:txBody>
          <a:bodyPr>
            <a:normAutofit/>
          </a:bodyPr>
          <a:lstStyle/>
          <a:p>
            <a:r>
              <a:t>Unit 3</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Defining Values"/>
          <p:cNvSpPr txBox="1">
            <a:spLocks noGrp="1"/>
          </p:cNvSpPr>
          <p:nvPr>
            <p:ph type="title"/>
          </p:nvPr>
        </p:nvSpPr>
        <p:spPr>
          <a:prstGeom prst="rect">
            <a:avLst/>
          </a:prstGeom>
        </p:spPr>
        <p:txBody>
          <a:bodyPr/>
          <a:lstStyle/>
          <a:p>
            <a:r>
              <a:t>Defining Values</a:t>
            </a:r>
          </a:p>
        </p:txBody>
      </p:sp>
      <p:sp>
        <p:nvSpPr>
          <p:cNvPr id="641" name="Open the “Defining Values” link from the teachers-only page, and Run…"/>
          <p:cNvSpPr txBox="1">
            <a:spLocks noGrp="1"/>
          </p:cNvSpPr>
          <p:nvPr>
            <p:ph type="body" idx="1"/>
          </p:nvPr>
        </p:nvSpPr>
        <p:spPr>
          <a:xfrm>
            <a:off x="304800" y="1798638"/>
            <a:ext cx="8686800" cy="4525963"/>
          </a:xfrm>
          <a:prstGeom prst="rect">
            <a:avLst/>
          </a:prstGeom>
        </p:spPr>
        <p:txBody>
          <a:bodyPr>
            <a:normAutofit/>
          </a:bodyPr>
          <a:lstStyle/>
          <a:p>
            <a:pPr marL="244928" indent="-244928">
              <a:lnSpc>
                <a:spcPct val="150000"/>
              </a:lnSpc>
              <a:spcBef>
                <a:spcPts val="400"/>
              </a:spcBef>
            </a:pPr>
            <a:r>
              <a:rPr sz="2000" dirty="0"/>
              <a:t>Open the “Defining Values” link and Run</a:t>
            </a:r>
          </a:p>
          <a:p>
            <a:pPr marL="244928" indent="-244928">
              <a:lnSpc>
                <a:spcPct val="150000"/>
              </a:lnSpc>
              <a:spcBef>
                <a:spcPts val="400"/>
              </a:spcBef>
            </a:pPr>
            <a:r>
              <a:rPr sz="2000" dirty="0"/>
              <a:t>What do you think the code on line </a:t>
            </a:r>
            <a:r>
              <a:rPr lang="en-US" sz="2000" dirty="0"/>
              <a:t>5</a:t>
            </a:r>
            <a:r>
              <a:rPr sz="2000" dirty="0"/>
              <a:t> does? Line </a:t>
            </a:r>
            <a:r>
              <a:rPr lang="en-US" sz="2000" dirty="0"/>
              <a:t>6</a:t>
            </a:r>
            <a:r>
              <a:rPr sz="2000" dirty="0"/>
              <a:t>?</a:t>
            </a:r>
          </a:p>
          <a:p>
            <a:pPr marL="244928" indent="-244928">
              <a:lnSpc>
                <a:spcPct val="150000"/>
              </a:lnSpc>
              <a:spcBef>
                <a:spcPts val="400"/>
              </a:spcBef>
            </a:pPr>
            <a:r>
              <a:rPr sz="2000" dirty="0"/>
              <a:t>What will happen if I evaluate TITLE in the Interactions window?</a:t>
            </a:r>
          </a:p>
          <a:p>
            <a:pPr marL="244928" indent="-244928">
              <a:lnSpc>
                <a:spcPct val="150000"/>
              </a:lnSpc>
              <a:spcBef>
                <a:spcPts val="400"/>
              </a:spcBef>
            </a:pPr>
            <a:r>
              <a:rPr sz="2000" dirty="0"/>
              <a:t>How could we change the title of our game?</a:t>
            </a:r>
          </a:p>
          <a:p>
            <a:pPr marL="244928" indent="-244928">
              <a:lnSpc>
                <a:spcPct val="150000"/>
              </a:lnSpc>
              <a:spcBef>
                <a:spcPts val="400"/>
              </a:spcBef>
            </a:pPr>
            <a:r>
              <a:rPr sz="2000" dirty="0"/>
              <a:t>Click “</a:t>
            </a:r>
            <a:r>
              <a:rPr lang="en-US" sz="2000" dirty="0"/>
              <a:t>File... Save as</a:t>
            </a:r>
            <a:r>
              <a:rPr sz="2000" dirty="0"/>
              <a:t>”, and name your file</a:t>
            </a:r>
          </a:p>
          <a:p>
            <a:pPr marL="244928" indent="-244928">
              <a:lnSpc>
                <a:spcPct val="150000"/>
              </a:lnSpc>
              <a:spcBef>
                <a:spcPts val="400"/>
              </a:spcBef>
            </a:pPr>
            <a:r>
              <a:rPr sz="2000" dirty="0"/>
              <a:t>What other definitions do you see?</a:t>
            </a:r>
          </a:p>
          <a:p>
            <a:pPr marL="244928" indent="-244928">
              <a:lnSpc>
                <a:spcPct val="150000"/>
              </a:lnSpc>
              <a:spcBef>
                <a:spcPts val="400"/>
              </a:spcBef>
            </a:pPr>
            <a:r>
              <a:rPr sz="2000" dirty="0"/>
              <a:t>Playing with SCREENSHOT…</a:t>
            </a:r>
          </a:p>
          <a:p>
            <a:pPr marL="244928" indent="-244928">
              <a:lnSpc>
                <a:spcPct val="150000"/>
              </a:lnSpc>
              <a:spcBef>
                <a:spcPts val="400"/>
              </a:spcBef>
            </a:pPr>
            <a:r>
              <a:rPr sz="2000" dirty="0"/>
              <a:t>Make your images!!!</a:t>
            </a:r>
          </a:p>
        </p:txBody>
      </p:sp>
      <p:sp>
        <p:nvSpPr>
          <p:cNvPr id="6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37</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641">
                                            <p:bg/>
                                          </p:spTgt>
                                        </p:tgtEl>
                                        <p:attrNameLst>
                                          <p:attrName>style.visibility</p:attrName>
                                        </p:attrNameLst>
                                      </p:cBhvr>
                                      <p:to>
                                        <p:strVal val="visible"/>
                                      </p:to>
                                    </p:set>
                                    <p:animEffect transition="in" filter="dissolve">
                                      <p:cBhvr>
                                        <p:cTn id="7" dur="500"/>
                                        <p:tgtEl>
                                          <p:spTgt spid="641">
                                            <p:bg/>
                                          </p:spTgt>
                                        </p:tgtEl>
                                      </p:cBhvr>
                                    </p:animEffect>
                                  </p:childTnLst>
                                </p:cTn>
                              </p:par>
                              <p:par>
                                <p:cTn id="8" presetID="9" presetClass="entr" presetSubtype="0" fill="hold" grpId="1" nodeType="withEffect">
                                  <p:stCondLst>
                                    <p:cond delay="0"/>
                                  </p:stCondLst>
                                  <p:iterate>
                                    <p:tmAbs val="0"/>
                                  </p:iterate>
                                  <p:childTnLst>
                                    <p:set>
                                      <p:cBhvr>
                                        <p:cTn id="9" fill="hold"/>
                                        <p:tgtEl>
                                          <p:spTgt spid="641">
                                            <p:txEl>
                                              <p:pRg st="0" end="0"/>
                                            </p:txEl>
                                          </p:spTgt>
                                        </p:tgtEl>
                                        <p:attrNameLst>
                                          <p:attrName>style.visibility</p:attrName>
                                        </p:attrNameLst>
                                      </p:cBhvr>
                                      <p:to>
                                        <p:strVal val="visible"/>
                                      </p:to>
                                    </p:set>
                                    <p:animEffect transition="in" filter="dissolve">
                                      <p:cBhvr>
                                        <p:cTn id="10" dur="500"/>
                                        <p:tgtEl>
                                          <p:spTgt spid="6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641">
                                            <p:txEl>
                                              <p:pRg st="1" end="1"/>
                                            </p:txEl>
                                          </p:spTgt>
                                        </p:tgtEl>
                                        <p:attrNameLst>
                                          <p:attrName>style.visibility</p:attrName>
                                        </p:attrNameLst>
                                      </p:cBhvr>
                                      <p:to>
                                        <p:strVal val="visible"/>
                                      </p:to>
                                    </p:set>
                                    <p:animEffect transition="in" filter="dissolve">
                                      <p:cBhvr>
                                        <p:cTn id="15" dur="500"/>
                                        <p:tgtEl>
                                          <p:spTgt spid="64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641">
                                            <p:txEl>
                                              <p:pRg st="2" end="2"/>
                                            </p:txEl>
                                          </p:spTgt>
                                        </p:tgtEl>
                                        <p:attrNameLst>
                                          <p:attrName>style.visibility</p:attrName>
                                        </p:attrNameLst>
                                      </p:cBhvr>
                                      <p:to>
                                        <p:strVal val="visible"/>
                                      </p:to>
                                    </p:set>
                                    <p:animEffect transition="in" filter="dissolve">
                                      <p:cBhvr>
                                        <p:cTn id="20" dur="500"/>
                                        <p:tgtEl>
                                          <p:spTgt spid="64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641">
                                            <p:txEl>
                                              <p:pRg st="3" end="3"/>
                                            </p:txEl>
                                          </p:spTgt>
                                        </p:tgtEl>
                                        <p:attrNameLst>
                                          <p:attrName>style.visibility</p:attrName>
                                        </p:attrNameLst>
                                      </p:cBhvr>
                                      <p:to>
                                        <p:strVal val="visible"/>
                                      </p:to>
                                    </p:set>
                                    <p:animEffect transition="in" filter="dissolve">
                                      <p:cBhvr>
                                        <p:cTn id="25" dur="500"/>
                                        <p:tgtEl>
                                          <p:spTgt spid="64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641">
                                            <p:txEl>
                                              <p:pRg st="4" end="4"/>
                                            </p:txEl>
                                          </p:spTgt>
                                        </p:tgtEl>
                                        <p:attrNameLst>
                                          <p:attrName>style.visibility</p:attrName>
                                        </p:attrNameLst>
                                      </p:cBhvr>
                                      <p:to>
                                        <p:strVal val="visible"/>
                                      </p:to>
                                    </p:set>
                                    <p:animEffect transition="in" filter="dissolve">
                                      <p:cBhvr>
                                        <p:cTn id="30" dur="500"/>
                                        <p:tgtEl>
                                          <p:spTgt spid="64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fill="hold" grpId="1" nodeType="clickEffect">
                                  <p:stCondLst>
                                    <p:cond delay="0"/>
                                  </p:stCondLst>
                                  <p:iterate>
                                    <p:tmAbs val="0"/>
                                  </p:iterate>
                                  <p:childTnLst>
                                    <p:set>
                                      <p:cBhvr>
                                        <p:cTn id="34" fill="hold"/>
                                        <p:tgtEl>
                                          <p:spTgt spid="641">
                                            <p:txEl>
                                              <p:pRg st="5" end="5"/>
                                            </p:txEl>
                                          </p:spTgt>
                                        </p:tgtEl>
                                        <p:attrNameLst>
                                          <p:attrName>style.visibility</p:attrName>
                                        </p:attrNameLst>
                                      </p:cBhvr>
                                      <p:to>
                                        <p:strVal val="visible"/>
                                      </p:to>
                                    </p:set>
                                    <p:animEffect transition="in" filter="dissolve">
                                      <p:cBhvr>
                                        <p:cTn id="35" dur="500"/>
                                        <p:tgtEl>
                                          <p:spTgt spid="64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fill="hold" grpId="1" nodeType="clickEffect">
                                  <p:stCondLst>
                                    <p:cond delay="0"/>
                                  </p:stCondLst>
                                  <p:iterate>
                                    <p:tmAbs val="0"/>
                                  </p:iterate>
                                  <p:childTnLst>
                                    <p:set>
                                      <p:cBhvr>
                                        <p:cTn id="39" fill="hold"/>
                                        <p:tgtEl>
                                          <p:spTgt spid="641">
                                            <p:txEl>
                                              <p:pRg st="6" end="6"/>
                                            </p:txEl>
                                          </p:spTgt>
                                        </p:tgtEl>
                                        <p:attrNameLst>
                                          <p:attrName>style.visibility</p:attrName>
                                        </p:attrNameLst>
                                      </p:cBhvr>
                                      <p:to>
                                        <p:strVal val="visible"/>
                                      </p:to>
                                    </p:set>
                                    <p:animEffect transition="in" filter="dissolve">
                                      <p:cBhvr>
                                        <p:cTn id="40" dur="500"/>
                                        <p:tgtEl>
                                          <p:spTgt spid="641">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fill="hold" grpId="1" nodeType="clickEffect">
                                  <p:stCondLst>
                                    <p:cond delay="0"/>
                                  </p:stCondLst>
                                  <p:iterate>
                                    <p:tmAbs val="0"/>
                                  </p:iterate>
                                  <p:childTnLst>
                                    <p:set>
                                      <p:cBhvr>
                                        <p:cTn id="44" fill="hold"/>
                                        <p:tgtEl>
                                          <p:spTgt spid="641">
                                            <p:txEl>
                                              <p:pRg st="7" end="7"/>
                                            </p:txEl>
                                          </p:spTgt>
                                        </p:tgtEl>
                                        <p:attrNameLst>
                                          <p:attrName>style.visibility</p:attrName>
                                        </p:attrNameLst>
                                      </p:cBhvr>
                                      <p:to>
                                        <p:strVal val="visible"/>
                                      </p:to>
                                    </p:set>
                                    <p:animEffect transition="in" filter="dissolve">
                                      <p:cBhvr>
                                        <p:cTn id="45" dur="500"/>
                                        <p:tgtEl>
                                          <p:spTgt spid="6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1" build="p"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Day 1 Review"/>
          <p:cNvSpPr txBox="1">
            <a:spLocks noGrp="1"/>
          </p:cNvSpPr>
          <p:nvPr>
            <p:ph type="title"/>
          </p:nvPr>
        </p:nvSpPr>
        <p:spPr>
          <a:prstGeom prst="rect">
            <a:avLst/>
          </a:prstGeom>
        </p:spPr>
        <p:txBody>
          <a:bodyPr/>
          <a:lstStyle/>
          <a:p>
            <a:r>
              <a:rPr lang="en-US" dirty="0"/>
              <a:t>“</a:t>
            </a:r>
            <a:r>
              <a:rPr dirty="0"/>
              <a:t>Day 1</a:t>
            </a:r>
            <a:r>
              <a:rPr lang="en-US" dirty="0"/>
              <a:t>”</a:t>
            </a:r>
            <a:r>
              <a:rPr dirty="0"/>
              <a:t> Review</a:t>
            </a:r>
          </a:p>
        </p:txBody>
      </p:sp>
      <p:pic>
        <p:nvPicPr>
          <p:cNvPr id="647" name="image46.jpg" descr="image46.jpg"/>
          <p:cNvPicPr>
            <a:picLocks noChangeAspect="1"/>
          </p:cNvPicPr>
          <p:nvPr/>
        </p:nvPicPr>
        <p:blipFill>
          <a:blip r:embed="rId3">
            <a:extLst/>
          </a:blip>
          <a:stretch>
            <a:fillRect/>
          </a:stretch>
        </p:blipFill>
        <p:spPr>
          <a:xfrm>
            <a:off x="1714500" y="1828800"/>
            <a:ext cx="5867400" cy="4400550"/>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More Review"/>
          <p:cNvSpPr txBox="1">
            <a:spLocks noGrp="1"/>
          </p:cNvSpPr>
          <p:nvPr>
            <p:ph type="title"/>
          </p:nvPr>
        </p:nvSpPr>
        <p:spPr>
          <a:prstGeom prst="rect">
            <a:avLst/>
          </a:prstGeom>
        </p:spPr>
        <p:txBody>
          <a:bodyPr/>
          <a:lstStyle/>
          <a:p>
            <a:r>
              <a:t>More Review</a:t>
            </a:r>
          </a:p>
        </p:txBody>
      </p:sp>
      <p:sp>
        <p:nvSpPr>
          <p:cNvPr id="652" name="Data Types…"/>
          <p:cNvSpPr txBox="1">
            <a:spLocks noGrp="1"/>
          </p:cNvSpPr>
          <p:nvPr>
            <p:ph type="body" idx="1"/>
          </p:nvPr>
        </p:nvSpPr>
        <p:spPr>
          <a:xfrm>
            <a:off x="304800" y="1798638"/>
            <a:ext cx="8686800" cy="4525963"/>
          </a:xfrm>
          <a:prstGeom prst="rect">
            <a:avLst/>
          </a:prstGeom>
        </p:spPr>
        <p:txBody>
          <a:bodyPr>
            <a:normAutofit/>
          </a:bodyPr>
          <a:lstStyle/>
          <a:p>
            <a:r>
              <a:t>Data Types</a:t>
            </a:r>
          </a:p>
          <a:p>
            <a:endParaRPr/>
          </a:p>
          <a:p>
            <a:r>
              <a:t>Defining Values program </a:t>
            </a:r>
          </a:p>
          <a:p>
            <a:endParaRPr/>
          </a:p>
          <a:p>
            <a:r>
              <a:t>How can I move my game images?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5" name="Agenda"/>
          <p:cNvSpPr txBox="1">
            <a:spLocks noGrp="1"/>
          </p:cNvSpPr>
          <p:nvPr>
            <p:ph type="title"/>
          </p:nvPr>
        </p:nvSpPr>
        <p:spPr>
          <a:prstGeom prst="rect">
            <a:avLst/>
          </a:prstGeom>
        </p:spPr>
        <p:txBody>
          <a:bodyPr/>
          <a:lstStyle/>
          <a:p>
            <a:r>
              <a:t>Agenda</a:t>
            </a:r>
          </a:p>
        </p:txBody>
      </p:sp>
      <p:sp>
        <p:nvSpPr>
          <p:cNvPr id="286" name="Theory…"/>
          <p:cNvSpPr txBox="1">
            <a:spLocks noGrp="1"/>
          </p:cNvSpPr>
          <p:nvPr>
            <p:ph type="body" idx="1"/>
          </p:nvPr>
        </p:nvSpPr>
        <p:spPr>
          <a:xfrm>
            <a:off x="304800" y="1143000"/>
            <a:ext cx="8686800" cy="4525963"/>
          </a:xfrm>
          <a:prstGeom prst="rect">
            <a:avLst/>
          </a:prstGeom>
        </p:spPr>
        <p:txBody>
          <a:bodyPr>
            <a:normAutofit lnSpcReduction="10000"/>
          </a:bodyPr>
          <a:lstStyle/>
          <a:p>
            <a:pPr marL="0" indent="0" algn="ctr" defTabSz="896111">
              <a:lnSpc>
                <a:spcPct val="150000"/>
              </a:lnSpc>
              <a:spcBef>
                <a:spcPts val="1100"/>
              </a:spcBef>
              <a:buSzTx/>
              <a:buFont typeface="Wingdings"/>
              <a:buNone/>
              <a:tabLst>
                <a:tab pos="1447800" algn="l"/>
              </a:tabLst>
              <a:defRPr sz="2744"/>
            </a:pPr>
            <a:r>
              <a:rPr sz="4704"/>
              <a:t>Theory</a:t>
            </a:r>
          </a:p>
          <a:p>
            <a:pPr marL="0" indent="0" algn="ctr" defTabSz="896111">
              <a:lnSpc>
                <a:spcPct val="150000"/>
              </a:lnSpc>
              <a:spcBef>
                <a:spcPts val="1100"/>
              </a:spcBef>
              <a:buSzTx/>
              <a:buFont typeface="Wingdings"/>
              <a:buNone/>
              <a:tabLst>
                <a:tab pos="1447800" algn="l"/>
              </a:tabLst>
              <a:defRPr sz="2744"/>
            </a:pPr>
            <a:r>
              <a:rPr sz="4704"/>
              <a:t>Overview</a:t>
            </a:r>
          </a:p>
          <a:p>
            <a:pPr marL="0" indent="0" algn="ctr" defTabSz="896111">
              <a:lnSpc>
                <a:spcPct val="150000"/>
              </a:lnSpc>
              <a:spcBef>
                <a:spcPts val="1100"/>
              </a:spcBef>
              <a:buSzTx/>
              <a:buFont typeface="Wingdings"/>
              <a:buNone/>
              <a:tabLst>
                <a:tab pos="1447800" algn="l"/>
              </a:tabLst>
              <a:defRPr sz="2744"/>
            </a:pPr>
            <a:r>
              <a:rPr sz="4704"/>
              <a:t>Practice</a:t>
            </a:r>
          </a:p>
          <a:p>
            <a:pPr marL="0" indent="0" algn="ctr" defTabSz="896111">
              <a:lnSpc>
                <a:spcPct val="150000"/>
              </a:lnSpc>
              <a:spcBef>
                <a:spcPts val="1100"/>
              </a:spcBef>
              <a:buSzTx/>
              <a:buFont typeface="Wingdings"/>
              <a:buNone/>
              <a:tabLst>
                <a:tab pos="1447800" algn="l"/>
              </a:tabLst>
              <a:defRPr sz="2744"/>
            </a:pPr>
            <a:r>
              <a:rPr sz="4704"/>
              <a:t>Pedagogy</a:t>
            </a:r>
          </a:p>
        </p:txBody>
      </p:sp>
      <p:sp>
        <p:nvSpPr>
          <p:cNvPr id="287" name="Slide Number"/>
          <p:cNvSpPr txBox="1">
            <a:spLocks noGrp="1"/>
          </p:cNvSpPr>
          <p:nvPr>
            <p:ph type="sldNum" sz="quarter" idx="2"/>
          </p:nvPr>
        </p:nvSpPr>
        <p:spPr>
          <a:xfrm>
            <a:off x="8229600" y="6477000"/>
            <a:ext cx="758825" cy="264255"/>
          </a:xfrm>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86">
                                            <p:bg/>
                                          </p:spTgt>
                                        </p:tgtEl>
                                        <p:attrNameLst>
                                          <p:attrName>style.visibility</p:attrName>
                                        </p:attrNameLst>
                                      </p:cBhvr>
                                      <p:to>
                                        <p:strVal val="visible"/>
                                      </p:to>
                                    </p:set>
                                    <p:animEffect transition="in" filter="dissolve">
                                      <p:cBhvr>
                                        <p:cTn id="7" dur="500"/>
                                        <p:tgtEl>
                                          <p:spTgt spid="286">
                                            <p:bg/>
                                          </p:spTgt>
                                        </p:tgtEl>
                                      </p:cBhvr>
                                    </p:animEffect>
                                  </p:childTnLst>
                                </p:cTn>
                              </p:par>
                              <p:par>
                                <p:cTn id="8" presetID="9" presetClass="entr" presetSubtype="0" fill="hold" grpId="1" nodeType="withEffect">
                                  <p:stCondLst>
                                    <p:cond delay="0"/>
                                  </p:stCondLst>
                                  <p:iterate>
                                    <p:tmAbs val="0"/>
                                  </p:iterate>
                                  <p:childTnLst>
                                    <p:set>
                                      <p:cBhvr>
                                        <p:cTn id="9" fill="hold"/>
                                        <p:tgtEl>
                                          <p:spTgt spid="286">
                                            <p:txEl>
                                              <p:pRg st="0" end="0"/>
                                            </p:txEl>
                                          </p:spTgt>
                                        </p:tgtEl>
                                        <p:attrNameLst>
                                          <p:attrName>style.visibility</p:attrName>
                                        </p:attrNameLst>
                                      </p:cBhvr>
                                      <p:to>
                                        <p:strVal val="visible"/>
                                      </p:to>
                                    </p:set>
                                    <p:animEffect transition="in" filter="dissolve">
                                      <p:cBhvr>
                                        <p:cTn id="10" dur="500"/>
                                        <p:tgtEl>
                                          <p:spTgt spid="2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286">
                                            <p:txEl>
                                              <p:pRg st="1" end="1"/>
                                            </p:txEl>
                                          </p:spTgt>
                                        </p:tgtEl>
                                        <p:attrNameLst>
                                          <p:attrName>style.visibility</p:attrName>
                                        </p:attrNameLst>
                                      </p:cBhvr>
                                      <p:to>
                                        <p:strVal val="visible"/>
                                      </p:to>
                                    </p:set>
                                    <p:animEffect transition="in" filter="dissolve">
                                      <p:cBhvr>
                                        <p:cTn id="15" dur="500"/>
                                        <p:tgtEl>
                                          <p:spTgt spid="28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286">
                                            <p:txEl>
                                              <p:pRg st="2" end="2"/>
                                            </p:txEl>
                                          </p:spTgt>
                                        </p:tgtEl>
                                        <p:attrNameLst>
                                          <p:attrName>style.visibility</p:attrName>
                                        </p:attrNameLst>
                                      </p:cBhvr>
                                      <p:to>
                                        <p:strVal val="visible"/>
                                      </p:to>
                                    </p:set>
                                    <p:animEffect transition="in" filter="dissolve">
                                      <p:cBhvr>
                                        <p:cTn id="20" dur="500"/>
                                        <p:tgtEl>
                                          <p:spTgt spid="28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286">
                                            <p:txEl>
                                              <p:pRg st="3" end="3"/>
                                            </p:txEl>
                                          </p:spTgt>
                                        </p:tgtEl>
                                        <p:attrNameLst>
                                          <p:attrName>style.visibility</p:attrName>
                                        </p:attrNameLst>
                                      </p:cBhvr>
                                      <p:to>
                                        <p:strVal val="visible"/>
                                      </p:to>
                                    </p:set>
                                    <p:animEffect transition="in" filter="dissolve">
                                      <p:cBhvr>
                                        <p:cTn id="25" dur="500"/>
                                        <p:tgtEl>
                                          <p:spTgt spid="2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1" build="p"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ACC1B0-8170-C84E-9421-19171A8B623E}"/>
              </a:ext>
            </a:extLst>
          </p:cNvPr>
          <p:cNvPicPr>
            <a:picLocks noChangeAspect="1"/>
          </p:cNvPicPr>
          <p:nvPr/>
        </p:nvPicPr>
        <p:blipFill>
          <a:blip r:embed="rId3"/>
          <a:stretch>
            <a:fillRect/>
          </a:stretch>
        </p:blipFill>
        <p:spPr>
          <a:xfrm>
            <a:off x="757652" y="3519882"/>
            <a:ext cx="7471948" cy="3185487"/>
          </a:xfrm>
          <a:prstGeom prst="rect">
            <a:avLst/>
          </a:prstGeom>
        </p:spPr>
      </p:pic>
      <p:sp>
        <p:nvSpPr>
          <p:cNvPr id="654" name="Defining Functions(p.9)"/>
          <p:cNvSpPr txBox="1">
            <a:spLocks noGrp="1"/>
          </p:cNvSpPr>
          <p:nvPr>
            <p:ph type="title"/>
          </p:nvPr>
        </p:nvSpPr>
        <p:spPr>
          <a:prstGeom prst="rect">
            <a:avLst/>
          </a:prstGeom>
        </p:spPr>
        <p:txBody>
          <a:bodyPr/>
          <a:lstStyle/>
          <a:p>
            <a:r>
              <a:rPr dirty="0"/>
              <a:t>Defining Functions</a:t>
            </a:r>
          </a:p>
        </p:txBody>
      </p:sp>
      <p:sp>
        <p:nvSpPr>
          <p:cNvPr id="655" name="I just loooove green triangles….…"/>
          <p:cNvSpPr txBox="1">
            <a:spLocks noGrp="1"/>
          </p:cNvSpPr>
          <p:nvPr>
            <p:ph type="body" idx="1"/>
          </p:nvPr>
        </p:nvSpPr>
        <p:spPr>
          <a:xfrm>
            <a:off x="304800" y="1784744"/>
            <a:ext cx="8686800" cy="1868325"/>
          </a:xfrm>
          <a:prstGeom prst="rect">
            <a:avLst/>
          </a:prstGeom>
        </p:spPr>
        <p:txBody>
          <a:bodyPr>
            <a:normAutofit/>
          </a:bodyPr>
          <a:lstStyle/>
          <a:p>
            <a:pPr marL="457200" indent="-457200">
              <a:spcBef>
                <a:spcPts val="1800"/>
              </a:spcBef>
              <a:buClr>
                <a:srgbClr val="4C4C4C"/>
              </a:buClr>
              <a:buFont typeface="Arial"/>
              <a:buChar char="•"/>
            </a:pPr>
            <a:r>
              <a:rPr dirty="0"/>
              <a:t>I just </a:t>
            </a:r>
            <a:r>
              <a:rPr i="1" dirty="0" err="1"/>
              <a:t>loooove</a:t>
            </a:r>
            <a:r>
              <a:rPr dirty="0"/>
              <a:t> green triangles….</a:t>
            </a:r>
          </a:p>
          <a:p>
            <a:pPr marL="457200" indent="-457200">
              <a:spcBef>
                <a:spcPts val="1800"/>
              </a:spcBef>
              <a:buClr>
                <a:srgbClr val="4C4C4C"/>
              </a:buClr>
              <a:buFont typeface="Arial"/>
              <a:buChar char="•"/>
            </a:pPr>
            <a:r>
              <a:rPr dirty="0"/>
              <a:t>Write a function ‘</a:t>
            </a:r>
            <a:r>
              <a:rPr dirty="0" err="1"/>
              <a:t>gt</a:t>
            </a:r>
            <a:r>
              <a:rPr dirty="0"/>
              <a:t>’, which takes in a number and gives back a solid, green triangle of the given size.</a:t>
            </a:r>
          </a:p>
        </p:txBody>
      </p:sp>
      <p:sp>
        <p:nvSpPr>
          <p:cNvPr id="6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40</a:t>
            </a:fld>
            <a:endParaRPr sz="1200">
              <a:solidFill>
                <a:srgbClr val="D38E27"/>
              </a:solidFill>
              <a:latin typeface="Arial"/>
              <a:ea typeface="Arial"/>
              <a:cs typeface="Arial"/>
              <a:sym typeface="Arial"/>
            </a:endParaRPr>
          </a:p>
        </p:txBody>
      </p:sp>
      <p:pic>
        <p:nvPicPr>
          <p:cNvPr id="657" name="image32.png" descr="image32.png"/>
          <p:cNvPicPr>
            <a:picLocks noChangeAspect="1"/>
          </p:cNvPicPr>
          <p:nvPr/>
        </p:nvPicPr>
        <p:blipFill>
          <a:blip r:embed="rId4">
            <a:extLst/>
          </a:blip>
          <a:stretch>
            <a:fillRect/>
          </a:stretch>
        </p:blipFill>
        <p:spPr>
          <a:xfrm>
            <a:off x="6705600" y="884237"/>
            <a:ext cx="1689100" cy="1689101"/>
          </a:xfrm>
          <a:prstGeom prst="rect">
            <a:avLst/>
          </a:prstGeom>
          <a:ln w="12700">
            <a:miter lim="400000"/>
          </a:ln>
        </p:spPr>
      </p:pic>
      <p:grpSp>
        <p:nvGrpSpPr>
          <p:cNvPr id="664" name="Group"/>
          <p:cNvGrpSpPr/>
          <p:nvPr/>
        </p:nvGrpSpPr>
        <p:grpSpPr>
          <a:xfrm>
            <a:off x="1618938" y="4347148"/>
            <a:ext cx="4557010" cy="389744"/>
            <a:chOff x="-42163" y="291773"/>
            <a:chExt cx="4557008" cy="389742"/>
          </a:xfrm>
        </p:grpSpPr>
        <p:sp>
          <p:nvSpPr>
            <p:cNvPr id="661" name="Line"/>
            <p:cNvSpPr/>
            <p:nvPr/>
          </p:nvSpPr>
          <p:spPr>
            <a:xfrm flipH="1">
              <a:off x="-42163" y="291773"/>
              <a:ext cx="359763" cy="389742"/>
            </a:xfrm>
            <a:prstGeom prst="line">
              <a:avLst/>
            </a:prstGeom>
            <a:noFill/>
            <a:ln w="25400" cap="flat">
              <a:solidFill>
                <a:schemeClr val="accent2"/>
              </a:solidFill>
              <a:prstDash val="solid"/>
              <a:round/>
              <a:tailEnd type="triangle" w="med" len="med"/>
            </a:ln>
            <a:effectLst>
              <a:outerShdw blurRad="76200" dist="50800" dir="5400000" rotWithShape="0">
                <a:srgbClr val="4E3B30">
                  <a:alpha val="59998"/>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dirty="0"/>
            </a:p>
          </p:txBody>
        </p:sp>
        <p:sp>
          <p:nvSpPr>
            <p:cNvPr id="662" name="Line"/>
            <p:cNvSpPr/>
            <p:nvPr/>
          </p:nvSpPr>
          <p:spPr>
            <a:xfrm flipH="1">
              <a:off x="1291960" y="291773"/>
              <a:ext cx="688843" cy="389742"/>
            </a:xfrm>
            <a:prstGeom prst="line">
              <a:avLst/>
            </a:prstGeom>
            <a:noFill/>
            <a:ln w="25400" cap="flat">
              <a:solidFill>
                <a:schemeClr val="accent2"/>
              </a:solidFill>
              <a:prstDash val="solid"/>
              <a:round/>
              <a:tailEnd type="triangle" w="med" len="med"/>
            </a:ln>
            <a:effectLst>
              <a:outerShdw blurRad="76200" dist="50800" dir="5400000" rotWithShape="0">
                <a:srgbClr val="4E3B30">
                  <a:alpha val="59998"/>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sp>
          <p:nvSpPr>
            <p:cNvPr id="663" name="Line"/>
            <p:cNvSpPr/>
            <p:nvPr/>
          </p:nvSpPr>
          <p:spPr>
            <a:xfrm flipH="1">
              <a:off x="3900249" y="291773"/>
              <a:ext cx="614596" cy="389742"/>
            </a:xfrm>
            <a:prstGeom prst="line">
              <a:avLst/>
            </a:prstGeom>
            <a:noFill/>
            <a:ln w="25400" cap="flat">
              <a:solidFill>
                <a:schemeClr val="accent2"/>
              </a:solidFill>
              <a:prstDash val="solid"/>
              <a:round/>
              <a:tailEnd type="triangle" w="med" len="med"/>
            </a:ln>
            <a:effectLst>
              <a:outerShdw blurRad="76200" dist="50800" dir="5400000" rotWithShape="0">
                <a:srgbClr val="4E3B30">
                  <a:alpha val="59998"/>
                </a:srgbClr>
              </a:outerShdw>
            </a:effectLst>
          </p:spPr>
          <p:txBody>
            <a:bodyPr wrap="square" lIns="45719" tIns="45719" rIns="45719" bIns="45719" numCol="1" anchor="t">
              <a:noAutofit/>
            </a:bodyPr>
            <a:lstStyle/>
            <a:p>
              <a:pPr defTabSz="457200">
                <a:defRPr sz="1200">
                  <a:latin typeface="+mj-lt"/>
                  <a:ea typeface="+mj-ea"/>
                  <a:cs typeface="+mj-cs"/>
                  <a:sym typeface="Helvetica"/>
                </a:defRPr>
              </a:pPr>
              <a:endParaRPr/>
            </a:p>
          </p:txBody>
        </p:sp>
      </p:grpSp>
      <p:sp>
        <p:nvSpPr>
          <p:cNvPr id="20" name="TextBox 19">
            <a:extLst>
              <a:ext uri="{FF2B5EF4-FFF2-40B4-BE49-F238E27FC236}">
                <a16:creationId xmlns:a16="http://schemas.microsoft.com/office/drawing/2014/main" id="{DF6D160E-C2FC-3149-BDBB-4C54E3E4100A}"/>
              </a:ext>
            </a:extLst>
          </p:cNvPr>
          <p:cNvSpPr txBox="1">
            <a:spLocks noChangeArrowheads="1"/>
          </p:cNvSpPr>
          <p:nvPr/>
        </p:nvSpPr>
        <p:spPr bwMode="auto">
          <a:xfrm>
            <a:off x="1467968" y="4690313"/>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err="1">
                <a:solidFill>
                  <a:schemeClr val="bg1"/>
                </a:solidFill>
                <a:latin typeface="Comic Sans MS" charset="0"/>
              </a:rPr>
              <a:t>gt</a:t>
            </a:r>
            <a:endParaRPr lang="en-US" altLang="en-US" sz="2400" dirty="0">
              <a:solidFill>
                <a:schemeClr val="bg1"/>
              </a:solidFill>
              <a:latin typeface="Comic Sans MS" charset="0"/>
            </a:endParaRPr>
          </a:p>
        </p:txBody>
      </p:sp>
      <p:sp>
        <p:nvSpPr>
          <p:cNvPr id="21" name="TextBox 20">
            <a:extLst>
              <a:ext uri="{FF2B5EF4-FFF2-40B4-BE49-F238E27FC236}">
                <a16:creationId xmlns:a16="http://schemas.microsoft.com/office/drawing/2014/main" id="{B98D7869-9A80-3C4C-973D-A5FCBD4C2929}"/>
              </a:ext>
            </a:extLst>
          </p:cNvPr>
          <p:cNvSpPr txBox="1">
            <a:spLocks noChangeArrowheads="1"/>
          </p:cNvSpPr>
          <p:nvPr/>
        </p:nvSpPr>
        <p:spPr bwMode="auto">
          <a:xfrm>
            <a:off x="4094757" y="4736285"/>
            <a:ext cx="38250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dirty="0">
                <a:solidFill>
                  <a:schemeClr val="bg1"/>
                </a:solidFill>
                <a:latin typeface="Comic Sans MS" charset="0"/>
              </a:rPr>
              <a:t>triangle(10, “solid”, “green”)</a:t>
            </a:r>
          </a:p>
        </p:txBody>
      </p:sp>
      <p:sp>
        <p:nvSpPr>
          <p:cNvPr id="22" name="TextBox 21">
            <a:extLst>
              <a:ext uri="{FF2B5EF4-FFF2-40B4-BE49-F238E27FC236}">
                <a16:creationId xmlns:a16="http://schemas.microsoft.com/office/drawing/2014/main" id="{9BF53E56-DF67-D846-B651-2DB8B457E423}"/>
              </a:ext>
            </a:extLst>
          </p:cNvPr>
          <p:cNvSpPr txBox="1">
            <a:spLocks noChangeArrowheads="1"/>
          </p:cNvSpPr>
          <p:nvPr/>
        </p:nvSpPr>
        <p:spPr bwMode="auto">
          <a:xfrm>
            <a:off x="2632846" y="4717255"/>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10</a:t>
            </a:r>
          </a:p>
        </p:txBody>
      </p:sp>
      <p:sp>
        <p:nvSpPr>
          <p:cNvPr id="23" name="TextBox 22">
            <a:extLst>
              <a:ext uri="{FF2B5EF4-FFF2-40B4-BE49-F238E27FC236}">
                <a16:creationId xmlns:a16="http://schemas.microsoft.com/office/drawing/2014/main" id="{7A3E1D34-CBA0-DB48-9B6D-CB497B334FEC}"/>
              </a:ext>
            </a:extLst>
          </p:cNvPr>
          <p:cNvSpPr txBox="1">
            <a:spLocks noChangeArrowheads="1"/>
          </p:cNvSpPr>
          <p:nvPr/>
        </p:nvSpPr>
        <p:spPr bwMode="auto">
          <a:xfrm>
            <a:off x="4082057" y="5180623"/>
            <a:ext cx="37802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dirty="0">
                <a:solidFill>
                  <a:schemeClr val="bg1"/>
                </a:solidFill>
                <a:latin typeface="Comic Sans MS" charset="0"/>
              </a:rPr>
              <a:t>triangle(11, “solid”, “green”)</a:t>
            </a:r>
          </a:p>
        </p:txBody>
      </p:sp>
      <p:sp>
        <p:nvSpPr>
          <p:cNvPr id="24" name="TextBox 23">
            <a:extLst>
              <a:ext uri="{FF2B5EF4-FFF2-40B4-BE49-F238E27FC236}">
                <a16:creationId xmlns:a16="http://schemas.microsoft.com/office/drawing/2014/main" id="{C1FCA4B9-1D3A-2540-9D35-323BD1C71B94}"/>
              </a:ext>
            </a:extLst>
          </p:cNvPr>
          <p:cNvSpPr txBox="1">
            <a:spLocks noChangeArrowheads="1"/>
          </p:cNvSpPr>
          <p:nvPr/>
        </p:nvSpPr>
        <p:spPr bwMode="auto">
          <a:xfrm>
            <a:off x="2603887" y="5168760"/>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a:extLst>
              <a:ext uri="{FF2B5EF4-FFF2-40B4-BE49-F238E27FC236}">
                <a16:creationId xmlns:a16="http://schemas.microsoft.com/office/drawing/2014/main" id="{6AD9EFB0-9AA4-624C-AC08-FAC851BE89B2}"/>
              </a:ext>
            </a:extLst>
          </p:cNvPr>
          <p:cNvSpPr txBox="1">
            <a:spLocks noChangeArrowheads="1"/>
          </p:cNvSpPr>
          <p:nvPr/>
        </p:nvSpPr>
        <p:spPr bwMode="auto">
          <a:xfrm>
            <a:off x="1460887" y="5167172"/>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err="1">
                <a:solidFill>
                  <a:schemeClr val="bg1"/>
                </a:solidFill>
                <a:latin typeface="Comic Sans MS" charset="0"/>
              </a:rPr>
              <a:t>gt</a:t>
            </a:r>
            <a:endParaRPr lang="en-US" altLang="en-US" sz="2400" dirty="0">
              <a:solidFill>
                <a:schemeClr val="bg1"/>
              </a:solidFill>
              <a:latin typeface="Comic Sans MS" charset="0"/>
            </a:endParaRPr>
          </a:p>
        </p:txBody>
      </p:sp>
      <p:sp>
        <p:nvSpPr>
          <p:cNvPr id="659" name="Rectangle"/>
          <p:cNvSpPr/>
          <p:nvPr/>
        </p:nvSpPr>
        <p:spPr>
          <a:xfrm>
            <a:off x="5190509" y="4736892"/>
            <a:ext cx="496301" cy="8282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6" name="Rectangle">
            <a:extLst>
              <a:ext uri="{FF2B5EF4-FFF2-40B4-BE49-F238E27FC236}">
                <a16:creationId xmlns:a16="http://schemas.microsoft.com/office/drawing/2014/main" id="{D673DA01-FB92-C848-BCE3-EFA3CBC491E1}"/>
              </a:ext>
            </a:extLst>
          </p:cNvPr>
          <p:cNvSpPr/>
          <p:nvPr/>
        </p:nvSpPr>
        <p:spPr>
          <a:xfrm>
            <a:off x="2585477" y="4753071"/>
            <a:ext cx="496301" cy="8282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27" name="TextBox 26">
            <a:extLst>
              <a:ext uri="{FF2B5EF4-FFF2-40B4-BE49-F238E27FC236}">
                <a16:creationId xmlns:a16="http://schemas.microsoft.com/office/drawing/2014/main" id="{7F33544E-5868-7341-8C98-7A0E9175F1B7}"/>
              </a:ext>
            </a:extLst>
          </p:cNvPr>
          <p:cNvSpPr txBox="1">
            <a:spLocks noChangeArrowheads="1"/>
          </p:cNvSpPr>
          <p:nvPr/>
        </p:nvSpPr>
        <p:spPr bwMode="auto">
          <a:xfrm>
            <a:off x="1220588" y="3611351"/>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err="1">
                <a:solidFill>
                  <a:schemeClr val="bg1"/>
                </a:solidFill>
                <a:latin typeface="Comic Sans MS" charset="0"/>
              </a:rPr>
              <a:t>gt</a:t>
            </a:r>
            <a:endParaRPr lang="en-US" altLang="en-US" sz="2400" dirty="0">
              <a:solidFill>
                <a:schemeClr val="bg1"/>
              </a:solidFill>
              <a:latin typeface="Comic Sans MS" charset="0"/>
            </a:endParaRPr>
          </a:p>
        </p:txBody>
      </p:sp>
      <p:sp>
        <p:nvSpPr>
          <p:cNvPr id="28" name="TextBox 27">
            <a:extLst>
              <a:ext uri="{FF2B5EF4-FFF2-40B4-BE49-F238E27FC236}">
                <a16:creationId xmlns:a16="http://schemas.microsoft.com/office/drawing/2014/main" id="{5DAD4BD9-5599-B740-A3DF-C62A1D434AC5}"/>
              </a:ext>
            </a:extLst>
          </p:cNvPr>
          <p:cNvSpPr txBox="1">
            <a:spLocks noChangeArrowheads="1"/>
          </p:cNvSpPr>
          <p:nvPr/>
        </p:nvSpPr>
        <p:spPr bwMode="auto">
          <a:xfrm>
            <a:off x="3430388" y="3611351"/>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Number</a:t>
            </a:r>
          </a:p>
        </p:txBody>
      </p:sp>
      <p:sp>
        <p:nvSpPr>
          <p:cNvPr id="29" name="TextBox 28">
            <a:extLst>
              <a:ext uri="{FF2B5EF4-FFF2-40B4-BE49-F238E27FC236}">
                <a16:creationId xmlns:a16="http://schemas.microsoft.com/office/drawing/2014/main" id="{43993B18-66E7-4D44-851F-7E674BAFB0D9}"/>
              </a:ext>
            </a:extLst>
          </p:cNvPr>
          <p:cNvSpPr txBox="1">
            <a:spLocks noChangeArrowheads="1"/>
          </p:cNvSpPr>
          <p:nvPr/>
        </p:nvSpPr>
        <p:spPr bwMode="auto">
          <a:xfrm>
            <a:off x="5911651" y="3616113"/>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Image</a:t>
            </a:r>
          </a:p>
        </p:txBody>
      </p:sp>
      <p:sp>
        <p:nvSpPr>
          <p:cNvPr id="30" name="TextBox 29">
            <a:extLst>
              <a:ext uri="{FF2B5EF4-FFF2-40B4-BE49-F238E27FC236}">
                <a16:creationId xmlns:a16="http://schemas.microsoft.com/office/drawing/2014/main" id="{96BC314B-7991-C848-BA01-66F0502CB5A8}"/>
              </a:ext>
            </a:extLst>
          </p:cNvPr>
          <p:cNvSpPr txBox="1">
            <a:spLocks noChangeArrowheads="1"/>
          </p:cNvSpPr>
          <p:nvPr/>
        </p:nvSpPr>
        <p:spPr bwMode="auto">
          <a:xfrm>
            <a:off x="4082057" y="5181155"/>
            <a:ext cx="4291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dirty="0">
                <a:solidFill>
                  <a:schemeClr val="bg1"/>
                </a:solidFill>
                <a:latin typeface="Comic Sans MS" charset="0"/>
              </a:rPr>
              <a:t>triangle(         , “solid”, “green”)</a:t>
            </a:r>
          </a:p>
        </p:txBody>
      </p:sp>
      <p:sp>
        <p:nvSpPr>
          <p:cNvPr id="31" name="TextBox 30">
            <a:extLst>
              <a:ext uri="{FF2B5EF4-FFF2-40B4-BE49-F238E27FC236}">
                <a16:creationId xmlns:a16="http://schemas.microsoft.com/office/drawing/2014/main" id="{F025EE86-1981-3B44-8AD1-31BAEEFF701B}"/>
              </a:ext>
            </a:extLst>
          </p:cNvPr>
          <p:cNvSpPr txBox="1">
            <a:spLocks noChangeArrowheads="1"/>
          </p:cNvSpPr>
          <p:nvPr/>
        </p:nvSpPr>
        <p:spPr bwMode="auto">
          <a:xfrm>
            <a:off x="1465244" y="5167172"/>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err="1">
                <a:solidFill>
                  <a:schemeClr val="bg1"/>
                </a:solidFill>
                <a:latin typeface="Comic Sans MS" charset="0"/>
              </a:rPr>
              <a:t>gt</a:t>
            </a:r>
            <a:endParaRPr lang="en-US" altLang="en-US" sz="2400" dirty="0">
              <a:solidFill>
                <a:schemeClr val="bg1"/>
              </a:solidFill>
              <a:latin typeface="Comic Sans MS" charset="0"/>
            </a:endParaRPr>
          </a:p>
        </p:txBody>
      </p:sp>
      <p:grpSp>
        <p:nvGrpSpPr>
          <p:cNvPr id="37" name="Group 36">
            <a:extLst>
              <a:ext uri="{FF2B5EF4-FFF2-40B4-BE49-F238E27FC236}">
                <a16:creationId xmlns:a16="http://schemas.microsoft.com/office/drawing/2014/main" id="{6982F736-9E0D-C148-B062-400434125C68}"/>
              </a:ext>
            </a:extLst>
          </p:cNvPr>
          <p:cNvGrpSpPr>
            <a:grpSpLocks/>
          </p:cNvGrpSpPr>
          <p:nvPr/>
        </p:nvGrpSpPr>
        <p:grpSpPr bwMode="auto">
          <a:xfrm>
            <a:off x="3173095" y="4064269"/>
            <a:ext cx="1295400" cy="533400"/>
            <a:chOff x="3200400" y="3657600"/>
            <a:chExt cx="1295400" cy="533400"/>
          </a:xfrm>
        </p:grpSpPr>
        <p:sp>
          <p:nvSpPr>
            <p:cNvPr id="38" name="Oval Callout 37">
              <a:extLst>
                <a:ext uri="{FF2B5EF4-FFF2-40B4-BE49-F238E27FC236}">
                  <a16:creationId xmlns:a16="http://schemas.microsoft.com/office/drawing/2014/main" id="{6F0054F9-6D33-8740-A442-3BB2A9215F11}"/>
                </a:ext>
              </a:extLst>
            </p:cNvPr>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39" name="Oval Callout 38">
              <a:extLst>
                <a:ext uri="{FF2B5EF4-FFF2-40B4-BE49-F238E27FC236}">
                  <a16:creationId xmlns:a16="http://schemas.microsoft.com/office/drawing/2014/main" id="{6C99B6E2-A6FE-3240-8A8E-E4E8ACCA3A9E}"/>
                </a:ext>
              </a:extLst>
            </p:cNvPr>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40" name="Rectangle 39">
            <a:extLst>
              <a:ext uri="{FF2B5EF4-FFF2-40B4-BE49-F238E27FC236}">
                <a16:creationId xmlns:a16="http://schemas.microsoft.com/office/drawing/2014/main" id="{5A34CCC5-A3B6-8045-9D8F-44B01CDAC61A}"/>
              </a:ext>
            </a:extLst>
          </p:cNvPr>
          <p:cNvSpPr>
            <a:spLocks noChangeArrowheads="1"/>
          </p:cNvSpPr>
          <p:nvPr/>
        </p:nvSpPr>
        <p:spPr bwMode="auto">
          <a:xfrm>
            <a:off x="3477895" y="4105544"/>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41" name="Rectangle 40">
            <a:extLst>
              <a:ext uri="{FF2B5EF4-FFF2-40B4-BE49-F238E27FC236}">
                <a16:creationId xmlns:a16="http://schemas.microsoft.com/office/drawing/2014/main" id="{2F52643B-D843-B046-95D5-C43C6593F9C7}"/>
              </a:ext>
            </a:extLst>
          </p:cNvPr>
          <p:cNvSpPr>
            <a:spLocks noChangeArrowheads="1"/>
          </p:cNvSpPr>
          <p:nvPr/>
        </p:nvSpPr>
        <p:spPr bwMode="auto">
          <a:xfrm>
            <a:off x="3481070" y="4119832"/>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childTnLst>
                                </p:cTn>
                              </p:par>
                              <p:par>
                                <p:cTn id="64" presetID="1" presetClass="entr" presetSubtype="0" fill="hold" grpId="1" nodeType="with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2" nodeType="clickEffect">
                                  <p:stCondLst>
                                    <p:cond delay="0"/>
                                  </p:stCondLst>
                                  <p:childTnLst>
                                    <p:animMotion origin="layout" path="M -2.77778E-6 2.96296E-6 L 0.01511 0.12384 " pathEditMode="relative" rAng="0" ptsTypes="AA">
                                      <p:cBhvr>
                                        <p:cTn id="69" dur="2000" fill="hold"/>
                                        <p:tgtEl>
                                          <p:spTgt spid="31"/>
                                        </p:tgtEl>
                                        <p:attrNameLst>
                                          <p:attrName>ppt_x</p:attrName>
                                          <p:attrName>ppt_y</p:attrName>
                                        </p:attrNameLst>
                                      </p:cBhvr>
                                      <p:rCtr x="747" y="6181"/>
                                    </p:animMotion>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1" nodeType="clickEffect">
                                  <p:stCondLst>
                                    <p:cond delay="0"/>
                                  </p:stCondLst>
                                  <p:childTnLst>
                                    <p:set>
                                      <p:cBhvr>
                                        <p:cTn id="77" dur="1" fill="hold">
                                          <p:stCondLst>
                                            <p:cond delay="0"/>
                                          </p:stCondLst>
                                        </p:cTn>
                                        <p:tgtEl>
                                          <p:spTgt spid="30"/>
                                        </p:tgtEl>
                                        <p:attrNameLst>
                                          <p:attrName>style.visibility</p:attrName>
                                        </p:attrNameLst>
                                      </p:cBhvr>
                                      <p:to>
                                        <p:strVal val="visible"/>
                                      </p:to>
                                    </p:set>
                                  </p:childTnLst>
                                </p:cTn>
                              </p:par>
                              <p:par>
                                <p:cTn id="78" presetID="0" presetClass="path" presetSubtype="0" accel="50000" decel="50000" fill="hold" grpId="2" nodeType="withEffect">
                                  <p:stCondLst>
                                    <p:cond delay="0"/>
                                  </p:stCondLst>
                                  <p:childTnLst>
                                    <p:animMotion origin="layout" path="M 3.61111E-6 4.44444E-6 L -0.07292 0.12453 " pathEditMode="relative" rAng="0" ptsTypes="AA">
                                      <p:cBhvr>
                                        <p:cTn id="79" dur="2000" fill="hold"/>
                                        <p:tgtEl>
                                          <p:spTgt spid="30"/>
                                        </p:tgtEl>
                                        <p:attrNameLst>
                                          <p:attrName>ppt_x</p:attrName>
                                          <p:attrName>ppt_y</p:attrName>
                                        </p:attrNameLst>
                                      </p:cBhvr>
                                      <p:rCtr x="-3646" y="6227"/>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1" nodeType="click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par>
                                <p:cTn id="85" presetID="0" presetClass="path" presetSubtype="0" accel="50000" decel="50000" fill="hold" grpId="0" nodeType="withEffect">
                                  <p:stCondLst>
                                    <p:cond delay="0"/>
                                  </p:stCondLst>
                                  <p:childTnLst>
                                    <p:animMotion origin="layout" path="M -8.33333E-7 -4.44444E-6 L -0.11128 0.28264 " pathEditMode="relative" rAng="0" ptsTypes="AA">
                                      <p:cBhvr>
                                        <p:cTn id="86" dur="2000" fill="hold"/>
                                        <p:tgtEl>
                                          <p:spTgt spid="41"/>
                                        </p:tgtEl>
                                        <p:attrNameLst>
                                          <p:attrName>ppt_x</p:attrName>
                                          <p:attrName>ppt_y</p:attrName>
                                        </p:attrNameLst>
                                      </p:cBhvr>
                                      <p:rCtr x="-5573" y="14120"/>
                                    </p:animMotion>
                                  </p:childTnLst>
                                </p:cTn>
                              </p:par>
                              <p:par>
                                <p:cTn id="87" presetID="10" presetClass="entr" presetSubtype="0" fill="hold" grpId="1"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0" presetClass="path" presetSubtype="0" accel="50000" decel="50000" fill="hold" grpId="0" nodeType="withEffect">
                                  <p:stCondLst>
                                    <p:cond delay="0"/>
                                  </p:stCondLst>
                                  <p:childTnLst>
                                    <p:animMotion origin="layout" path="M -3.61111E-6 -2.59259E-6 L 0.11927 0.28148 " pathEditMode="relative" rAng="0" ptsTypes="AA">
                                      <p:cBhvr>
                                        <p:cTn id="91" dur="2000" fill="hold"/>
                                        <p:tgtEl>
                                          <p:spTgt spid="40"/>
                                        </p:tgtEl>
                                        <p:attrNameLst>
                                          <p:attrName>ppt_x</p:attrName>
                                          <p:attrName>ppt_y</p:attrName>
                                        </p:attrNameLst>
                                      </p:cBhvr>
                                      <p:rCtr x="5955" y="1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build="p" animBg="1"/>
      <p:bldP spid="20" grpId="0"/>
      <p:bldP spid="21" grpId="0"/>
      <p:bldP spid="22" grpId="0"/>
      <p:bldP spid="23" grpId="0"/>
      <p:bldP spid="24" grpId="0"/>
      <p:bldP spid="25" grpId="0"/>
      <p:bldP spid="659" grpId="0" animBg="1"/>
      <p:bldP spid="26" grpId="0" animBg="1"/>
      <p:bldP spid="27" grpId="0"/>
      <p:bldP spid="28" grpId="0"/>
      <p:bldP spid="29" grpId="0"/>
      <p:bldP spid="30" grpId="0"/>
      <p:bldP spid="30" grpId="1"/>
      <p:bldP spid="30" grpId="2"/>
      <p:bldP spid="31" grpId="0"/>
      <p:bldP spid="31" grpId="1"/>
      <p:bldP spid="31" grpId="2"/>
      <p:bldP spid="40" grpId="0"/>
      <p:bldP spid="40" grpId="1"/>
      <p:bldP spid="41" grpId="0"/>
      <p:bldP spid="4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Defining Functions(p. 9)"/>
          <p:cNvSpPr txBox="1">
            <a:spLocks noGrp="1"/>
          </p:cNvSpPr>
          <p:nvPr>
            <p:ph type="title"/>
          </p:nvPr>
        </p:nvSpPr>
        <p:spPr>
          <a:prstGeom prst="rect">
            <a:avLst/>
          </a:prstGeom>
        </p:spPr>
        <p:txBody>
          <a:bodyPr/>
          <a:lstStyle/>
          <a:p>
            <a:r>
              <a:rPr dirty="0"/>
              <a:t>Defining Functions</a:t>
            </a:r>
          </a:p>
        </p:txBody>
      </p:sp>
      <p:sp>
        <p:nvSpPr>
          <p:cNvPr id="675" name="Confession: I lied. I actually prefer blue circles!…"/>
          <p:cNvSpPr txBox="1">
            <a:spLocks noGrp="1"/>
          </p:cNvSpPr>
          <p:nvPr>
            <p:ph type="body" idx="1"/>
          </p:nvPr>
        </p:nvSpPr>
        <p:spPr>
          <a:xfrm>
            <a:off x="304800" y="1798638"/>
            <a:ext cx="8686800" cy="2945334"/>
          </a:xfrm>
          <a:prstGeom prst="rect">
            <a:avLst/>
          </a:prstGeom>
        </p:spPr>
        <p:txBody>
          <a:bodyPr>
            <a:normAutofit/>
          </a:bodyPr>
          <a:lstStyle/>
          <a:p>
            <a:pPr marL="457200" indent="-457200">
              <a:spcBef>
                <a:spcPts val="1800"/>
              </a:spcBef>
              <a:buClr>
                <a:srgbClr val="4C4C4C"/>
              </a:buClr>
              <a:buFont typeface="Arial"/>
              <a:buChar char="•"/>
            </a:pPr>
            <a:r>
              <a:t>Confession: I lied. I actually prefer blue circles!</a:t>
            </a:r>
          </a:p>
          <a:p>
            <a:pPr marL="457200" indent="-457200">
              <a:spcBef>
                <a:spcPts val="1800"/>
              </a:spcBef>
              <a:buClr>
                <a:srgbClr val="4C4C4C"/>
              </a:buClr>
              <a:buFont typeface="Arial"/>
              <a:buChar char="•"/>
            </a:pPr>
            <a:r>
              <a:t>Write a function ‘bc’, which takes in a number and gives back a solid, blue circle of the given radius.</a:t>
            </a:r>
          </a:p>
        </p:txBody>
      </p:sp>
      <p:sp>
        <p:nvSpPr>
          <p:cNvPr id="67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41</a:t>
            </a:fld>
            <a:endParaRPr sz="1200">
              <a:solidFill>
                <a:srgbClr val="D38E27"/>
              </a:solidFill>
              <a:latin typeface="Arial"/>
              <a:ea typeface="Arial"/>
              <a:cs typeface="Arial"/>
              <a:sym typeface="Arial"/>
            </a:endParaRPr>
          </a:p>
        </p:txBody>
      </p:sp>
      <p:pic>
        <p:nvPicPr>
          <p:cNvPr id="19" name="Picture 18">
            <a:extLst>
              <a:ext uri="{FF2B5EF4-FFF2-40B4-BE49-F238E27FC236}">
                <a16:creationId xmlns:a16="http://schemas.microsoft.com/office/drawing/2014/main" id="{C3224D30-CB1E-D945-A689-72CD928380F8}"/>
              </a:ext>
            </a:extLst>
          </p:cNvPr>
          <p:cNvPicPr>
            <a:picLocks noChangeAspect="1"/>
          </p:cNvPicPr>
          <p:nvPr/>
        </p:nvPicPr>
        <p:blipFill>
          <a:blip r:embed="rId3"/>
          <a:stretch>
            <a:fillRect/>
          </a:stretch>
        </p:blipFill>
        <p:spPr>
          <a:xfrm>
            <a:off x="757652" y="3519882"/>
            <a:ext cx="7471948" cy="3185487"/>
          </a:xfrm>
          <a:prstGeom prst="rect">
            <a:avLst/>
          </a:prstGeom>
        </p:spPr>
      </p:pic>
      <p:sp>
        <p:nvSpPr>
          <p:cNvPr id="20" name="TextBox 19">
            <a:extLst>
              <a:ext uri="{FF2B5EF4-FFF2-40B4-BE49-F238E27FC236}">
                <a16:creationId xmlns:a16="http://schemas.microsoft.com/office/drawing/2014/main" id="{F229EC66-4B6E-8841-AA82-9742BBB380C1}"/>
              </a:ext>
            </a:extLst>
          </p:cNvPr>
          <p:cNvSpPr txBox="1">
            <a:spLocks noChangeArrowheads="1"/>
          </p:cNvSpPr>
          <p:nvPr/>
        </p:nvSpPr>
        <p:spPr bwMode="auto">
          <a:xfrm>
            <a:off x="1467968" y="4690313"/>
            <a:ext cx="439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err="1">
                <a:solidFill>
                  <a:schemeClr val="bg1"/>
                </a:solidFill>
                <a:latin typeface="Comic Sans MS" charset="0"/>
              </a:rPr>
              <a:t>bc</a:t>
            </a:r>
            <a:endParaRPr lang="en-US" altLang="en-US" sz="1800" dirty="0">
              <a:solidFill>
                <a:schemeClr val="bg1"/>
              </a:solidFill>
              <a:latin typeface="Comic Sans MS" charset="0"/>
            </a:endParaRPr>
          </a:p>
        </p:txBody>
      </p:sp>
      <p:sp>
        <p:nvSpPr>
          <p:cNvPr id="21" name="TextBox 20">
            <a:extLst>
              <a:ext uri="{FF2B5EF4-FFF2-40B4-BE49-F238E27FC236}">
                <a16:creationId xmlns:a16="http://schemas.microsoft.com/office/drawing/2014/main" id="{471407D9-31B6-1C4A-8FC3-E75A42697731}"/>
              </a:ext>
            </a:extLst>
          </p:cNvPr>
          <p:cNvSpPr txBox="1">
            <a:spLocks noChangeArrowheads="1"/>
          </p:cNvSpPr>
          <p:nvPr/>
        </p:nvSpPr>
        <p:spPr bwMode="auto">
          <a:xfrm>
            <a:off x="4094757" y="4736285"/>
            <a:ext cx="3825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circle(10, “solid”, “blue”)</a:t>
            </a:r>
          </a:p>
        </p:txBody>
      </p:sp>
      <p:sp>
        <p:nvSpPr>
          <p:cNvPr id="22" name="TextBox 21">
            <a:extLst>
              <a:ext uri="{FF2B5EF4-FFF2-40B4-BE49-F238E27FC236}">
                <a16:creationId xmlns:a16="http://schemas.microsoft.com/office/drawing/2014/main" id="{B7F856DB-BFA3-1B41-B54A-E85426FA8E9D}"/>
              </a:ext>
            </a:extLst>
          </p:cNvPr>
          <p:cNvSpPr txBox="1">
            <a:spLocks noChangeArrowheads="1"/>
          </p:cNvSpPr>
          <p:nvPr/>
        </p:nvSpPr>
        <p:spPr bwMode="auto">
          <a:xfrm>
            <a:off x="1220588" y="3611351"/>
            <a:ext cx="439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err="1">
                <a:solidFill>
                  <a:schemeClr val="bg1"/>
                </a:solidFill>
                <a:latin typeface="Comic Sans MS" charset="0"/>
              </a:rPr>
              <a:t>bc</a:t>
            </a:r>
            <a:endParaRPr lang="en-US" altLang="en-US" sz="1800" dirty="0">
              <a:solidFill>
                <a:schemeClr val="bg1"/>
              </a:solidFill>
              <a:latin typeface="Comic Sans MS" charset="0"/>
            </a:endParaRPr>
          </a:p>
        </p:txBody>
      </p:sp>
      <p:sp>
        <p:nvSpPr>
          <p:cNvPr id="23" name="TextBox 22">
            <a:extLst>
              <a:ext uri="{FF2B5EF4-FFF2-40B4-BE49-F238E27FC236}">
                <a16:creationId xmlns:a16="http://schemas.microsoft.com/office/drawing/2014/main" id="{D9180287-27DE-054D-B39B-5A167251CBF3}"/>
              </a:ext>
            </a:extLst>
          </p:cNvPr>
          <p:cNvSpPr txBox="1">
            <a:spLocks noChangeArrowheads="1"/>
          </p:cNvSpPr>
          <p:nvPr/>
        </p:nvSpPr>
        <p:spPr bwMode="auto">
          <a:xfrm>
            <a:off x="3430388" y="3611351"/>
            <a:ext cx="10422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Number</a:t>
            </a:r>
          </a:p>
        </p:txBody>
      </p:sp>
      <p:sp>
        <p:nvSpPr>
          <p:cNvPr id="24" name="TextBox 23">
            <a:extLst>
              <a:ext uri="{FF2B5EF4-FFF2-40B4-BE49-F238E27FC236}">
                <a16:creationId xmlns:a16="http://schemas.microsoft.com/office/drawing/2014/main" id="{7F097DAA-ECE8-6B47-AA91-0BBEE04D35D2}"/>
              </a:ext>
            </a:extLst>
          </p:cNvPr>
          <p:cNvSpPr txBox="1">
            <a:spLocks noChangeArrowheads="1"/>
          </p:cNvSpPr>
          <p:nvPr/>
        </p:nvSpPr>
        <p:spPr bwMode="auto">
          <a:xfrm>
            <a:off x="5911651" y="3616113"/>
            <a:ext cx="8579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Image</a:t>
            </a:r>
          </a:p>
        </p:txBody>
      </p:sp>
      <p:sp>
        <p:nvSpPr>
          <p:cNvPr id="25" name="TextBox 24">
            <a:extLst>
              <a:ext uri="{FF2B5EF4-FFF2-40B4-BE49-F238E27FC236}">
                <a16:creationId xmlns:a16="http://schemas.microsoft.com/office/drawing/2014/main" id="{25923C0B-DBCE-554F-991D-830DF97DCA3C}"/>
              </a:ext>
            </a:extLst>
          </p:cNvPr>
          <p:cNvSpPr txBox="1">
            <a:spLocks noChangeArrowheads="1"/>
          </p:cNvSpPr>
          <p:nvPr/>
        </p:nvSpPr>
        <p:spPr bwMode="auto">
          <a:xfrm>
            <a:off x="4094757" y="5130836"/>
            <a:ext cx="2811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circle(30, “solid”, “blue”)</a:t>
            </a:r>
          </a:p>
        </p:txBody>
      </p:sp>
      <p:sp>
        <p:nvSpPr>
          <p:cNvPr id="26" name="TextBox 25">
            <a:extLst>
              <a:ext uri="{FF2B5EF4-FFF2-40B4-BE49-F238E27FC236}">
                <a16:creationId xmlns:a16="http://schemas.microsoft.com/office/drawing/2014/main" id="{9A46E6FC-9403-B54F-A412-5B7D84CAC111}"/>
              </a:ext>
            </a:extLst>
          </p:cNvPr>
          <p:cNvSpPr txBox="1">
            <a:spLocks noChangeArrowheads="1"/>
          </p:cNvSpPr>
          <p:nvPr/>
        </p:nvSpPr>
        <p:spPr bwMode="auto">
          <a:xfrm>
            <a:off x="1465244" y="5167172"/>
            <a:ext cx="439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err="1">
                <a:solidFill>
                  <a:schemeClr val="bg1"/>
                </a:solidFill>
                <a:latin typeface="Comic Sans MS" charset="0"/>
              </a:rPr>
              <a:t>bc</a:t>
            </a:r>
            <a:endParaRPr lang="en-US" altLang="en-US" sz="1800" dirty="0">
              <a:solidFill>
                <a:schemeClr val="bg1"/>
              </a:solidFill>
              <a:latin typeface="Comic Sans MS" charset="0"/>
            </a:endParaRPr>
          </a:p>
        </p:txBody>
      </p:sp>
      <p:sp>
        <p:nvSpPr>
          <p:cNvPr id="27" name="TextBox 26">
            <a:extLst>
              <a:ext uri="{FF2B5EF4-FFF2-40B4-BE49-F238E27FC236}">
                <a16:creationId xmlns:a16="http://schemas.microsoft.com/office/drawing/2014/main" id="{347E837C-88C7-FF43-978F-D4D1B7A82B78}"/>
              </a:ext>
            </a:extLst>
          </p:cNvPr>
          <p:cNvSpPr txBox="1">
            <a:spLocks noChangeArrowheads="1"/>
          </p:cNvSpPr>
          <p:nvPr/>
        </p:nvSpPr>
        <p:spPr bwMode="auto">
          <a:xfrm>
            <a:off x="2632846" y="4717255"/>
            <a:ext cx="429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10</a:t>
            </a:r>
          </a:p>
        </p:txBody>
      </p:sp>
      <p:sp>
        <p:nvSpPr>
          <p:cNvPr id="28" name="TextBox 27">
            <a:extLst>
              <a:ext uri="{FF2B5EF4-FFF2-40B4-BE49-F238E27FC236}">
                <a16:creationId xmlns:a16="http://schemas.microsoft.com/office/drawing/2014/main" id="{F806B6D0-1B45-6047-8AD8-61AD33114439}"/>
              </a:ext>
            </a:extLst>
          </p:cNvPr>
          <p:cNvSpPr txBox="1">
            <a:spLocks noChangeArrowheads="1"/>
          </p:cNvSpPr>
          <p:nvPr/>
        </p:nvSpPr>
        <p:spPr bwMode="auto">
          <a:xfrm>
            <a:off x="2603887" y="5168760"/>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30</a:t>
            </a:r>
          </a:p>
        </p:txBody>
      </p:sp>
      <p:sp>
        <p:nvSpPr>
          <p:cNvPr id="30" name="TextBox 29">
            <a:extLst>
              <a:ext uri="{FF2B5EF4-FFF2-40B4-BE49-F238E27FC236}">
                <a16:creationId xmlns:a16="http://schemas.microsoft.com/office/drawing/2014/main" id="{0D2E97DC-E15E-D641-A42C-8BD93AF1A93F}"/>
              </a:ext>
            </a:extLst>
          </p:cNvPr>
          <p:cNvSpPr txBox="1">
            <a:spLocks noChangeArrowheads="1"/>
          </p:cNvSpPr>
          <p:nvPr/>
        </p:nvSpPr>
        <p:spPr bwMode="auto">
          <a:xfrm>
            <a:off x="1483641" y="6003551"/>
            <a:ext cx="439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err="1">
                <a:solidFill>
                  <a:schemeClr val="bg1"/>
                </a:solidFill>
                <a:latin typeface="Comic Sans MS" charset="0"/>
              </a:rPr>
              <a:t>bc</a:t>
            </a:r>
            <a:endParaRPr lang="en-US" altLang="en-US" sz="1800" dirty="0">
              <a:solidFill>
                <a:schemeClr val="bg1"/>
              </a:solidFill>
              <a:latin typeface="Comic Sans MS" charset="0"/>
            </a:endParaRPr>
          </a:p>
        </p:txBody>
      </p:sp>
      <p:sp>
        <p:nvSpPr>
          <p:cNvPr id="31" name="Rectangle">
            <a:extLst>
              <a:ext uri="{FF2B5EF4-FFF2-40B4-BE49-F238E27FC236}">
                <a16:creationId xmlns:a16="http://schemas.microsoft.com/office/drawing/2014/main" id="{4C987B33-382F-0E49-B49A-A89E105CA01D}"/>
              </a:ext>
            </a:extLst>
          </p:cNvPr>
          <p:cNvSpPr/>
          <p:nvPr/>
        </p:nvSpPr>
        <p:spPr>
          <a:xfrm>
            <a:off x="2613211" y="4743972"/>
            <a:ext cx="496301" cy="8282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sz="1800"/>
          </a:p>
        </p:txBody>
      </p:sp>
      <p:sp>
        <p:nvSpPr>
          <p:cNvPr id="32" name="Rectangle">
            <a:extLst>
              <a:ext uri="{FF2B5EF4-FFF2-40B4-BE49-F238E27FC236}">
                <a16:creationId xmlns:a16="http://schemas.microsoft.com/office/drawing/2014/main" id="{72D2DE8C-B035-8B4E-B6A3-C786B46A7885}"/>
              </a:ext>
            </a:extLst>
          </p:cNvPr>
          <p:cNvSpPr/>
          <p:nvPr/>
        </p:nvSpPr>
        <p:spPr>
          <a:xfrm>
            <a:off x="4817681" y="4743972"/>
            <a:ext cx="443867" cy="8282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sz="1800"/>
          </a:p>
        </p:txBody>
      </p:sp>
      <p:grpSp>
        <p:nvGrpSpPr>
          <p:cNvPr id="2" name="Group 1">
            <a:extLst>
              <a:ext uri="{FF2B5EF4-FFF2-40B4-BE49-F238E27FC236}">
                <a16:creationId xmlns:a16="http://schemas.microsoft.com/office/drawing/2014/main" id="{618AAC51-0E78-1643-A3D9-7C8D3A9A9E57}"/>
              </a:ext>
            </a:extLst>
          </p:cNvPr>
          <p:cNvGrpSpPr/>
          <p:nvPr/>
        </p:nvGrpSpPr>
        <p:grpSpPr>
          <a:xfrm>
            <a:off x="3144021" y="4064269"/>
            <a:ext cx="1324474" cy="562947"/>
            <a:chOff x="3144021" y="4064269"/>
            <a:chExt cx="1324474" cy="562947"/>
          </a:xfrm>
        </p:grpSpPr>
        <p:sp>
          <p:nvSpPr>
            <p:cNvPr id="33" name="Oval Callout 32">
              <a:extLst>
                <a:ext uri="{FF2B5EF4-FFF2-40B4-BE49-F238E27FC236}">
                  <a16:creationId xmlns:a16="http://schemas.microsoft.com/office/drawing/2014/main" id="{A2C6D018-36DA-8A4F-930F-2A5DA4541B44}"/>
                </a:ext>
              </a:extLst>
            </p:cNvPr>
            <p:cNvSpPr/>
            <p:nvPr/>
          </p:nvSpPr>
          <p:spPr bwMode="auto">
            <a:xfrm>
              <a:off x="3173095" y="4064269"/>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34" name="Oval Callout 33">
              <a:extLst>
                <a:ext uri="{FF2B5EF4-FFF2-40B4-BE49-F238E27FC236}">
                  <a16:creationId xmlns:a16="http://schemas.microsoft.com/office/drawing/2014/main" id="{A2DEFF79-F06A-764A-9473-2ACEC315ADB1}"/>
                </a:ext>
              </a:extLst>
            </p:cNvPr>
            <p:cNvSpPr/>
            <p:nvPr/>
          </p:nvSpPr>
          <p:spPr bwMode="auto">
            <a:xfrm>
              <a:off x="3144021" y="4093816"/>
              <a:ext cx="1295400" cy="533400"/>
            </a:xfrm>
            <a:prstGeom prst="wedgeEllipseCallout">
              <a:avLst>
                <a:gd name="adj1" fmla="val 103885"/>
                <a:gd name="adj2" fmla="val 7140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grpSp>
      <p:sp>
        <p:nvSpPr>
          <p:cNvPr id="36" name="TextBox 35">
            <a:extLst>
              <a:ext uri="{FF2B5EF4-FFF2-40B4-BE49-F238E27FC236}">
                <a16:creationId xmlns:a16="http://schemas.microsoft.com/office/drawing/2014/main" id="{D0A1EEB8-EE43-A841-8467-AF432E16215A}"/>
              </a:ext>
            </a:extLst>
          </p:cNvPr>
          <p:cNvSpPr txBox="1">
            <a:spLocks noChangeArrowheads="1"/>
          </p:cNvSpPr>
          <p:nvPr/>
        </p:nvSpPr>
        <p:spPr bwMode="auto">
          <a:xfrm>
            <a:off x="2345521" y="6052018"/>
            <a:ext cx="846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radius</a:t>
            </a:r>
          </a:p>
        </p:txBody>
      </p:sp>
      <p:sp>
        <p:nvSpPr>
          <p:cNvPr id="37" name="TextBox 36">
            <a:extLst>
              <a:ext uri="{FF2B5EF4-FFF2-40B4-BE49-F238E27FC236}">
                <a16:creationId xmlns:a16="http://schemas.microsoft.com/office/drawing/2014/main" id="{D48B79D0-51E2-F44D-A80B-B8BB5640E9C0}"/>
              </a:ext>
            </a:extLst>
          </p:cNvPr>
          <p:cNvSpPr txBox="1">
            <a:spLocks noChangeArrowheads="1"/>
          </p:cNvSpPr>
          <p:nvPr/>
        </p:nvSpPr>
        <p:spPr bwMode="auto">
          <a:xfrm>
            <a:off x="3791721" y="5999949"/>
            <a:ext cx="38250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circle(radius, “solid”, “blue”)</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30" grpId="0"/>
      <p:bldP spid="31" grpId="0" animBg="1"/>
      <p:bldP spid="31" grpId="1" animBg="1"/>
      <p:bldP spid="32" grpId="0" animBg="1"/>
      <p:bldP spid="36"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Type bc into a new program"/>
          <p:cNvSpPr txBox="1">
            <a:spLocks noGrp="1"/>
          </p:cNvSpPr>
          <p:nvPr>
            <p:ph type="title"/>
          </p:nvPr>
        </p:nvSpPr>
        <p:spPr>
          <a:prstGeom prst="rect">
            <a:avLst/>
          </a:prstGeom>
        </p:spPr>
        <p:txBody>
          <a:bodyPr/>
          <a:lstStyle/>
          <a:p>
            <a:r>
              <a:t>Type bc into a new program</a:t>
            </a:r>
          </a:p>
        </p:txBody>
      </p:sp>
      <p:pic>
        <p:nvPicPr>
          <p:cNvPr id="695" name="Screen Shot 2018-01-29 at 11.33.19 AM.png" descr="Screen Shot 2018-01-29 at 11.33.19 AM.png"/>
          <p:cNvPicPr>
            <a:picLocks noChangeAspect="1"/>
          </p:cNvPicPr>
          <p:nvPr/>
        </p:nvPicPr>
        <p:blipFill>
          <a:blip r:embed="rId3">
            <a:extLst/>
          </a:blip>
          <a:stretch>
            <a:fillRect/>
          </a:stretch>
        </p:blipFill>
        <p:spPr>
          <a:xfrm>
            <a:off x="0" y="1971686"/>
            <a:ext cx="9144001" cy="4461069"/>
          </a:xfrm>
          <a:prstGeom prst="rect">
            <a:avLst/>
          </a:prstGeom>
          <a:ln w="12700">
            <a:miter lim="400000"/>
          </a:ln>
        </p:spPr>
      </p:pic>
      <p:sp>
        <p:nvSpPr>
          <p:cNvPr id="696" name="Line"/>
          <p:cNvSpPr/>
          <p:nvPr/>
        </p:nvSpPr>
        <p:spPr>
          <a:xfrm flipV="1">
            <a:off x="1672454" y="4387436"/>
            <a:ext cx="885820" cy="1199069"/>
          </a:xfrm>
          <a:prstGeom prst="line">
            <a:avLst/>
          </a:prstGeom>
          <a:ln w="25400">
            <a:solidFill>
              <a:schemeClr val="accent1"/>
            </a:solidFill>
            <a:bevel/>
            <a:tailEnd type="triangle"/>
          </a:ln>
          <a:effectLst>
            <a:outerShdw blurRad="76200" dist="50800" dir="5400000" rotWithShape="0">
              <a:srgbClr val="4E3B30">
                <a:alpha val="60000"/>
              </a:srgbClr>
            </a:outerShdw>
          </a:effectLst>
        </p:spPr>
        <p:txBody>
          <a:bodyPr lIns="45719" rIns="45719"/>
          <a:lstStyle/>
          <a:p>
            <a:pPr defTabSz="457200">
              <a:defRPr sz="1200">
                <a:latin typeface="+mj-lt"/>
                <a:ea typeface="+mj-ea"/>
                <a:cs typeface="+mj-cs"/>
                <a:sym typeface="Helvetica"/>
              </a:defRPr>
            </a:pPr>
            <a:endParaRPr/>
          </a:p>
        </p:txBody>
      </p:sp>
      <p:sp>
        <p:nvSpPr>
          <p:cNvPr id="697" name="Select “Open Editor” on code.pyret.com"/>
          <p:cNvSpPr txBox="1"/>
          <p:nvPr/>
        </p:nvSpPr>
        <p:spPr>
          <a:xfrm>
            <a:off x="1778837" y="5579143"/>
            <a:ext cx="5592065" cy="451206"/>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a:solidFill>
                  <a:schemeClr val="accent1"/>
                </a:solidFill>
              </a:defRPr>
            </a:pPr>
            <a:r>
              <a:t>Select “Open Editor” on </a:t>
            </a:r>
            <a:r>
              <a:rPr u="sng">
                <a:uFill>
                  <a:solidFill>
                    <a:srgbClr val="AD1F1F"/>
                  </a:solidFill>
                </a:uFill>
                <a:hlinkClick r:id="rId4"/>
              </a:rPr>
              <a:t>code.pyret.com</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Unit 4"/>
          <p:cNvSpPr txBox="1">
            <a:spLocks noGrp="1"/>
          </p:cNvSpPr>
          <p:nvPr>
            <p:ph type="title"/>
          </p:nvPr>
        </p:nvSpPr>
        <p:spPr>
          <a:xfrm>
            <a:off x="228600" y="5486400"/>
            <a:ext cx="8686800" cy="1184826"/>
          </a:xfrm>
          <a:prstGeom prst="rect">
            <a:avLst/>
          </a:prstGeom>
        </p:spPr>
        <p:txBody>
          <a:bodyPr>
            <a:normAutofit/>
          </a:bodyPr>
          <a:lstStyle/>
          <a:p>
            <a:r>
              <a:t>Unit 4</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9CFEE-42F1-364F-B4ED-6BA7DF48774D}"/>
              </a:ext>
            </a:extLst>
          </p:cNvPr>
          <p:cNvPicPr>
            <a:picLocks noChangeAspect="1"/>
          </p:cNvPicPr>
          <p:nvPr/>
        </p:nvPicPr>
        <p:blipFill>
          <a:blip r:embed="rId3"/>
          <a:stretch>
            <a:fillRect/>
          </a:stretch>
        </p:blipFill>
        <p:spPr>
          <a:xfrm>
            <a:off x="984249" y="859499"/>
            <a:ext cx="7245351" cy="5825744"/>
          </a:xfrm>
          <a:prstGeom prst="rect">
            <a:avLst/>
          </a:prstGeom>
        </p:spPr>
      </p:pic>
      <p:sp>
        <p:nvSpPr>
          <p:cNvPr id="703" name="rocket-height"/>
          <p:cNvSpPr txBox="1">
            <a:spLocks noGrp="1"/>
          </p:cNvSpPr>
          <p:nvPr>
            <p:ph type="title"/>
          </p:nvPr>
        </p:nvSpPr>
        <p:spPr>
          <a:xfrm>
            <a:off x="304800" y="1625510"/>
            <a:ext cx="8686800" cy="838201"/>
          </a:xfrm>
          <a:prstGeom prst="rect">
            <a:avLst/>
          </a:prstGeom>
        </p:spPr>
        <p:txBody>
          <a:bodyPr/>
          <a:lstStyle/>
          <a:p>
            <a:r>
              <a:t>rocket-height</a:t>
            </a:r>
          </a:p>
        </p:txBody>
      </p:sp>
      <p:sp>
        <p:nvSpPr>
          <p:cNvPr id="7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44</a:t>
            </a:fld>
            <a:endParaRPr sz="1200">
              <a:solidFill>
                <a:srgbClr val="D38E27"/>
              </a:solidFill>
              <a:latin typeface="Arial"/>
              <a:ea typeface="Arial"/>
              <a:cs typeface="Arial"/>
              <a:sym typeface="Arial"/>
            </a:endParaRPr>
          </a:p>
        </p:txBody>
      </p:sp>
      <p:sp>
        <p:nvSpPr>
          <p:cNvPr id="705" name="rocket-height"/>
          <p:cNvSpPr txBox="1"/>
          <p:nvPr/>
        </p:nvSpPr>
        <p:spPr>
          <a:xfrm>
            <a:off x="1656657" y="5178171"/>
            <a:ext cx="182880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400" dirty="0">
                <a:latin typeface="Comic Sans MS"/>
                <a:ea typeface="Comic Sans MS"/>
                <a:cs typeface="Comic Sans MS"/>
                <a:sym typeface="Comic Sans MS"/>
              </a:rPr>
              <a:t>rocket-height</a:t>
            </a:r>
          </a:p>
        </p:txBody>
      </p:sp>
      <p:sp>
        <p:nvSpPr>
          <p:cNvPr id="706" name="Line"/>
          <p:cNvSpPr/>
          <p:nvPr/>
        </p:nvSpPr>
        <p:spPr>
          <a:xfrm flipH="1">
            <a:off x="3396941" y="2313724"/>
            <a:ext cx="473244" cy="801516"/>
          </a:xfrm>
          <a:prstGeom prst="line">
            <a:avLst/>
          </a:prstGeom>
          <a:ln w="25400">
            <a:solidFill>
              <a:schemeClr val="accent2"/>
            </a:solidFill>
            <a:tailEnd type="triangle"/>
          </a:ln>
          <a:effectLst>
            <a:outerShdw blurRad="76200" dist="50800" dir="5400000" rotWithShape="0">
              <a:srgbClr val="4E3B30">
                <a:alpha val="59998"/>
              </a:srgbClr>
            </a:outerShdw>
          </a:effectLst>
        </p:spPr>
        <p:txBody>
          <a:bodyPr lIns="45719" rIns="45719"/>
          <a:lstStyle/>
          <a:p>
            <a:pPr defTabSz="457200">
              <a:defRPr sz="1200">
                <a:latin typeface="+mj-lt"/>
                <a:ea typeface="+mj-ea"/>
                <a:cs typeface="+mj-cs"/>
                <a:sym typeface="Helvetica"/>
              </a:defRPr>
            </a:pPr>
            <a:endParaRPr/>
          </a:p>
        </p:txBody>
      </p:sp>
      <p:sp>
        <p:nvSpPr>
          <p:cNvPr id="707" name="Line"/>
          <p:cNvSpPr/>
          <p:nvPr/>
        </p:nvSpPr>
        <p:spPr>
          <a:xfrm flipH="1">
            <a:off x="5533718" y="2313724"/>
            <a:ext cx="2695881" cy="808955"/>
          </a:xfrm>
          <a:prstGeom prst="line">
            <a:avLst/>
          </a:prstGeom>
          <a:ln w="25400">
            <a:solidFill>
              <a:schemeClr val="accent2"/>
            </a:solidFill>
            <a:tailEnd type="triangle"/>
          </a:ln>
          <a:effectLst>
            <a:outerShdw blurRad="76200" dist="50800" dir="5400000" rotWithShape="0">
              <a:srgbClr val="4E3B30">
                <a:alpha val="59998"/>
              </a:srgbClr>
            </a:outerShdw>
          </a:effectLst>
        </p:spPr>
        <p:txBody>
          <a:bodyPr lIns="45719" rIns="45719"/>
          <a:lstStyle/>
          <a:p>
            <a:pPr defTabSz="457200">
              <a:defRPr sz="1200">
                <a:latin typeface="+mj-lt"/>
                <a:ea typeface="+mj-ea"/>
                <a:cs typeface="+mj-cs"/>
                <a:sym typeface="Helvetica"/>
              </a:defRPr>
            </a:pPr>
            <a:endParaRPr/>
          </a:p>
        </p:txBody>
      </p:sp>
      <p:grpSp>
        <p:nvGrpSpPr>
          <p:cNvPr id="714" name="Group"/>
          <p:cNvGrpSpPr/>
          <p:nvPr/>
        </p:nvGrpSpPr>
        <p:grpSpPr>
          <a:xfrm>
            <a:off x="2922280" y="3102841"/>
            <a:ext cx="3470275" cy="990601"/>
            <a:chOff x="0" y="0"/>
            <a:chExt cx="3470273" cy="990600"/>
          </a:xfrm>
        </p:grpSpPr>
        <p:sp>
          <p:nvSpPr>
            <p:cNvPr id="710" name="Rectangle"/>
            <p:cNvSpPr/>
            <p:nvPr/>
          </p:nvSpPr>
          <p:spPr>
            <a:xfrm>
              <a:off x="2971800" y="609600"/>
              <a:ext cx="498475" cy="381000"/>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711" name="Rectangle"/>
            <p:cNvSpPr/>
            <p:nvPr/>
          </p:nvSpPr>
          <p:spPr>
            <a:xfrm>
              <a:off x="2995612" y="-1"/>
              <a:ext cx="304800" cy="381001"/>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712" name="Rectangle"/>
            <p:cNvSpPr/>
            <p:nvPr/>
          </p:nvSpPr>
          <p:spPr>
            <a:xfrm>
              <a:off x="0" y="-1"/>
              <a:ext cx="731839" cy="381001"/>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713" name="Rectangle"/>
            <p:cNvSpPr/>
            <p:nvPr/>
          </p:nvSpPr>
          <p:spPr>
            <a:xfrm>
              <a:off x="23812" y="609600"/>
              <a:ext cx="730251" cy="381000"/>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grpSp>
      <p:sp>
        <p:nvSpPr>
          <p:cNvPr id="715" name="rocket-height          15"/>
          <p:cNvSpPr txBox="1"/>
          <p:nvPr/>
        </p:nvSpPr>
        <p:spPr>
          <a:xfrm>
            <a:off x="350711" y="3582600"/>
            <a:ext cx="3084196"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r">
              <a:defRPr sz="2800">
                <a:latin typeface="+mj-lt"/>
                <a:ea typeface="+mj-ea"/>
                <a:cs typeface="+mj-cs"/>
                <a:sym typeface="Helvetica"/>
              </a:defRPr>
            </a:pPr>
            <a:r>
              <a:rPr dirty="0"/>
              <a:t> </a:t>
            </a:r>
            <a:r>
              <a:rPr sz="1800" dirty="0">
                <a:latin typeface="Comic Sans MS"/>
                <a:ea typeface="Comic Sans MS"/>
                <a:cs typeface="Comic Sans MS"/>
                <a:sym typeface="Comic Sans MS"/>
              </a:rPr>
              <a:t>rocket-height  </a:t>
            </a:r>
            <a:r>
              <a:rPr sz="1800" dirty="0"/>
              <a:t>    </a:t>
            </a:r>
            <a:r>
              <a:rPr lang="en-US" sz="1800" dirty="0">
                <a:latin typeface="Comic Sans MS"/>
                <a:sym typeface="Comic Sans MS"/>
              </a:rPr>
              <a:t>289</a:t>
            </a:r>
            <a:endParaRPr sz="1800" dirty="0">
              <a:latin typeface="Comic Sans MS"/>
              <a:ea typeface="Comic Sans MS"/>
              <a:cs typeface="Comic Sans MS"/>
              <a:sym typeface="Comic Sans MS"/>
            </a:endParaRPr>
          </a:p>
        </p:txBody>
      </p:sp>
      <p:sp>
        <p:nvSpPr>
          <p:cNvPr id="716" name="rocket-height         289"/>
          <p:cNvSpPr txBox="1"/>
          <p:nvPr/>
        </p:nvSpPr>
        <p:spPr>
          <a:xfrm>
            <a:off x="1015038" y="3242261"/>
            <a:ext cx="3505201"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dirty="0">
                <a:latin typeface="Comic Sans MS"/>
                <a:ea typeface="Comic Sans MS"/>
                <a:cs typeface="Comic Sans MS"/>
                <a:sym typeface="Comic Sans MS"/>
              </a:rPr>
              <a:t>rocket-height         </a:t>
            </a:r>
            <a:r>
              <a:rPr lang="en-US" sz="1800" dirty="0">
                <a:latin typeface="Comic Sans MS"/>
                <a:ea typeface="Comic Sans MS"/>
                <a:cs typeface="Comic Sans MS"/>
                <a:sym typeface="Comic Sans MS"/>
              </a:rPr>
              <a:t>15</a:t>
            </a:r>
            <a:r>
              <a:rPr sz="1800" dirty="0">
                <a:latin typeface="Comic Sans MS"/>
                <a:ea typeface="Comic Sans MS"/>
                <a:cs typeface="Comic Sans MS"/>
                <a:sym typeface="Comic Sans MS"/>
              </a:rPr>
              <a:t>      </a:t>
            </a:r>
          </a:p>
        </p:txBody>
      </p:sp>
      <p:sp>
        <p:nvSpPr>
          <p:cNvPr id="717" name="(7   *  15)"/>
          <p:cNvSpPr txBox="1"/>
          <p:nvPr/>
        </p:nvSpPr>
        <p:spPr>
          <a:xfrm>
            <a:off x="5159626" y="3145661"/>
            <a:ext cx="1828801"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a:latin typeface="Comic Sans MS"/>
                <a:ea typeface="Comic Sans MS"/>
                <a:cs typeface="Comic Sans MS"/>
                <a:sym typeface="Comic Sans MS"/>
              </a:rPr>
              <a:t>(7   *  15)  </a:t>
            </a:r>
          </a:p>
        </p:txBody>
      </p:sp>
      <p:sp>
        <p:nvSpPr>
          <p:cNvPr id="718" name="(7  * 289)"/>
          <p:cNvSpPr txBox="1"/>
          <p:nvPr/>
        </p:nvSpPr>
        <p:spPr>
          <a:xfrm>
            <a:off x="5270772" y="3709302"/>
            <a:ext cx="1828801"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a:latin typeface="Comic Sans MS"/>
                <a:ea typeface="Comic Sans MS"/>
                <a:cs typeface="Comic Sans MS"/>
                <a:sym typeface="Comic Sans MS"/>
              </a:rPr>
              <a:t>(7  * 289)  </a:t>
            </a:r>
          </a:p>
        </p:txBody>
      </p:sp>
      <p:grpSp>
        <p:nvGrpSpPr>
          <p:cNvPr id="725" name="Group"/>
          <p:cNvGrpSpPr/>
          <p:nvPr/>
        </p:nvGrpSpPr>
        <p:grpSpPr>
          <a:xfrm>
            <a:off x="3857318" y="2716562"/>
            <a:ext cx="1600201" cy="533401"/>
            <a:chOff x="0" y="0"/>
            <a:chExt cx="1600200" cy="533400"/>
          </a:xfrm>
        </p:grpSpPr>
        <p:grpSp>
          <p:nvGrpSpPr>
            <p:cNvPr id="721" name="Group"/>
            <p:cNvGrpSpPr/>
            <p:nvPr/>
          </p:nvGrpSpPr>
          <p:grpSpPr>
            <a:xfrm>
              <a:off x="76200" y="0"/>
              <a:ext cx="1295400" cy="533400"/>
              <a:chOff x="0" y="0"/>
              <a:chExt cx="1295400" cy="533400"/>
            </a:xfrm>
          </p:grpSpPr>
          <p:sp>
            <p:nvSpPr>
              <p:cNvPr id="719" name="Quote Bubble"/>
              <p:cNvSpPr/>
              <p:nvPr/>
            </p:nvSpPr>
            <p:spPr>
              <a:xfrm>
                <a:off x="0" y="0"/>
                <a:ext cx="1295400" cy="533400"/>
              </a:xfrm>
              <a:prstGeom prst="wedgeEllipseCallout">
                <a:avLst>
                  <a:gd name="adj1" fmla="val -73020"/>
                  <a:gd name="adj2" fmla="val 69449"/>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20" name="radius"/>
              <p:cNvSpPr txBox="1"/>
              <p:nvPr/>
            </p:nvSpPr>
            <p:spPr>
              <a:xfrm>
                <a:off x="189706" y="84480"/>
                <a:ext cx="915988" cy="364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FFFFFF"/>
                    </a:solidFill>
                  </a:defRPr>
                </a:lvl1pPr>
              </a:lstStyle>
              <a:p>
                <a:pPr>
                  <a:defRPr sz="2400"/>
                </a:pPr>
                <a:r>
                  <a:rPr sz="1800"/>
                  <a:t>radius</a:t>
                </a:r>
              </a:p>
            </p:txBody>
          </p:sp>
        </p:grpSp>
        <p:grpSp>
          <p:nvGrpSpPr>
            <p:cNvPr id="724" name="Group"/>
            <p:cNvGrpSpPr/>
            <p:nvPr/>
          </p:nvGrpSpPr>
          <p:grpSpPr>
            <a:xfrm>
              <a:off x="0" y="0"/>
              <a:ext cx="1600200" cy="533400"/>
              <a:chOff x="0" y="0"/>
              <a:chExt cx="1600200" cy="533400"/>
            </a:xfrm>
          </p:grpSpPr>
          <p:sp>
            <p:nvSpPr>
              <p:cNvPr id="722" name="Quote Bubble"/>
              <p:cNvSpPr/>
              <p:nvPr/>
            </p:nvSpPr>
            <p:spPr>
              <a:xfrm>
                <a:off x="0" y="0"/>
                <a:ext cx="1600200" cy="533400"/>
              </a:xfrm>
              <a:prstGeom prst="wedgeEllipseCallout">
                <a:avLst>
                  <a:gd name="adj1" fmla="val 90871"/>
                  <a:gd name="adj2" fmla="val 62500"/>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723" name="seconds"/>
              <p:cNvSpPr txBox="1"/>
              <p:nvPr/>
            </p:nvSpPr>
            <p:spPr>
              <a:xfrm>
                <a:off x="234343" y="76199"/>
                <a:ext cx="1131514" cy="381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2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2200">
                    <a:latin typeface="Comic Sans MS"/>
                    <a:ea typeface="Comic Sans MS"/>
                    <a:cs typeface="Comic Sans MS"/>
                    <a:sym typeface="Comic Sans MS"/>
                  </a:rPr>
                  <a:t>seconds</a:t>
                </a:r>
              </a:p>
            </p:txBody>
          </p:sp>
        </p:grpSp>
      </p:grpSp>
      <p:sp>
        <p:nvSpPr>
          <p:cNvPr id="726" name="rocket-height"/>
          <p:cNvSpPr txBox="1"/>
          <p:nvPr/>
        </p:nvSpPr>
        <p:spPr>
          <a:xfrm>
            <a:off x="874345" y="1421039"/>
            <a:ext cx="1828801"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dirty="0">
                <a:latin typeface="Comic Sans MS"/>
                <a:ea typeface="Comic Sans MS"/>
                <a:cs typeface="Comic Sans MS"/>
                <a:sym typeface="Comic Sans MS"/>
              </a:rPr>
              <a:t>rocket-height</a:t>
            </a:r>
          </a:p>
        </p:txBody>
      </p:sp>
      <p:sp>
        <p:nvSpPr>
          <p:cNvPr id="727" name="Number"/>
          <p:cNvSpPr txBox="1"/>
          <p:nvPr/>
        </p:nvSpPr>
        <p:spPr>
          <a:xfrm>
            <a:off x="3657600" y="1416899"/>
            <a:ext cx="1828800"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dirty="0">
                <a:latin typeface="Comic Sans MS"/>
                <a:ea typeface="Comic Sans MS"/>
                <a:cs typeface="Comic Sans MS"/>
                <a:sym typeface="Comic Sans MS"/>
              </a:rPr>
              <a:t>Number</a:t>
            </a:r>
          </a:p>
        </p:txBody>
      </p:sp>
      <p:sp>
        <p:nvSpPr>
          <p:cNvPr id="728" name="Number"/>
          <p:cNvSpPr txBox="1"/>
          <p:nvPr/>
        </p:nvSpPr>
        <p:spPr>
          <a:xfrm>
            <a:off x="6477000" y="1475685"/>
            <a:ext cx="1371601" cy="408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sz="1800" dirty="0">
                <a:latin typeface="Comic Sans MS"/>
                <a:ea typeface="Comic Sans MS"/>
                <a:cs typeface="Comic Sans MS"/>
                <a:sym typeface="Comic Sans MS"/>
              </a:rPr>
              <a:t>Number</a:t>
            </a:r>
          </a:p>
        </p:txBody>
      </p:sp>
      <p:sp>
        <p:nvSpPr>
          <p:cNvPr id="729" name="#Given the number of seconds, how high is a rocket, traveling at 7m/s?"/>
          <p:cNvSpPr txBox="1"/>
          <p:nvPr/>
        </p:nvSpPr>
        <p:spPr>
          <a:xfrm>
            <a:off x="1015038" y="1838261"/>
            <a:ext cx="8229601"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latin typeface="+mj-lt"/>
                <a:ea typeface="+mj-ea"/>
                <a:cs typeface="+mj-cs"/>
                <a:sym typeface="Helvetica"/>
              </a:defRPr>
            </a:pPr>
            <a:r>
              <a:rPr dirty="0"/>
              <a:t>#</a:t>
            </a:r>
            <a:r>
              <a:rPr sz="1800" dirty="0">
                <a:latin typeface="Comic Sans MS"/>
                <a:ea typeface="Comic Sans MS"/>
                <a:cs typeface="Comic Sans MS"/>
                <a:sym typeface="Comic Sans MS"/>
              </a:rPr>
              <a:t>Given the number of seconds, how high is a rocket, traveling at 7m/s? </a:t>
            </a:r>
          </a:p>
        </p:txBody>
      </p:sp>
      <p:sp>
        <p:nvSpPr>
          <p:cNvPr id="31" name="rocket-height">
            <a:extLst>
              <a:ext uri="{FF2B5EF4-FFF2-40B4-BE49-F238E27FC236}">
                <a16:creationId xmlns:a16="http://schemas.microsoft.com/office/drawing/2014/main" id="{8439A7CC-D867-3048-9920-E1F9FFA80523}"/>
              </a:ext>
            </a:extLst>
          </p:cNvPr>
          <p:cNvSpPr txBox="1"/>
          <p:nvPr/>
        </p:nvSpPr>
        <p:spPr>
          <a:xfrm>
            <a:off x="3041386" y="5190570"/>
            <a:ext cx="182880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mic Sans MS"/>
                <a:ea typeface="Comic Sans MS"/>
                <a:cs typeface="Comic Sans MS"/>
                <a:sym typeface="Comic Sans MS"/>
              </a:rPr>
              <a:t>seconds</a:t>
            </a:r>
            <a:endParaRPr sz="1400" dirty="0">
              <a:latin typeface="Comic Sans MS"/>
              <a:ea typeface="Comic Sans MS"/>
              <a:cs typeface="Comic Sans MS"/>
              <a:sym typeface="Comic Sans MS"/>
            </a:endParaRPr>
          </a:p>
        </p:txBody>
      </p:sp>
      <p:sp>
        <p:nvSpPr>
          <p:cNvPr id="32" name="rocket-height">
            <a:extLst>
              <a:ext uri="{FF2B5EF4-FFF2-40B4-BE49-F238E27FC236}">
                <a16:creationId xmlns:a16="http://schemas.microsoft.com/office/drawing/2014/main" id="{7512C631-C162-1744-90FE-878E5BB738C3}"/>
              </a:ext>
            </a:extLst>
          </p:cNvPr>
          <p:cNvSpPr txBox="1"/>
          <p:nvPr/>
        </p:nvSpPr>
        <p:spPr>
          <a:xfrm>
            <a:off x="1656657" y="5666246"/>
            <a:ext cx="1828801" cy="30777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mic Sans MS"/>
                <a:ea typeface="Comic Sans MS"/>
                <a:cs typeface="Comic Sans MS"/>
                <a:sym typeface="Comic Sans MS"/>
              </a:rPr>
              <a:t>7 * 289</a:t>
            </a:r>
            <a:endParaRPr sz="1400" dirty="0">
              <a:latin typeface="Comic Sans MS"/>
              <a:ea typeface="Comic Sans MS"/>
              <a:cs typeface="Comic Sans MS"/>
              <a:sym typeface="Comic Sans MS"/>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animBg="1"/>
      <p:bldP spid="706" grpId="0" animBg="1"/>
      <p:bldP spid="707" grpId="0" animBg="1"/>
      <p:bldP spid="31" grpId="0" animBg="1"/>
      <p:bldP spid="3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Challenges"/>
          <p:cNvSpPr txBox="1">
            <a:spLocks noGrp="1"/>
          </p:cNvSpPr>
          <p:nvPr>
            <p:ph type="title"/>
          </p:nvPr>
        </p:nvSpPr>
        <p:spPr>
          <a:prstGeom prst="rect">
            <a:avLst/>
          </a:prstGeom>
        </p:spPr>
        <p:txBody>
          <a:bodyPr/>
          <a:lstStyle/>
          <a:p>
            <a:r>
              <a:t>Challenges</a:t>
            </a:r>
          </a:p>
        </p:txBody>
      </p:sp>
      <p:sp>
        <p:nvSpPr>
          <p:cNvPr id="734" name="Can you make the rocket fly faster? Slower?…"/>
          <p:cNvSpPr txBox="1">
            <a:spLocks noGrp="1"/>
          </p:cNvSpPr>
          <p:nvPr>
            <p:ph type="body" idx="1"/>
          </p:nvPr>
        </p:nvSpPr>
        <p:spPr>
          <a:xfrm>
            <a:off x="304800" y="1554162"/>
            <a:ext cx="8686800" cy="4525963"/>
          </a:xfrm>
          <a:prstGeom prst="rect">
            <a:avLst/>
          </a:prstGeom>
        </p:spPr>
        <p:txBody>
          <a:bodyPr>
            <a:normAutofit/>
          </a:bodyPr>
          <a:lstStyle/>
          <a:p>
            <a:pPr>
              <a:lnSpc>
                <a:spcPct val="300000"/>
              </a:lnSpc>
            </a:pPr>
            <a:r>
              <a:t>Can you make the rocket fly faster? Slower?</a:t>
            </a:r>
          </a:p>
          <a:p>
            <a:pPr>
              <a:lnSpc>
                <a:spcPct val="300000"/>
              </a:lnSpc>
            </a:pPr>
            <a:r>
              <a:t>Can you make it fly backwards?</a:t>
            </a:r>
          </a:p>
          <a:p>
            <a:pPr>
              <a:lnSpc>
                <a:spcPct val="300000"/>
              </a:lnSpc>
            </a:pPr>
            <a:r>
              <a:t>Can you make it fly </a:t>
            </a:r>
            <a:r>
              <a:rPr i="1"/>
              <a:t>faster over time?</a:t>
            </a:r>
          </a:p>
        </p:txBody>
      </p:sp>
      <p:sp>
        <p:nvSpPr>
          <p:cNvPr id="7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45</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34">
                                            <p:bg/>
                                          </p:spTgt>
                                        </p:tgtEl>
                                        <p:attrNameLst>
                                          <p:attrName>style.visibility</p:attrName>
                                        </p:attrNameLst>
                                      </p:cBhvr>
                                      <p:to>
                                        <p:strVal val="visible"/>
                                      </p:to>
                                    </p:set>
                                    <p:animEffect transition="in" filter="dissolve">
                                      <p:cBhvr>
                                        <p:cTn id="7" dur="500"/>
                                        <p:tgtEl>
                                          <p:spTgt spid="734">
                                            <p:bg/>
                                          </p:spTgt>
                                        </p:tgtEl>
                                      </p:cBhvr>
                                    </p:animEffect>
                                  </p:childTnLst>
                                </p:cTn>
                              </p:par>
                              <p:par>
                                <p:cTn id="8" presetID="9" presetClass="entr" presetSubtype="0" fill="hold" grpId="1" nodeType="withEffect">
                                  <p:stCondLst>
                                    <p:cond delay="0"/>
                                  </p:stCondLst>
                                  <p:iterate>
                                    <p:tmAbs val="0"/>
                                  </p:iterate>
                                  <p:childTnLst>
                                    <p:set>
                                      <p:cBhvr>
                                        <p:cTn id="9" fill="hold"/>
                                        <p:tgtEl>
                                          <p:spTgt spid="734">
                                            <p:txEl>
                                              <p:pRg st="0" end="0"/>
                                            </p:txEl>
                                          </p:spTgt>
                                        </p:tgtEl>
                                        <p:attrNameLst>
                                          <p:attrName>style.visibility</p:attrName>
                                        </p:attrNameLst>
                                      </p:cBhvr>
                                      <p:to>
                                        <p:strVal val="visible"/>
                                      </p:to>
                                    </p:set>
                                    <p:animEffect transition="in" filter="dissolve">
                                      <p:cBhvr>
                                        <p:cTn id="10" dur="500"/>
                                        <p:tgtEl>
                                          <p:spTgt spid="73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734">
                                            <p:txEl>
                                              <p:pRg st="1" end="1"/>
                                            </p:txEl>
                                          </p:spTgt>
                                        </p:tgtEl>
                                        <p:attrNameLst>
                                          <p:attrName>style.visibility</p:attrName>
                                        </p:attrNameLst>
                                      </p:cBhvr>
                                      <p:to>
                                        <p:strVal val="visible"/>
                                      </p:to>
                                    </p:set>
                                    <p:animEffect transition="in" filter="dissolve">
                                      <p:cBhvr>
                                        <p:cTn id="15" dur="500"/>
                                        <p:tgtEl>
                                          <p:spTgt spid="73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734">
                                            <p:txEl>
                                              <p:pRg st="2" end="2"/>
                                            </p:txEl>
                                          </p:spTgt>
                                        </p:tgtEl>
                                        <p:attrNameLst>
                                          <p:attrName>style.visibility</p:attrName>
                                        </p:attrNameLst>
                                      </p:cBhvr>
                                      <p:to>
                                        <p:strVal val="visible"/>
                                      </p:to>
                                    </p:set>
                                    <p:animEffect transition="in" filter="dissolve">
                                      <p:cBhvr>
                                        <p:cTn id="20" dur="500"/>
                                        <p:tgtEl>
                                          <p:spTgt spid="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1" build="p"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ractice"/>
          <p:cNvSpPr txBox="1">
            <a:spLocks noGrp="1"/>
          </p:cNvSpPr>
          <p:nvPr>
            <p:ph type="title"/>
          </p:nvPr>
        </p:nvSpPr>
        <p:spPr>
          <a:prstGeom prst="rect">
            <a:avLst/>
          </a:prstGeom>
        </p:spPr>
        <p:txBody>
          <a:bodyPr/>
          <a:lstStyle/>
          <a:p>
            <a:r>
              <a:t>Practice</a:t>
            </a:r>
          </a:p>
        </p:txBody>
      </p:sp>
      <p:sp>
        <p:nvSpPr>
          <p:cNvPr id="740" name="red-square…"/>
          <p:cNvSpPr txBox="1">
            <a:spLocks noGrp="1"/>
          </p:cNvSpPr>
          <p:nvPr>
            <p:ph type="body" idx="1"/>
          </p:nvPr>
        </p:nvSpPr>
        <p:spPr>
          <a:xfrm>
            <a:off x="304800" y="1554162"/>
            <a:ext cx="8686800" cy="4525963"/>
          </a:xfrm>
          <a:prstGeom prst="rect">
            <a:avLst/>
          </a:prstGeom>
        </p:spPr>
        <p:txBody>
          <a:bodyPr>
            <a:normAutofit/>
          </a:bodyPr>
          <a:lstStyle/>
          <a:p>
            <a:pPr>
              <a:lnSpc>
                <a:spcPct val="300000"/>
              </a:lnSpc>
            </a:pPr>
            <a:r>
              <a:rPr>
                <a:latin typeface="Courier New"/>
                <a:ea typeface="Courier New"/>
                <a:cs typeface="Courier New"/>
                <a:sym typeface="Courier New"/>
              </a:rPr>
              <a:t>red-square</a:t>
            </a:r>
          </a:p>
          <a:p>
            <a:pPr>
              <a:lnSpc>
                <a:spcPct val="300000"/>
              </a:lnSpc>
            </a:pPr>
            <a:r>
              <a:rPr>
                <a:latin typeface="Courier New"/>
                <a:ea typeface="Courier New"/>
                <a:cs typeface="Courier New"/>
                <a:sym typeface="Courier New"/>
              </a:rPr>
              <a:t>yard-area</a:t>
            </a:r>
          </a:p>
          <a:p>
            <a:pPr>
              <a:lnSpc>
                <a:spcPct val="300000"/>
              </a:lnSpc>
            </a:pPr>
            <a:r>
              <a:t>New technique: </a:t>
            </a:r>
            <a:r>
              <a:rPr i="1"/>
              <a:t>Battling</a:t>
            </a:r>
          </a:p>
        </p:txBody>
      </p:sp>
      <p:sp>
        <p:nvSpPr>
          <p:cNvPr id="74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46</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40">
                                            <p:bg/>
                                          </p:spTgt>
                                        </p:tgtEl>
                                        <p:attrNameLst>
                                          <p:attrName>style.visibility</p:attrName>
                                        </p:attrNameLst>
                                      </p:cBhvr>
                                      <p:to>
                                        <p:strVal val="visible"/>
                                      </p:to>
                                    </p:set>
                                    <p:animEffect transition="in" filter="dissolve">
                                      <p:cBhvr>
                                        <p:cTn id="7" dur="500"/>
                                        <p:tgtEl>
                                          <p:spTgt spid="740">
                                            <p:bg/>
                                          </p:spTgt>
                                        </p:tgtEl>
                                      </p:cBhvr>
                                    </p:animEffect>
                                  </p:childTnLst>
                                </p:cTn>
                              </p:par>
                              <p:par>
                                <p:cTn id="8" presetID="9" presetClass="entr" presetSubtype="0" fill="hold" grpId="1" nodeType="withEffect">
                                  <p:stCondLst>
                                    <p:cond delay="0"/>
                                  </p:stCondLst>
                                  <p:iterate>
                                    <p:tmAbs val="0"/>
                                  </p:iterate>
                                  <p:childTnLst>
                                    <p:set>
                                      <p:cBhvr>
                                        <p:cTn id="9" fill="hold"/>
                                        <p:tgtEl>
                                          <p:spTgt spid="740">
                                            <p:txEl>
                                              <p:pRg st="0" end="0"/>
                                            </p:txEl>
                                          </p:spTgt>
                                        </p:tgtEl>
                                        <p:attrNameLst>
                                          <p:attrName>style.visibility</p:attrName>
                                        </p:attrNameLst>
                                      </p:cBhvr>
                                      <p:to>
                                        <p:strVal val="visible"/>
                                      </p:to>
                                    </p:set>
                                    <p:animEffect transition="in" filter="dissolve">
                                      <p:cBhvr>
                                        <p:cTn id="10" dur="500"/>
                                        <p:tgtEl>
                                          <p:spTgt spid="74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740">
                                            <p:txEl>
                                              <p:pRg st="1" end="1"/>
                                            </p:txEl>
                                          </p:spTgt>
                                        </p:tgtEl>
                                        <p:attrNameLst>
                                          <p:attrName>style.visibility</p:attrName>
                                        </p:attrNameLst>
                                      </p:cBhvr>
                                      <p:to>
                                        <p:strVal val="visible"/>
                                      </p:to>
                                    </p:set>
                                    <p:animEffect transition="in" filter="dissolve">
                                      <p:cBhvr>
                                        <p:cTn id="15" dur="500"/>
                                        <p:tgtEl>
                                          <p:spTgt spid="74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740">
                                            <p:txEl>
                                              <p:pRg st="2" end="2"/>
                                            </p:txEl>
                                          </p:spTgt>
                                        </p:tgtEl>
                                        <p:attrNameLst>
                                          <p:attrName>style.visibility</p:attrName>
                                        </p:attrNameLst>
                                      </p:cBhvr>
                                      <p:to>
                                        <p:strVal val="visible"/>
                                      </p:to>
                                    </p:set>
                                    <p:animEffect transition="in" filter="dissolve">
                                      <p:cBhvr>
                                        <p:cTn id="20" dur="500"/>
                                        <p:tgtEl>
                                          <p:spTgt spid="7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 grpId="1" build="p"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Unit 5"/>
          <p:cNvSpPr txBox="1">
            <a:spLocks noGrp="1"/>
          </p:cNvSpPr>
          <p:nvPr>
            <p:ph type="title"/>
          </p:nvPr>
        </p:nvSpPr>
        <p:spPr>
          <a:xfrm>
            <a:off x="228600" y="5486400"/>
            <a:ext cx="8686800" cy="1184826"/>
          </a:xfrm>
          <a:prstGeom prst="rect">
            <a:avLst/>
          </a:prstGeom>
        </p:spPr>
        <p:txBody>
          <a:bodyPr>
            <a:normAutofit/>
          </a:bodyPr>
          <a:lstStyle/>
          <a:p>
            <a:r>
              <a:t>Unit 5</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Animating your Characters"/>
          <p:cNvSpPr txBox="1">
            <a:spLocks noGrp="1"/>
          </p:cNvSpPr>
          <p:nvPr>
            <p:ph type="title"/>
          </p:nvPr>
        </p:nvSpPr>
        <p:spPr>
          <a:prstGeom prst="rect">
            <a:avLst/>
          </a:prstGeom>
        </p:spPr>
        <p:txBody>
          <a:bodyPr/>
          <a:lstStyle/>
          <a:p>
            <a:r>
              <a:t>Animating your Characters</a:t>
            </a:r>
          </a:p>
        </p:txBody>
      </p:sp>
      <p:sp>
        <p:nvSpPr>
          <p:cNvPr id="750" name="Open the ”Game Template” link from the teachers-only page…"/>
          <p:cNvSpPr txBox="1">
            <a:spLocks noGrp="1"/>
          </p:cNvSpPr>
          <p:nvPr>
            <p:ph type="body" idx="1"/>
          </p:nvPr>
        </p:nvSpPr>
        <p:spPr>
          <a:xfrm>
            <a:off x="304800" y="1722438"/>
            <a:ext cx="8686800" cy="4525963"/>
          </a:xfrm>
          <a:prstGeom prst="rect">
            <a:avLst/>
          </a:prstGeom>
        </p:spPr>
        <p:txBody>
          <a:bodyPr>
            <a:normAutofit/>
          </a:bodyPr>
          <a:lstStyle/>
          <a:p>
            <a:pPr>
              <a:lnSpc>
                <a:spcPct val="150000"/>
              </a:lnSpc>
            </a:pPr>
            <a:r>
              <a:t>Open the ”Game Template” link from the teachers-only page</a:t>
            </a:r>
          </a:p>
          <a:p>
            <a:pPr>
              <a:lnSpc>
                <a:spcPct val="150000"/>
              </a:lnSpc>
            </a:pPr>
            <a:r>
              <a:t>Copy &amp; Paste your Images from your copy of the “Defining Values” program &amp;                                  Add your game images!</a:t>
            </a:r>
          </a:p>
          <a:p>
            <a:endParaRPr/>
          </a:p>
          <a:p>
            <a:r>
              <a:t>Complete </a:t>
            </a:r>
            <a:r>
              <a:rPr>
                <a:latin typeface="Courier"/>
                <a:ea typeface="Courier"/>
                <a:cs typeface="Courier"/>
                <a:sym typeface="Courier"/>
              </a:rPr>
              <a:t>update-target</a:t>
            </a:r>
            <a:r>
              <a:t> and </a:t>
            </a:r>
            <a:r>
              <a:rPr>
                <a:latin typeface="Courier"/>
                <a:ea typeface="Courier"/>
                <a:cs typeface="Courier"/>
                <a:sym typeface="Courier"/>
              </a:rPr>
              <a:t>update-danger</a:t>
            </a:r>
          </a:p>
        </p:txBody>
      </p:sp>
      <p:sp>
        <p:nvSpPr>
          <p:cNvPr id="7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48</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50"/>
                                        </p:tgtEl>
                                        <p:attrNameLst>
                                          <p:attrName>style.visibility</p:attrName>
                                        </p:attrNameLst>
                                      </p:cBhvr>
                                      <p:to>
                                        <p:strVal val="visible"/>
                                      </p:to>
                                    </p:set>
                                    <p:animEffect transition="in" filter="dissolve">
                                      <p:cBhvr>
                                        <p:cTn id="7" dur="5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1"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For Practice…on Page 10"/>
          <p:cNvSpPr txBox="1">
            <a:spLocks noGrp="1"/>
          </p:cNvSpPr>
          <p:nvPr>
            <p:ph type="title"/>
          </p:nvPr>
        </p:nvSpPr>
        <p:spPr>
          <a:prstGeom prst="rect">
            <a:avLst/>
          </a:prstGeom>
        </p:spPr>
        <p:txBody>
          <a:bodyPr/>
          <a:lstStyle/>
          <a:p>
            <a:r>
              <a:t>For Practice…on Page 10</a:t>
            </a:r>
          </a:p>
        </p:txBody>
      </p:sp>
      <p:sp>
        <p:nvSpPr>
          <p:cNvPr id="756" name="Sally sells lemonade for $1.75/glass. Describe her revenue as a function of the number of glasses sold.…"/>
          <p:cNvSpPr txBox="1">
            <a:spLocks noGrp="1"/>
          </p:cNvSpPr>
          <p:nvPr>
            <p:ph type="body" idx="1"/>
          </p:nvPr>
        </p:nvSpPr>
        <p:spPr>
          <a:xfrm>
            <a:off x="304800" y="1798638"/>
            <a:ext cx="8686800" cy="4525963"/>
          </a:xfrm>
          <a:prstGeom prst="rect">
            <a:avLst/>
          </a:prstGeom>
        </p:spPr>
        <p:txBody>
          <a:bodyPr>
            <a:normAutofit/>
          </a:bodyPr>
          <a:lstStyle/>
          <a:p>
            <a:pPr marL="318407" indent="-318407"/>
            <a:r>
              <a:rPr sz="2600"/>
              <a:t>Sally sells lemonade for $1.75/glass. Describe her </a:t>
            </a:r>
            <a:r>
              <a:rPr sz="2600" b="1"/>
              <a:t>revenue</a:t>
            </a:r>
            <a:r>
              <a:rPr sz="2600"/>
              <a:t> as a function of the number of glasses sold.</a:t>
            </a:r>
          </a:p>
          <a:p>
            <a:endParaRPr sz="2600"/>
          </a:p>
          <a:p>
            <a:pPr marL="318407" indent="-318407"/>
            <a:r>
              <a:rPr sz="2600"/>
              <a:t>It costs Sally $0.30 to buy the sugar and lemons for each glass of lemonade she sells. Describe her </a:t>
            </a:r>
            <a:r>
              <a:rPr sz="2600" b="1"/>
              <a:t>cost </a:t>
            </a:r>
            <a:r>
              <a:rPr sz="2600"/>
              <a:t>as a function of the number of glasses sold.</a:t>
            </a:r>
          </a:p>
          <a:p>
            <a:endParaRPr sz="2600"/>
          </a:p>
          <a:p>
            <a:pPr marL="318407" indent="-318407"/>
            <a:r>
              <a:rPr sz="2600"/>
              <a:t>Profit = revenue - cost. Describe Sally’s </a:t>
            </a:r>
            <a:r>
              <a:rPr sz="2600" b="1"/>
              <a:t>profit </a:t>
            </a:r>
            <a:r>
              <a:rPr sz="2600"/>
              <a:t>as a function of the number of glasses sold.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1" name="image19.tif" descr="image19.tif"/>
          <p:cNvPicPr>
            <a:picLocks noChangeAspect="1"/>
          </p:cNvPicPr>
          <p:nvPr/>
        </p:nvPicPr>
        <p:blipFill>
          <a:blip r:embed="rId3">
            <a:extLst/>
          </a:blip>
          <a:stretch>
            <a:fillRect/>
          </a:stretch>
        </p:blipFill>
        <p:spPr>
          <a:xfrm rot="16200000">
            <a:off x="1127917" y="1585117"/>
            <a:ext cx="2392365" cy="1905001"/>
          </a:xfrm>
          <a:prstGeom prst="rect">
            <a:avLst/>
          </a:prstGeom>
          <a:ln w="12700">
            <a:miter lim="400000"/>
          </a:ln>
        </p:spPr>
      </p:pic>
      <p:pic>
        <p:nvPicPr>
          <p:cNvPr id="292" name="image20.png" descr="image20.png"/>
          <p:cNvPicPr>
            <a:picLocks noChangeAspect="1"/>
          </p:cNvPicPr>
          <p:nvPr/>
        </p:nvPicPr>
        <p:blipFill>
          <a:blip r:embed="rId4">
            <a:extLst/>
          </a:blip>
          <a:stretch>
            <a:fillRect/>
          </a:stretch>
        </p:blipFill>
        <p:spPr>
          <a:xfrm>
            <a:off x="5562600" y="4343400"/>
            <a:ext cx="2209800" cy="1828800"/>
          </a:xfrm>
          <a:prstGeom prst="rect">
            <a:avLst/>
          </a:prstGeom>
          <a:ln>
            <a:solidFill>
              <a:srgbClr val="FFFFFF"/>
            </a:solidFill>
            <a:miter/>
          </a:ln>
        </p:spPr>
      </p:pic>
      <p:pic>
        <p:nvPicPr>
          <p:cNvPr id="293" name="image21.tif" descr="image21.tif"/>
          <p:cNvPicPr>
            <a:picLocks noChangeAspect="1"/>
          </p:cNvPicPr>
          <p:nvPr/>
        </p:nvPicPr>
        <p:blipFill>
          <a:blip r:embed="rId5">
            <a:extLst/>
          </a:blip>
          <a:stretch>
            <a:fillRect/>
          </a:stretch>
        </p:blipFill>
        <p:spPr>
          <a:xfrm>
            <a:off x="5486400" y="1295400"/>
            <a:ext cx="2443164" cy="2455864"/>
          </a:xfrm>
          <a:prstGeom prst="rect">
            <a:avLst/>
          </a:prstGeom>
          <a:ln w="12700">
            <a:miter lim="400000"/>
          </a:ln>
        </p:spPr>
      </p:pic>
      <p:sp>
        <p:nvSpPr>
          <p:cNvPr id="294" name="Algebra Matters"/>
          <p:cNvSpPr txBox="1">
            <a:spLocks noGrp="1"/>
          </p:cNvSpPr>
          <p:nvPr>
            <p:ph type="title"/>
          </p:nvPr>
        </p:nvSpPr>
        <p:spPr>
          <a:prstGeom prst="rect">
            <a:avLst/>
          </a:prstGeom>
        </p:spPr>
        <p:txBody>
          <a:bodyPr/>
          <a:lstStyle/>
          <a:p>
            <a:r>
              <a:t>Algebra Matters</a:t>
            </a:r>
          </a:p>
        </p:txBody>
      </p:sp>
      <p:sp>
        <p:nvSpPr>
          <p:cNvPr id="2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a:t>
            </a:fld>
            <a:endParaRPr sz="1200">
              <a:solidFill>
                <a:srgbClr val="D38E27"/>
              </a:solidFill>
              <a:latin typeface="Arial"/>
              <a:ea typeface="Arial"/>
              <a:cs typeface="Arial"/>
              <a:sym typeface="Arial"/>
            </a:endParaRPr>
          </a:p>
        </p:txBody>
      </p:sp>
      <p:pic>
        <p:nvPicPr>
          <p:cNvPr id="296" name="image22.png" descr="image22.png"/>
          <p:cNvPicPr>
            <a:picLocks noChangeAspect="1"/>
          </p:cNvPicPr>
          <p:nvPr/>
        </p:nvPicPr>
        <p:blipFill>
          <a:blip r:embed="rId6">
            <a:extLst/>
          </a:blip>
          <a:stretch>
            <a:fillRect/>
          </a:stretch>
        </p:blipFill>
        <p:spPr>
          <a:xfrm>
            <a:off x="1295400" y="4114800"/>
            <a:ext cx="2095500" cy="21590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91"/>
                                        </p:tgtEl>
                                        <p:attrNameLst>
                                          <p:attrName>style.visibility</p:attrName>
                                        </p:attrNameLst>
                                      </p:cBhvr>
                                      <p:to>
                                        <p:strVal val="visible"/>
                                      </p:to>
                                    </p:set>
                                    <p:animEffect transition="in" filter="dissolve">
                                      <p:cBhvr>
                                        <p:cTn id="7" dur="5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96"/>
                                        </p:tgtEl>
                                        <p:attrNameLst>
                                          <p:attrName>style.visibility</p:attrName>
                                        </p:attrNameLst>
                                      </p:cBhvr>
                                      <p:to>
                                        <p:strVal val="visible"/>
                                      </p:to>
                                    </p:set>
                                    <p:animEffect transition="in" filter="dissolve">
                                      <p:cBhvr>
                                        <p:cTn id="12" dur="500"/>
                                        <p:tgtEl>
                                          <p:spTgt spid="29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293"/>
                                        </p:tgtEl>
                                        <p:attrNameLst>
                                          <p:attrName>style.visibility</p:attrName>
                                        </p:attrNameLst>
                                      </p:cBhvr>
                                      <p:to>
                                        <p:strVal val="visible"/>
                                      </p:to>
                                    </p:set>
                                    <p:animEffect transition="in" filter="dissolve">
                                      <p:cBhvr>
                                        <p:cTn id="17" dur="500"/>
                                        <p:tgtEl>
                                          <p:spTgt spid="29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292"/>
                                        </p:tgtEl>
                                        <p:attrNameLst>
                                          <p:attrName>style.visibility</p:attrName>
                                        </p:attrNameLst>
                                      </p:cBhvr>
                                      <p:to>
                                        <p:strVal val="visible"/>
                                      </p:to>
                                    </p:set>
                                    <p:animEffect transition="in" filter="dissolve">
                                      <p:cBhvr>
                                        <p:cTn id="22"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1" animBg="1" advAuto="0"/>
      <p:bldP spid="292" grpId="4" animBg="1" advAuto="0"/>
      <p:bldP spid="293" grpId="3" animBg="1" advAuto="0"/>
      <p:bldP spid="296"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Activity: Design Recipe"/>
          <p:cNvSpPr txBox="1">
            <a:spLocks noGrp="1"/>
          </p:cNvSpPr>
          <p:nvPr>
            <p:ph type="title"/>
          </p:nvPr>
        </p:nvSpPr>
        <p:spPr>
          <a:prstGeom prst="rect">
            <a:avLst/>
          </a:prstGeom>
        </p:spPr>
        <p:txBody>
          <a:bodyPr/>
          <a:lstStyle/>
          <a:p>
            <a:r>
              <a:t>Activity: Design Recipe</a:t>
            </a:r>
          </a:p>
        </p:txBody>
      </p:sp>
      <p:pic>
        <p:nvPicPr>
          <p:cNvPr id="761" name="image50.jpeg" descr="image50.jpeg"/>
          <p:cNvPicPr>
            <a:picLocks noChangeAspect="1"/>
          </p:cNvPicPr>
          <p:nvPr/>
        </p:nvPicPr>
        <p:blipFill>
          <a:blip r:embed="rId2">
            <a:extLst/>
          </a:blip>
          <a:stretch>
            <a:fillRect/>
          </a:stretch>
        </p:blipFill>
        <p:spPr>
          <a:xfrm>
            <a:off x="2353084" y="2093112"/>
            <a:ext cx="4590232" cy="3448063"/>
          </a:xfrm>
          <a:prstGeom prst="rect">
            <a:avLst/>
          </a:prstGeom>
          <a:ln w="12700">
            <a:miter lim="400000"/>
          </a:ln>
        </p:spPr>
      </p:pic>
      <p:sp>
        <p:nvSpPr>
          <p:cNvPr id="762" name="Tri-fold a blank piece of paper"/>
          <p:cNvSpPr txBox="1"/>
          <p:nvPr/>
        </p:nvSpPr>
        <p:spPr>
          <a:xfrm>
            <a:off x="2353084" y="1201578"/>
            <a:ext cx="4460265" cy="474338"/>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600">
                <a:latin typeface="Arial"/>
                <a:ea typeface="Arial"/>
                <a:cs typeface="Arial"/>
                <a:sym typeface="Arial"/>
              </a:defRPr>
            </a:lvl1pPr>
          </a:lstStyle>
          <a:p>
            <a:pPr>
              <a:defRPr sz="2400">
                <a:solidFill>
                  <a:srgbClr val="FFFFFF"/>
                </a:solidFill>
              </a:defRPr>
            </a:pPr>
            <a:r>
              <a:rPr sz="2600">
                <a:solidFill>
                  <a:srgbClr val="000000"/>
                </a:solidFill>
              </a:rPr>
              <a:t>Tri-fold a blank piece of paper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 grpId="2" animBg="1" advAuto="0"/>
      <p:bldP spid="762" grpId="1"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Activity: Design Recipe"/>
          <p:cNvSpPr txBox="1">
            <a:spLocks noGrp="1"/>
          </p:cNvSpPr>
          <p:nvPr>
            <p:ph type="title"/>
          </p:nvPr>
        </p:nvSpPr>
        <p:spPr>
          <a:prstGeom prst="rect">
            <a:avLst/>
          </a:prstGeom>
        </p:spPr>
        <p:txBody>
          <a:bodyPr/>
          <a:lstStyle/>
          <a:p>
            <a:r>
              <a:t>Activity: Design Recipe</a:t>
            </a:r>
          </a:p>
        </p:txBody>
      </p:sp>
      <p:pic>
        <p:nvPicPr>
          <p:cNvPr id="765" name="image51.jpg" descr="image51.jpg"/>
          <p:cNvPicPr>
            <a:picLocks noChangeAspect="1"/>
          </p:cNvPicPr>
          <p:nvPr/>
        </p:nvPicPr>
        <p:blipFill>
          <a:blip r:embed="rId2">
            <a:extLst/>
          </a:blip>
          <a:stretch>
            <a:fillRect/>
          </a:stretch>
        </p:blipFill>
        <p:spPr>
          <a:xfrm rot="5400000">
            <a:off x="2393950" y="2077243"/>
            <a:ext cx="4508500" cy="3479801"/>
          </a:xfrm>
          <a:prstGeom prst="rect">
            <a:avLst/>
          </a:prstGeom>
          <a:ln w="12700">
            <a:miter lim="400000"/>
          </a:ln>
        </p:spPr>
      </p:pic>
      <p:sp>
        <p:nvSpPr>
          <p:cNvPr id="766" name="Label each section"/>
          <p:cNvSpPr txBox="1"/>
          <p:nvPr/>
        </p:nvSpPr>
        <p:spPr>
          <a:xfrm>
            <a:off x="152399" y="3453131"/>
            <a:ext cx="2949537" cy="47433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600">
                <a:latin typeface="Arial"/>
                <a:ea typeface="Arial"/>
                <a:cs typeface="Arial"/>
                <a:sym typeface="Arial"/>
              </a:defRPr>
            </a:lvl1pPr>
          </a:lstStyle>
          <a:p>
            <a:pPr>
              <a:defRPr sz="2400">
                <a:solidFill>
                  <a:srgbClr val="FFFFFF"/>
                </a:solidFill>
              </a:defRPr>
            </a:pPr>
            <a:r>
              <a:rPr sz="2600">
                <a:solidFill>
                  <a:srgbClr val="000000"/>
                </a:solidFill>
              </a:rPr>
              <a:t>Label each section </a:t>
            </a:r>
          </a:p>
        </p:txBody>
      </p:sp>
      <p:sp>
        <p:nvSpPr>
          <p:cNvPr id="767" name="Arrow"/>
          <p:cNvSpPr/>
          <p:nvPr/>
        </p:nvSpPr>
        <p:spPr>
          <a:xfrm rot="18969869">
            <a:off x="4249999" y="1910185"/>
            <a:ext cx="1858354" cy="609601"/>
          </a:xfrm>
          <a:prstGeom prst="rightArrow">
            <a:avLst>
              <a:gd name="adj1" fmla="val 50000"/>
              <a:gd name="adj2" fmla="val 50000"/>
            </a:avLst>
          </a:prstGeom>
          <a:solidFill>
            <a:srgbClr val="FF0000"/>
          </a:solidFill>
          <a:ln>
            <a:solidFill>
              <a:srgbClr val="EF9F28"/>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768" name="Contract &amp; Purpose Statement"/>
          <p:cNvSpPr txBox="1"/>
          <p:nvPr/>
        </p:nvSpPr>
        <p:spPr>
          <a:xfrm>
            <a:off x="4648200" y="1113427"/>
            <a:ext cx="3619585" cy="3752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Arial"/>
                <a:ea typeface="Arial"/>
                <a:cs typeface="Arial"/>
                <a:sym typeface="Arial"/>
              </a:defRPr>
            </a:lvl1pPr>
          </a:lstStyle>
          <a:p>
            <a:pPr>
              <a:defRPr sz="2400">
                <a:solidFill>
                  <a:srgbClr val="FFFFFF"/>
                </a:solidFill>
              </a:defRPr>
            </a:pPr>
            <a:r>
              <a:rPr sz="2000">
                <a:solidFill>
                  <a:srgbClr val="000000"/>
                </a:solidFill>
              </a:rPr>
              <a:t>Contract &amp; Purpose Statement </a:t>
            </a:r>
          </a:p>
        </p:txBody>
      </p:sp>
      <p:sp>
        <p:nvSpPr>
          <p:cNvPr id="769" name="Arrow"/>
          <p:cNvSpPr/>
          <p:nvPr/>
        </p:nvSpPr>
        <p:spPr>
          <a:xfrm>
            <a:off x="4360243" y="3230390"/>
            <a:ext cx="2027858" cy="609601"/>
          </a:xfrm>
          <a:prstGeom prst="rightArrow">
            <a:avLst>
              <a:gd name="adj1" fmla="val 50000"/>
              <a:gd name="adj2" fmla="val 50000"/>
            </a:avLst>
          </a:prstGeom>
          <a:solidFill>
            <a:srgbClr val="FF0000"/>
          </a:solidFill>
          <a:ln>
            <a:solidFill>
              <a:srgbClr val="EF9F28"/>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770" name="Examples"/>
          <p:cNvSpPr txBox="1"/>
          <p:nvPr/>
        </p:nvSpPr>
        <p:spPr>
          <a:xfrm>
            <a:off x="6546273" y="3324364"/>
            <a:ext cx="1219359" cy="3752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Arial"/>
                <a:ea typeface="Arial"/>
                <a:cs typeface="Arial"/>
                <a:sym typeface="Arial"/>
              </a:defRPr>
            </a:lvl1pPr>
          </a:lstStyle>
          <a:p>
            <a:pPr>
              <a:defRPr sz="2400">
                <a:solidFill>
                  <a:srgbClr val="FFFFFF"/>
                </a:solidFill>
              </a:defRPr>
            </a:pPr>
            <a:r>
              <a:rPr sz="2000" dirty="0">
                <a:solidFill>
                  <a:srgbClr val="000000"/>
                </a:solidFill>
              </a:rPr>
              <a:t>Examples</a:t>
            </a:r>
          </a:p>
        </p:txBody>
      </p:sp>
      <p:sp>
        <p:nvSpPr>
          <p:cNvPr id="771" name="Definition"/>
          <p:cNvSpPr txBox="1"/>
          <p:nvPr/>
        </p:nvSpPr>
        <p:spPr>
          <a:xfrm>
            <a:off x="6602579" y="4960553"/>
            <a:ext cx="1163053" cy="37523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Arial"/>
                <a:ea typeface="Arial"/>
                <a:cs typeface="Arial"/>
                <a:sym typeface="Arial"/>
              </a:defRPr>
            </a:lvl1pPr>
          </a:lstStyle>
          <a:p>
            <a:pPr>
              <a:defRPr sz="2400">
                <a:solidFill>
                  <a:srgbClr val="FFFFFF"/>
                </a:solidFill>
              </a:defRPr>
            </a:pPr>
            <a:r>
              <a:rPr sz="2000" dirty="0">
                <a:solidFill>
                  <a:srgbClr val="000000"/>
                </a:solidFill>
              </a:rPr>
              <a:t>Definition</a:t>
            </a:r>
          </a:p>
        </p:txBody>
      </p:sp>
      <p:sp>
        <p:nvSpPr>
          <p:cNvPr id="772" name="Arrow"/>
          <p:cNvSpPr/>
          <p:nvPr/>
        </p:nvSpPr>
        <p:spPr>
          <a:xfrm>
            <a:off x="4368329" y="4843368"/>
            <a:ext cx="1884542" cy="609601"/>
          </a:xfrm>
          <a:prstGeom prst="rightArrow">
            <a:avLst>
              <a:gd name="adj1" fmla="val 50000"/>
              <a:gd name="adj2" fmla="val 50000"/>
            </a:avLst>
          </a:prstGeom>
          <a:solidFill>
            <a:srgbClr val="FF0000"/>
          </a:solidFill>
          <a:ln>
            <a:solidFill>
              <a:srgbClr val="EF9F28"/>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6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76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7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769"/>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77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7" nodeType="clickEffect">
                                  <p:stCondLst>
                                    <p:cond delay="0"/>
                                  </p:stCondLst>
                                  <p:iterate>
                                    <p:tmAbs val="0"/>
                                  </p:iterate>
                                  <p:childTnLst>
                                    <p:set>
                                      <p:cBhvr>
                                        <p:cTn id="27" fill="hold"/>
                                        <p:tgtEl>
                                          <p:spTgt spid="77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 grpId="2" animBg="1" advAuto="0"/>
      <p:bldP spid="766" grpId="1" animBg="1" advAuto="0"/>
      <p:bldP spid="767" grpId="4" animBg="1" advAuto="0"/>
      <p:bldP spid="768" grpId="3" animBg="1" advAuto="0"/>
      <p:bldP spid="769" grpId="5" animBg="1" advAuto="0"/>
      <p:bldP spid="770" grpId="6" animBg="1" advAuto="0"/>
      <p:bldP spid="771" grpId="8" animBg="1" advAuto="0"/>
      <p:bldP spid="772" grpId="7"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Unit 6"/>
          <p:cNvSpPr txBox="1">
            <a:spLocks noGrp="1"/>
          </p:cNvSpPr>
          <p:nvPr>
            <p:ph type="title"/>
          </p:nvPr>
        </p:nvSpPr>
        <p:spPr>
          <a:xfrm>
            <a:off x="228600" y="5486400"/>
            <a:ext cx="8686800" cy="1184826"/>
          </a:xfrm>
          <a:prstGeom prst="rect">
            <a:avLst/>
          </a:prstGeom>
        </p:spPr>
        <p:txBody>
          <a:bodyPr>
            <a:normAutofit/>
          </a:bodyPr>
          <a:lstStyle/>
          <a:p>
            <a:r>
              <a:t>Unit 6</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True and False…"/>
          <p:cNvSpPr txBox="1">
            <a:spLocks noGrp="1"/>
          </p:cNvSpPr>
          <p:nvPr>
            <p:ph type="title"/>
          </p:nvPr>
        </p:nvSpPr>
        <p:spPr>
          <a:prstGeom prst="rect">
            <a:avLst/>
          </a:prstGeom>
        </p:spPr>
        <p:txBody>
          <a:bodyPr/>
          <a:lstStyle/>
          <a:p>
            <a:r>
              <a:t>True and False…</a:t>
            </a:r>
          </a:p>
        </p:txBody>
      </p:sp>
      <p:sp>
        <p:nvSpPr>
          <p:cNvPr id="779" name="A game of True or False……"/>
          <p:cNvSpPr txBox="1">
            <a:spLocks noGrp="1"/>
          </p:cNvSpPr>
          <p:nvPr>
            <p:ph type="body" idx="1"/>
          </p:nvPr>
        </p:nvSpPr>
        <p:spPr>
          <a:xfrm>
            <a:off x="304800" y="1798638"/>
            <a:ext cx="8686800" cy="4525963"/>
          </a:xfrm>
          <a:prstGeom prst="rect">
            <a:avLst/>
          </a:prstGeom>
        </p:spPr>
        <p:txBody>
          <a:bodyPr>
            <a:normAutofit/>
          </a:bodyPr>
          <a:lstStyle/>
          <a:p>
            <a:r>
              <a:rPr dirty="0"/>
              <a:t>A game of True or False…</a:t>
            </a:r>
          </a:p>
          <a:p>
            <a:r>
              <a:rPr dirty="0"/>
              <a:t>Evaluate the following 3 pieces of code:</a:t>
            </a:r>
          </a:p>
          <a:p>
            <a:pPr marL="0" lvl="1" indent="11113">
              <a:spcBef>
                <a:spcPts val="500"/>
              </a:spcBef>
              <a:buSzTx/>
              <a:buFont typeface="Wingdings"/>
              <a:buNone/>
              <a:defRPr sz="2400"/>
            </a:pPr>
            <a:r>
              <a:rPr dirty="0">
                <a:latin typeface="Courier"/>
                <a:ea typeface="Courier"/>
                <a:cs typeface="Courier"/>
                <a:sym typeface="Courier"/>
              </a:rPr>
              <a:t>  </a:t>
            </a:r>
            <a:r>
              <a:rPr lang="en-US" dirty="0">
                <a:latin typeface="Courier"/>
                <a:ea typeface="Courier"/>
                <a:cs typeface="Courier"/>
                <a:sym typeface="Courier"/>
              </a:rPr>
              <a:t>1 + 4</a:t>
            </a:r>
            <a:r>
              <a:rPr dirty="0">
                <a:latin typeface="Courier"/>
                <a:ea typeface="Courier"/>
                <a:cs typeface="Courier"/>
                <a:sym typeface="Courier"/>
              </a:rPr>
              <a:t>	  </a:t>
            </a:r>
            <a:r>
              <a:rPr lang="en-US" dirty="0">
                <a:latin typeface="Courier"/>
                <a:ea typeface="Courier"/>
                <a:cs typeface="Courier"/>
                <a:sym typeface="Courier"/>
              </a:rPr>
              <a:t>7 * 5</a:t>
            </a:r>
            <a:r>
              <a:rPr dirty="0">
                <a:latin typeface="Courier"/>
                <a:ea typeface="Courier"/>
                <a:cs typeface="Courier"/>
                <a:sym typeface="Courier"/>
              </a:rPr>
              <a:t>	    </a:t>
            </a:r>
            <a:r>
              <a:rPr lang="en-US" dirty="0">
                <a:latin typeface="Courier"/>
                <a:ea typeface="Courier"/>
                <a:cs typeface="Courier"/>
                <a:sym typeface="Courier"/>
              </a:rPr>
              <a:t>3 &lt; 4</a:t>
            </a:r>
            <a:endParaRPr dirty="0">
              <a:latin typeface="Courier"/>
              <a:ea typeface="Courier"/>
              <a:cs typeface="Courier"/>
              <a:sym typeface="Courier"/>
            </a:endParaRPr>
          </a:p>
          <a:p>
            <a:endParaRPr sz="2400" dirty="0"/>
          </a:p>
          <a:p>
            <a:r>
              <a:rPr dirty="0"/>
              <a:t>Try using other Boolean functions</a:t>
            </a:r>
          </a:p>
          <a:p>
            <a:pPr marL="822643" lvl="2" indent="-411480">
              <a:spcBef>
                <a:spcPts val="500"/>
              </a:spcBef>
              <a:defRPr sz="2000"/>
            </a:pPr>
            <a:r>
              <a:rPr sz="2400" dirty="0"/>
              <a:t>There’s also </a:t>
            </a:r>
            <a:r>
              <a:rPr lang="en-US" sz="2400" dirty="0">
                <a:latin typeface="Courier"/>
                <a:ea typeface="Courier"/>
                <a:cs typeface="Courier"/>
                <a:sym typeface="Courier"/>
              </a:rPr>
              <a:t>string-equal</a:t>
            </a:r>
            <a:endParaRPr sz="2400" dirty="0">
              <a:latin typeface="Courier"/>
              <a:ea typeface="Courier"/>
              <a:cs typeface="Courier"/>
              <a:sym typeface="Courier"/>
            </a:endParaRPr>
          </a:p>
          <a:p>
            <a:pPr marL="11113" lvl="1" indent="0">
              <a:spcBef>
                <a:spcPts val="500"/>
              </a:spcBef>
              <a:defRPr sz="2400"/>
            </a:pPr>
            <a:endParaRPr dirty="0">
              <a:latin typeface="Courier"/>
              <a:ea typeface="Courier"/>
              <a:cs typeface="Courier"/>
              <a:sym typeface="Courier"/>
            </a:endParaRPr>
          </a:p>
          <a:p>
            <a:r>
              <a:rPr dirty="0"/>
              <a:t>Open ‘Sam the Butterfly’ in Bootstrap Starter File</a:t>
            </a:r>
          </a:p>
          <a:p>
            <a:pPr marL="742950" lvl="1" indent="-285750">
              <a:spcBef>
                <a:spcPts val="500"/>
              </a:spcBef>
              <a:defRPr sz="2400"/>
            </a:pPr>
            <a:r>
              <a:rPr dirty="0"/>
              <a:t>Complete Page 19</a:t>
            </a:r>
          </a:p>
        </p:txBody>
      </p:sp>
      <p:sp>
        <p:nvSpPr>
          <p:cNvPr id="7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53</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79">
                                            <p:bg/>
                                          </p:spTgt>
                                        </p:tgtEl>
                                        <p:attrNameLst>
                                          <p:attrName>style.visibility</p:attrName>
                                        </p:attrNameLst>
                                      </p:cBhvr>
                                      <p:to>
                                        <p:strVal val="visible"/>
                                      </p:to>
                                    </p:set>
                                    <p:animEffect transition="in" filter="dissolve">
                                      <p:cBhvr>
                                        <p:cTn id="7" dur="500"/>
                                        <p:tgtEl>
                                          <p:spTgt spid="779">
                                            <p:bg/>
                                          </p:spTgt>
                                        </p:tgtEl>
                                      </p:cBhvr>
                                    </p:animEffect>
                                  </p:childTnLst>
                                </p:cTn>
                              </p:par>
                              <p:par>
                                <p:cTn id="8" presetID="9" presetClass="entr" presetSubtype="0" fill="hold" grpId="1" nodeType="withEffect">
                                  <p:stCondLst>
                                    <p:cond delay="0"/>
                                  </p:stCondLst>
                                  <p:iterate>
                                    <p:tmAbs val="0"/>
                                  </p:iterate>
                                  <p:childTnLst>
                                    <p:set>
                                      <p:cBhvr>
                                        <p:cTn id="9" fill="hold"/>
                                        <p:tgtEl>
                                          <p:spTgt spid="779">
                                            <p:txEl>
                                              <p:pRg st="0" end="0"/>
                                            </p:txEl>
                                          </p:spTgt>
                                        </p:tgtEl>
                                        <p:attrNameLst>
                                          <p:attrName>style.visibility</p:attrName>
                                        </p:attrNameLst>
                                      </p:cBhvr>
                                      <p:to>
                                        <p:strVal val="visible"/>
                                      </p:to>
                                    </p:set>
                                    <p:animEffect transition="in" filter="dissolve">
                                      <p:cBhvr>
                                        <p:cTn id="10" dur="500"/>
                                        <p:tgtEl>
                                          <p:spTgt spid="77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779">
                                            <p:txEl>
                                              <p:pRg st="1" end="1"/>
                                            </p:txEl>
                                          </p:spTgt>
                                        </p:tgtEl>
                                        <p:attrNameLst>
                                          <p:attrName>style.visibility</p:attrName>
                                        </p:attrNameLst>
                                      </p:cBhvr>
                                      <p:to>
                                        <p:strVal val="visible"/>
                                      </p:to>
                                    </p:set>
                                    <p:animEffect transition="in" filter="dissolve">
                                      <p:cBhvr>
                                        <p:cTn id="15" dur="500"/>
                                        <p:tgtEl>
                                          <p:spTgt spid="779">
                                            <p:txEl>
                                              <p:pRg st="1" end="1"/>
                                            </p:txEl>
                                          </p:spTgt>
                                        </p:tgtEl>
                                      </p:cBhvr>
                                    </p:animEffect>
                                  </p:childTnLst>
                                </p:cTn>
                              </p:par>
                              <p:par>
                                <p:cTn id="16" presetID="9" presetClass="entr" presetSubtype="0" fill="hold" grpId="1" nodeType="withEffect">
                                  <p:stCondLst>
                                    <p:cond delay="0"/>
                                  </p:stCondLst>
                                  <p:iterate>
                                    <p:tmAbs val="0"/>
                                  </p:iterate>
                                  <p:childTnLst>
                                    <p:set>
                                      <p:cBhvr>
                                        <p:cTn id="17" fill="hold"/>
                                        <p:tgtEl>
                                          <p:spTgt spid="779">
                                            <p:txEl>
                                              <p:pRg st="2" end="2"/>
                                            </p:txEl>
                                          </p:spTgt>
                                        </p:tgtEl>
                                        <p:attrNameLst>
                                          <p:attrName>style.visibility</p:attrName>
                                        </p:attrNameLst>
                                      </p:cBhvr>
                                      <p:to>
                                        <p:strVal val="visible"/>
                                      </p:to>
                                    </p:set>
                                    <p:animEffect transition="in" filter="dissolve">
                                      <p:cBhvr>
                                        <p:cTn id="18" dur="500"/>
                                        <p:tgtEl>
                                          <p:spTgt spid="779">
                                            <p:txEl>
                                              <p:pRg st="2" end="2"/>
                                            </p:txEl>
                                          </p:spTgt>
                                        </p:tgtEl>
                                      </p:cBhvr>
                                    </p:animEffect>
                                  </p:childTnLst>
                                </p:cTn>
                              </p:par>
                            </p:childTnLst>
                          </p:cTn>
                        </p:par>
                        <p:par>
                          <p:cTn id="19" fill="hold">
                            <p:stCondLst>
                              <p:cond delay="500"/>
                            </p:stCondLst>
                            <p:childTnLst>
                              <p:par>
                                <p:cTn id="20" presetID="9" presetClass="entr" fill="hold" grpId="1" nodeType="afterEffect">
                                  <p:stCondLst>
                                    <p:cond delay="0"/>
                                  </p:stCondLst>
                                  <p:iterate>
                                    <p:tmAbs val="0"/>
                                  </p:iterate>
                                  <p:childTnLst>
                                    <p:set>
                                      <p:cBhvr>
                                        <p:cTn id="21" fill="hold"/>
                                        <p:tgtEl>
                                          <p:spTgt spid="779">
                                            <p:txEl>
                                              <p:pRg st="4" end="4"/>
                                            </p:txEl>
                                          </p:spTgt>
                                        </p:tgtEl>
                                        <p:attrNameLst>
                                          <p:attrName>style.visibility</p:attrName>
                                        </p:attrNameLst>
                                      </p:cBhvr>
                                      <p:to>
                                        <p:strVal val="visible"/>
                                      </p:to>
                                    </p:set>
                                    <p:animEffect transition="in" filter="dissolve">
                                      <p:cBhvr>
                                        <p:cTn id="22" dur="500"/>
                                        <p:tgtEl>
                                          <p:spTgt spid="779">
                                            <p:txEl>
                                              <p:pRg st="4" end="4"/>
                                            </p:txEl>
                                          </p:spTgt>
                                        </p:tgtEl>
                                      </p:cBhvr>
                                    </p:animEffect>
                                  </p:childTnLst>
                                </p:cTn>
                              </p:par>
                              <p:par>
                                <p:cTn id="23" presetID="9" presetClass="entr" presetSubtype="0" fill="hold" grpId="1" nodeType="withEffect">
                                  <p:stCondLst>
                                    <p:cond delay="0"/>
                                  </p:stCondLst>
                                  <p:iterate>
                                    <p:tmAbs val="0"/>
                                  </p:iterate>
                                  <p:childTnLst>
                                    <p:set>
                                      <p:cBhvr>
                                        <p:cTn id="24" fill="hold"/>
                                        <p:tgtEl>
                                          <p:spTgt spid="779">
                                            <p:txEl>
                                              <p:pRg st="5" end="5"/>
                                            </p:txEl>
                                          </p:spTgt>
                                        </p:tgtEl>
                                        <p:attrNameLst>
                                          <p:attrName>style.visibility</p:attrName>
                                        </p:attrNameLst>
                                      </p:cBhvr>
                                      <p:to>
                                        <p:strVal val="visible"/>
                                      </p:to>
                                    </p:set>
                                    <p:animEffect transition="in" filter="dissolve">
                                      <p:cBhvr>
                                        <p:cTn id="25" dur="500"/>
                                        <p:tgtEl>
                                          <p:spTgt spid="779">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779">
                                            <p:txEl>
                                              <p:pRg st="7" end="7"/>
                                            </p:txEl>
                                          </p:spTgt>
                                        </p:tgtEl>
                                        <p:attrNameLst>
                                          <p:attrName>style.visibility</p:attrName>
                                        </p:attrNameLst>
                                      </p:cBhvr>
                                      <p:to>
                                        <p:strVal val="visible"/>
                                      </p:to>
                                    </p:set>
                                    <p:animEffect transition="in" filter="dissolve">
                                      <p:cBhvr>
                                        <p:cTn id="30" dur="500"/>
                                        <p:tgtEl>
                                          <p:spTgt spid="779">
                                            <p:txEl>
                                              <p:pRg st="7" end="7"/>
                                            </p:txEl>
                                          </p:spTgt>
                                        </p:tgtEl>
                                      </p:cBhvr>
                                    </p:animEffect>
                                  </p:childTnLst>
                                </p:cTn>
                              </p:par>
                              <p:par>
                                <p:cTn id="31" presetID="9" presetClass="entr" presetSubtype="0" fill="hold" grpId="1" nodeType="withEffect">
                                  <p:stCondLst>
                                    <p:cond delay="0"/>
                                  </p:stCondLst>
                                  <p:iterate>
                                    <p:tmAbs val="0"/>
                                  </p:iterate>
                                  <p:childTnLst>
                                    <p:set>
                                      <p:cBhvr>
                                        <p:cTn id="32" fill="hold"/>
                                        <p:tgtEl>
                                          <p:spTgt spid="779">
                                            <p:txEl>
                                              <p:pRg st="8" end="8"/>
                                            </p:txEl>
                                          </p:spTgt>
                                        </p:tgtEl>
                                        <p:attrNameLst>
                                          <p:attrName>style.visibility</p:attrName>
                                        </p:attrNameLst>
                                      </p:cBhvr>
                                      <p:to>
                                        <p:strVal val="visible"/>
                                      </p:to>
                                    </p:set>
                                    <p:animEffect transition="in" filter="dissolve">
                                      <p:cBhvr>
                                        <p:cTn id="33" dur="500"/>
                                        <p:tgtEl>
                                          <p:spTgt spid="7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 grpId="1" build="p"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90053791-A23E-7B4C-8DD9-92BB0E503694}"/>
              </a:ext>
            </a:extLst>
          </p:cNvPr>
          <p:cNvPicPr>
            <a:picLocks noChangeAspect="1"/>
          </p:cNvPicPr>
          <p:nvPr/>
        </p:nvPicPr>
        <p:blipFill rotWithShape="1">
          <a:blip r:embed="rId3"/>
          <a:srcRect r="2176" b="35553"/>
          <a:stretch/>
        </p:blipFill>
        <p:spPr>
          <a:xfrm>
            <a:off x="0" y="1927660"/>
            <a:ext cx="9080947" cy="4810420"/>
          </a:xfrm>
          <a:prstGeom prst="rect">
            <a:avLst/>
          </a:prstGeom>
        </p:spPr>
      </p:pic>
      <p:sp>
        <p:nvSpPr>
          <p:cNvPr id="785" name="safe-left?"/>
          <p:cNvSpPr txBox="1">
            <a:spLocks noGrp="1"/>
          </p:cNvSpPr>
          <p:nvPr>
            <p:ph type="title"/>
          </p:nvPr>
        </p:nvSpPr>
        <p:spPr>
          <a:prstGeom prst="rect">
            <a:avLst/>
          </a:prstGeom>
        </p:spPr>
        <p:txBody>
          <a:bodyPr/>
          <a:lstStyle/>
          <a:p>
            <a:r>
              <a:rPr lang="en-US" dirty="0"/>
              <a:t>is-safe-left</a:t>
            </a:r>
            <a:endParaRPr dirty="0"/>
          </a:p>
        </p:txBody>
      </p:sp>
      <p:sp>
        <p:nvSpPr>
          <p:cNvPr id="786" name="Let’s have a volunteer…"/>
          <p:cNvSpPr txBox="1">
            <a:spLocks noGrp="1"/>
          </p:cNvSpPr>
          <p:nvPr>
            <p:ph type="body" sz="quarter" idx="1"/>
          </p:nvPr>
        </p:nvSpPr>
        <p:spPr>
          <a:xfrm>
            <a:off x="381000" y="1554162"/>
            <a:ext cx="8686800" cy="579438"/>
          </a:xfrm>
          <a:prstGeom prst="rect">
            <a:avLst/>
          </a:prstGeom>
        </p:spPr>
        <p:txBody>
          <a:bodyPr>
            <a:normAutofit/>
          </a:bodyPr>
          <a:lstStyle>
            <a:lvl1pPr marL="0" indent="0" algn="ctr">
              <a:buSzTx/>
              <a:buFont typeface="Wingdings"/>
              <a:buNone/>
            </a:lvl1pPr>
          </a:lstStyle>
          <a:p>
            <a:r>
              <a:t>Let’s have a volunteer…</a:t>
            </a:r>
          </a:p>
        </p:txBody>
      </p:sp>
      <p:sp>
        <p:nvSpPr>
          <p:cNvPr id="7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54</a:t>
            </a:fld>
            <a:endParaRPr sz="1200">
              <a:solidFill>
                <a:srgbClr val="D38E27"/>
              </a:solidFill>
              <a:latin typeface="Arial"/>
              <a:ea typeface="Arial"/>
              <a:cs typeface="Arial"/>
              <a:sym typeface="Arial"/>
            </a:endParaRPr>
          </a:p>
        </p:txBody>
      </p:sp>
      <p:sp>
        <p:nvSpPr>
          <p:cNvPr id="788" name="safe-left?"/>
          <p:cNvSpPr txBox="1"/>
          <p:nvPr/>
        </p:nvSpPr>
        <p:spPr>
          <a:xfrm>
            <a:off x="381000" y="2740330"/>
            <a:ext cx="1493356"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lang="en-US" sz="2000" dirty="0">
                <a:latin typeface="Comic Sans MS"/>
                <a:ea typeface="Comic Sans MS"/>
                <a:cs typeface="Comic Sans MS"/>
                <a:sym typeface="Comic Sans MS"/>
              </a:rPr>
              <a:t>is-safe-left</a:t>
            </a:r>
            <a:endParaRPr sz="2000" dirty="0">
              <a:latin typeface="Comic Sans MS"/>
              <a:ea typeface="Comic Sans MS"/>
              <a:cs typeface="Comic Sans MS"/>
              <a:sym typeface="Comic Sans MS"/>
            </a:endParaRPr>
          </a:p>
        </p:txBody>
      </p:sp>
      <p:sp>
        <p:nvSpPr>
          <p:cNvPr id="789" name="Number"/>
          <p:cNvSpPr txBox="1"/>
          <p:nvPr/>
        </p:nvSpPr>
        <p:spPr>
          <a:xfrm>
            <a:off x="3617678" y="2687270"/>
            <a:ext cx="1047835" cy="447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dirty="0">
                <a:latin typeface="Comic Sans MS"/>
                <a:ea typeface="Comic Sans MS"/>
                <a:cs typeface="Comic Sans MS"/>
                <a:sym typeface="Comic Sans MS"/>
              </a:rPr>
              <a:t>Number</a:t>
            </a:r>
          </a:p>
        </p:txBody>
      </p:sp>
      <p:sp>
        <p:nvSpPr>
          <p:cNvPr id="790" name="Boolean"/>
          <p:cNvSpPr txBox="1"/>
          <p:nvPr/>
        </p:nvSpPr>
        <p:spPr>
          <a:xfrm>
            <a:off x="7122783" y="2733880"/>
            <a:ext cx="1003062" cy="447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dirty="0">
                <a:latin typeface="Comic Sans MS"/>
                <a:ea typeface="Comic Sans MS"/>
                <a:cs typeface="Comic Sans MS"/>
                <a:sym typeface="Comic Sans MS"/>
              </a:rPr>
              <a:t>Boolean</a:t>
            </a:r>
          </a:p>
        </p:txBody>
      </p:sp>
      <p:sp>
        <p:nvSpPr>
          <p:cNvPr id="791" name="safe-left?"/>
          <p:cNvSpPr txBox="1"/>
          <p:nvPr/>
        </p:nvSpPr>
        <p:spPr>
          <a:xfrm>
            <a:off x="596306" y="4978675"/>
            <a:ext cx="1493356"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lang="en-US" sz="2000" dirty="0">
                <a:latin typeface="Comic Sans MS"/>
                <a:ea typeface="Comic Sans MS"/>
                <a:cs typeface="Comic Sans MS"/>
                <a:sym typeface="Comic Sans MS"/>
              </a:rPr>
              <a:t>is-safe-left</a:t>
            </a:r>
            <a:endParaRPr sz="2000" dirty="0">
              <a:latin typeface="Comic Sans MS"/>
              <a:ea typeface="Comic Sans MS"/>
              <a:cs typeface="Comic Sans MS"/>
              <a:sym typeface="Comic Sans MS"/>
            </a:endParaRPr>
          </a:p>
        </p:txBody>
      </p:sp>
      <p:sp>
        <p:nvSpPr>
          <p:cNvPr id="792" name="(&gt;   -100   -50)"/>
          <p:cNvSpPr txBox="1"/>
          <p:nvPr/>
        </p:nvSpPr>
        <p:spPr>
          <a:xfrm>
            <a:off x="5399690" y="4931322"/>
            <a:ext cx="1788503" cy="447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(&gt;   -100   -50)</a:t>
            </a:r>
          </a:p>
        </p:txBody>
      </p:sp>
      <p:sp>
        <p:nvSpPr>
          <p:cNvPr id="793" name="-100"/>
          <p:cNvSpPr txBox="1"/>
          <p:nvPr/>
        </p:nvSpPr>
        <p:spPr>
          <a:xfrm>
            <a:off x="2775675" y="4956690"/>
            <a:ext cx="740381" cy="510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dirty="0">
                <a:latin typeface="Comic Sans MS"/>
                <a:ea typeface="Comic Sans MS"/>
                <a:cs typeface="Comic Sans MS"/>
                <a:sym typeface="Comic Sans MS"/>
              </a:rPr>
              <a:t>-100</a:t>
            </a:r>
          </a:p>
        </p:txBody>
      </p:sp>
      <p:sp>
        <p:nvSpPr>
          <p:cNvPr id="794" name="(&gt;    320   -50)"/>
          <p:cNvSpPr txBox="1"/>
          <p:nvPr/>
        </p:nvSpPr>
        <p:spPr>
          <a:xfrm>
            <a:off x="5323490" y="5617122"/>
            <a:ext cx="1799293" cy="447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a:latin typeface="Comic Sans MS"/>
                <a:ea typeface="Comic Sans MS"/>
                <a:cs typeface="Comic Sans MS"/>
                <a:sym typeface="Comic Sans MS"/>
              </a:rPr>
              <a:t>(&gt;    320   -50)</a:t>
            </a:r>
          </a:p>
        </p:txBody>
      </p:sp>
      <p:sp>
        <p:nvSpPr>
          <p:cNvPr id="795" name="320"/>
          <p:cNvSpPr txBox="1"/>
          <p:nvPr/>
        </p:nvSpPr>
        <p:spPr>
          <a:xfrm>
            <a:off x="2808890" y="5617122"/>
            <a:ext cx="662246" cy="5105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Comic Sans MS"/>
                <a:ea typeface="Comic Sans MS"/>
                <a:cs typeface="Comic Sans MS"/>
                <a:sym typeface="Comic Sans MS"/>
              </a:defRPr>
            </a:lvl1pPr>
          </a:lstStyle>
          <a:p>
            <a:pPr>
              <a:defRPr sz="2800">
                <a:latin typeface="+mj-lt"/>
                <a:ea typeface="+mj-ea"/>
                <a:cs typeface="+mj-cs"/>
                <a:sym typeface="Helvetica"/>
              </a:defRPr>
            </a:pPr>
            <a:r>
              <a:rPr sz="2400">
                <a:latin typeface="Comic Sans MS"/>
                <a:ea typeface="Comic Sans MS"/>
                <a:cs typeface="Comic Sans MS"/>
                <a:sym typeface="Comic Sans MS"/>
              </a:rPr>
              <a:t>320</a:t>
            </a:r>
          </a:p>
        </p:txBody>
      </p:sp>
      <p:sp>
        <p:nvSpPr>
          <p:cNvPr id="796" name="safe-left?"/>
          <p:cNvSpPr txBox="1"/>
          <p:nvPr/>
        </p:nvSpPr>
        <p:spPr>
          <a:xfrm>
            <a:off x="597588" y="5648630"/>
            <a:ext cx="1493356" cy="40011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lang="en-US" sz="2000" dirty="0">
                <a:latin typeface="Comic Sans MS"/>
                <a:ea typeface="Comic Sans MS"/>
                <a:cs typeface="Comic Sans MS"/>
                <a:sym typeface="Comic Sans MS"/>
              </a:rPr>
              <a:t>is-safe-left</a:t>
            </a:r>
            <a:endParaRPr sz="2000" dirty="0">
              <a:latin typeface="Comic Sans MS"/>
              <a:ea typeface="Comic Sans MS"/>
              <a:cs typeface="Comic Sans MS"/>
              <a:sym typeface="Comic Sans MS"/>
            </a:endParaRPr>
          </a:p>
        </p:txBody>
      </p:sp>
      <p:grpSp>
        <p:nvGrpSpPr>
          <p:cNvPr id="802" name="Group"/>
          <p:cNvGrpSpPr/>
          <p:nvPr/>
        </p:nvGrpSpPr>
        <p:grpSpPr>
          <a:xfrm>
            <a:off x="2808889" y="4931321"/>
            <a:ext cx="3733801" cy="1143001"/>
            <a:chOff x="0" y="0"/>
            <a:chExt cx="3733800" cy="1143000"/>
          </a:xfrm>
        </p:grpSpPr>
        <p:grpSp>
          <p:nvGrpSpPr>
            <p:cNvPr id="799" name="Group"/>
            <p:cNvGrpSpPr/>
            <p:nvPr/>
          </p:nvGrpSpPr>
          <p:grpSpPr>
            <a:xfrm>
              <a:off x="3048000" y="-1"/>
              <a:ext cx="685800" cy="1066801"/>
              <a:chOff x="2" y="0"/>
              <a:chExt cx="685799" cy="1066800"/>
            </a:xfrm>
          </p:grpSpPr>
          <p:sp>
            <p:nvSpPr>
              <p:cNvPr id="797" name="Rectangle"/>
              <p:cNvSpPr/>
              <p:nvPr/>
            </p:nvSpPr>
            <p:spPr>
              <a:xfrm>
                <a:off x="2" y="609600"/>
                <a:ext cx="685800" cy="457200"/>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798" name="Rectangle"/>
              <p:cNvSpPr/>
              <p:nvPr/>
            </p:nvSpPr>
            <p:spPr>
              <a:xfrm>
                <a:off x="2" y="-1"/>
                <a:ext cx="685800" cy="457201"/>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grpSp>
        <p:sp>
          <p:nvSpPr>
            <p:cNvPr id="800" name="Rectangle"/>
            <p:cNvSpPr/>
            <p:nvPr/>
          </p:nvSpPr>
          <p:spPr>
            <a:xfrm>
              <a:off x="-1" y="685800"/>
              <a:ext cx="685800" cy="457200"/>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sp>
          <p:nvSpPr>
            <p:cNvPr id="801" name="Rectangle"/>
            <p:cNvSpPr/>
            <p:nvPr/>
          </p:nvSpPr>
          <p:spPr>
            <a:xfrm>
              <a:off x="-1" y="-1"/>
              <a:ext cx="685800" cy="457201"/>
            </a:xfrm>
            <a:prstGeom prst="rect">
              <a:avLst/>
            </a:prstGeom>
            <a:solidFill>
              <a:srgbClr val="FF1200">
                <a:alpha val="45097"/>
              </a:srgbClr>
            </a:solidFill>
            <a:ln w="10000" cap="flat">
              <a:solidFill>
                <a:srgbClr val="FFFFFF"/>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endParaRPr/>
            </a:p>
          </p:txBody>
        </p:sp>
      </p:grpSp>
      <p:grpSp>
        <p:nvGrpSpPr>
          <p:cNvPr id="816" name="Group"/>
          <p:cNvGrpSpPr/>
          <p:nvPr/>
        </p:nvGrpSpPr>
        <p:grpSpPr>
          <a:xfrm>
            <a:off x="3951890" y="4245522"/>
            <a:ext cx="1295400" cy="533400"/>
            <a:chOff x="0" y="0"/>
            <a:chExt cx="1295400" cy="533400"/>
          </a:xfrm>
        </p:grpSpPr>
        <p:grpSp>
          <p:nvGrpSpPr>
            <p:cNvPr id="809" name="Group"/>
            <p:cNvGrpSpPr/>
            <p:nvPr/>
          </p:nvGrpSpPr>
          <p:grpSpPr>
            <a:xfrm>
              <a:off x="0" y="0"/>
              <a:ext cx="1295400" cy="533400"/>
              <a:chOff x="0" y="0"/>
              <a:chExt cx="1295400" cy="533400"/>
            </a:xfrm>
          </p:grpSpPr>
          <p:grpSp>
            <p:nvGrpSpPr>
              <p:cNvPr id="805" name="Group"/>
              <p:cNvGrpSpPr/>
              <p:nvPr/>
            </p:nvGrpSpPr>
            <p:grpSpPr>
              <a:xfrm>
                <a:off x="0" y="0"/>
                <a:ext cx="1295400" cy="533400"/>
                <a:chOff x="0" y="0"/>
                <a:chExt cx="1295400" cy="533400"/>
              </a:xfrm>
            </p:grpSpPr>
            <p:sp>
              <p:nvSpPr>
                <p:cNvPr id="803" name="Quote Bubble"/>
                <p:cNvSpPr/>
                <p:nvPr/>
              </p:nvSpPr>
              <p:spPr>
                <a:xfrm>
                  <a:off x="0" y="0"/>
                  <a:ext cx="1295400" cy="533400"/>
                </a:xfrm>
                <a:prstGeom prst="wedgeEllipseCallout">
                  <a:avLst>
                    <a:gd name="adj1" fmla="val -86236"/>
                    <a:gd name="adj2" fmla="val 93244"/>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04" name="x"/>
                <p:cNvSpPr txBox="1"/>
                <p:nvPr/>
              </p:nvSpPr>
              <p:spPr>
                <a:xfrm>
                  <a:off x="189706" y="84480"/>
                  <a:ext cx="915988" cy="364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FFFFFF"/>
                      </a:solidFill>
                    </a:defRPr>
                  </a:lvl1pPr>
                </a:lstStyle>
                <a:p>
                  <a:pPr>
                    <a:defRPr sz="2400"/>
                  </a:pPr>
                  <a:r>
                    <a:rPr sz="1800"/>
                    <a:t>x</a:t>
                  </a:r>
                </a:p>
              </p:txBody>
            </p:sp>
          </p:grpSp>
          <p:grpSp>
            <p:nvGrpSpPr>
              <p:cNvPr id="808" name="Group"/>
              <p:cNvGrpSpPr/>
              <p:nvPr/>
            </p:nvGrpSpPr>
            <p:grpSpPr>
              <a:xfrm>
                <a:off x="0" y="0"/>
                <a:ext cx="1295400" cy="533400"/>
                <a:chOff x="0" y="0"/>
                <a:chExt cx="1295400" cy="533400"/>
              </a:xfrm>
            </p:grpSpPr>
            <p:sp>
              <p:nvSpPr>
                <p:cNvPr id="806" name="Quote Bubble"/>
                <p:cNvSpPr/>
                <p:nvPr/>
              </p:nvSpPr>
              <p:spPr>
                <a:xfrm>
                  <a:off x="0" y="0"/>
                  <a:ext cx="1295400" cy="533400"/>
                </a:xfrm>
                <a:prstGeom prst="wedgeEllipseCallout">
                  <a:avLst>
                    <a:gd name="adj1" fmla="val 104183"/>
                    <a:gd name="adj2" fmla="val 117178"/>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07" name="x"/>
                <p:cNvSpPr txBox="1"/>
                <p:nvPr/>
              </p:nvSpPr>
              <p:spPr>
                <a:xfrm>
                  <a:off x="189706" y="76199"/>
                  <a:ext cx="915988" cy="381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2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2200">
                      <a:latin typeface="Comic Sans MS"/>
                      <a:ea typeface="Comic Sans MS"/>
                      <a:cs typeface="Comic Sans MS"/>
                      <a:sym typeface="Comic Sans MS"/>
                    </a:rPr>
                    <a:t>x</a:t>
                  </a:r>
                </a:p>
              </p:txBody>
            </p:sp>
          </p:grpSp>
        </p:grpSp>
        <p:grpSp>
          <p:nvGrpSpPr>
            <p:cNvPr id="812" name="Group"/>
            <p:cNvGrpSpPr/>
            <p:nvPr/>
          </p:nvGrpSpPr>
          <p:grpSpPr>
            <a:xfrm>
              <a:off x="0" y="0"/>
              <a:ext cx="1295400" cy="533400"/>
              <a:chOff x="0" y="0"/>
              <a:chExt cx="1295400" cy="533400"/>
            </a:xfrm>
          </p:grpSpPr>
          <p:sp>
            <p:nvSpPr>
              <p:cNvPr id="810" name="Quote Bubble"/>
              <p:cNvSpPr/>
              <p:nvPr/>
            </p:nvSpPr>
            <p:spPr>
              <a:xfrm>
                <a:off x="0" y="0"/>
                <a:ext cx="1295400" cy="533400"/>
              </a:xfrm>
              <a:prstGeom prst="wedgeEllipseCallout">
                <a:avLst>
                  <a:gd name="adj1" fmla="val -84628"/>
                  <a:gd name="adj2" fmla="val 234213"/>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11" name="x"/>
              <p:cNvSpPr txBox="1"/>
              <p:nvPr/>
            </p:nvSpPr>
            <p:spPr>
              <a:xfrm>
                <a:off x="189706" y="76199"/>
                <a:ext cx="915988" cy="381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2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2200">
                    <a:latin typeface="Comic Sans MS"/>
                    <a:ea typeface="Comic Sans MS"/>
                    <a:cs typeface="Comic Sans MS"/>
                    <a:sym typeface="Comic Sans MS"/>
                  </a:rPr>
                  <a:t>x</a:t>
                </a:r>
              </a:p>
            </p:txBody>
          </p:sp>
        </p:grpSp>
        <p:grpSp>
          <p:nvGrpSpPr>
            <p:cNvPr id="815" name="Group"/>
            <p:cNvGrpSpPr/>
            <p:nvPr/>
          </p:nvGrpSpPr>
          <p:grpSpPr>
            <a:xfrm>
              <a:off x="0" y="0"/>
              <a:ext cx="1295400" cy="533400"/>
              <a:chOff x="0" y="0"/>
              <a:chExt cx="1295400" cy="533400"/>
            </a:xfrm>
          </p:grpSpPr>
          <p:sp>
            <p:nvSpPr>
              <p:cNvPr id="813" name="Quote Bubble"/>
              <p:cNvSpPr/>
              <p:nvPr/>
            </p:nvSpPr>
            <p:spPr>
              <a:xfrm>
                <a:off x="0" y="0"/>
                <a:ext cx="1295400" cy="533400"/>
              </a:xfrm>
              <a:prstGeom prst="wedgeEllipseCallout">
                <a:avLst>
                  <a:gd name="adj1" fmla="val 101570"/>
                  <a:gd name="adj2" fmla="val 239583"/>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14" name="x"/>
              <p:cNvSpPr txBox="1"/>
              <p:nvPr/>
            </p:nvSpPr>
            <p:spPr>
              <a:xfrm>
                <a:off x="189706" y="76199"/>
                <a:ext cx="915988" cy="381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2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2200">
                    <a:latin typeface="Comic Sans MS"/>
                    <a:ea typeface="Comic Sans MS"/>
                    <a:cs typeface="Comic Sans MS"/>
                    <a:sym typeface="Comic Sans MS"/>
                  </a:rPr>
                  <a:t>x</a:t>
                </a:r>
              </a:p>
            </p:txBody>
          </p:sp>
        </p:grpSp>
      </p:grpSp>
      <p:sp>
        <p:nvSpPr>
          <p:cNvPr id="817" name="Given an x-coordinate, check if it is greater than -50"/>
          <p:cNvSpPr txBox="1"/>
          <p:nvPr/>
        </p:nvSpPr>
        <p:spPr>
          <a:xfrm>
            <a:off x="381000" y="3388152"/>
            <a:ext cx="6399570" cy="4470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000">
                <a:latin typeface="Comic Sans MS"/>
                <a:ea typeface="Comic Sans MS"/>
                <a:cs typeface="Comic Sans MS"/>
                <a:sym typeface="Comic Sans MS"/>
              </a:defRPr>
            </a:lvl1pPr>
          </a:lstStyle>
          <a:p>
            <a:pPr>
              <a:defRPr sz="2800">
                <a:latin typeface="+mj-lt"/>
                <a:ea typeface="+mj-ea"/>
                <a:cs typeface="+mj-cs"/>
                <a:sym typeface="Helvetica"/>
              </a:defRPr>
            </a:pPr>
            <a:r>
              <a:rPr sz="2000" dirty="0">
                <a:latin typeface="Comic Sans MS"/>
                <a:ea typeface="Comic Sans MS"/>
                <a:cs typeface="Comic Sans MS"/>
                <a:sym typeface="Comic Sans MS"/>
              </a:rPr>
              <a:t>Given an x-coordinate, check if it is greater than -50</a:t>
            </a:r>
          </a:p>
        </p:txBody>
      </p:sp>
      <p:sp>
        <p:nvSpPr>
          <p:cNvPr id="818" name="Rectangle"/>
          <p:cNvSpPr/>
          <p:nvPr/>
        </p:nvSpPr>
        <p:spPr>
          <a:xfrm>
            <a:off x="37115" y="2588311"/>
            <a:ext cx="9124950" cy="1447800"/>
          </a:xfrm>
          <a:prstGeom prst="rect">
            <a:avLst/>
          </a:prstGeom>
          <a:solidFill>
            <a:srgbClr val="FFFFFF"/>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37361524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788"/>
                                        </p:tgtEl>
                                        <p:attrNameLst>
                                          <p:attrName>style.visibility</p:attrName>
                                        </p:attrNameLst>
                                      </p:cBhvr>
                                      <p:to>
                                        <p:strVal val="visible"/>
                                      </p:to>
                                    </p:set>
                                    <p:animEffect transition="in" filter="dissolve">
                                      <p:cBhvr>
                                        <p:cTn id="7" dur="500"/>
                                        <p:tgtEl>
                                          <p:spTgt spid="7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789"/>
                                        </p:tgtEl>
                                        <p:attrNameLst>
                                          <p:attrName>style.visibility</p:attrName>
                                        </p:attrNameLst>
                                      </p:cBhvr>
                                      <p:to>
                                        <p:strVal val="visible"/>
                                      </p:to>
                                    </p:set>
                                    <p:animEffect transition="in" filter="dissolve">
                                      <p:cBhvr>
                                        <p:cTn id="12" dur="500"/>
                                        <p:tgtEl>
                                          <p:spTgt spid="78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790"/>
                                        </p:tgtEl>
                                        <p:attrNameLst>
                                          <p:attrName>style.visibility</p:attrName>
                                        </p:attrNameLst>
                                      </p:cBhvr>
                                      <p:to>
                                        <p:strVal val="visible"/>
                                      </p:to>
                                    </p:set>
                                    <p:animEffect transition="in" filter="dissolve">
                                      <p:cBhvr>
                                        <p:cTn id="17" dur="500"/>
                                        <p:tgtEl>
                                          <p:spTgt spid="7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0" nodeType="clickEffect">
                                  <p:stCondLst>
                                    <p:cond delay="0"/>
                                  </p:stCondLst>
                                  <p:iterate>
                                    <p:tmAbs val="0"/>
                                  </p:iterate>
                                  <p:childTnLst>
                                    <p:set>
                                      <p:cBhvr>
                                        <p:cTn id="21" fill="hold"/>
                                        <p:tgtEl>
                                          <p:spTgt spid="817"/>
                                        </p:tgtEl>
                                        <p:attrNameLst>
                                          <p:attrName>style.visibility</p:attrName>
                                        </p:attrNameLst>
                                      </p:cBhvr>
                                      <p:to>
                                        <p:strVal val="visible"/>
                                      </p:to>
                                    </p:set>
                                    <p:animEffect transition="in" filter="dissolve">
                                      <p:cBhvr>
                                        <p:cTn id="22" dur="500"/>
                                        <p:tgtEl>
                                          <p:spTgt spid="8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0" nodeType="clickEffect">
                                  <p:stCondLst>
                                    <p:cond delay="0"/>
                                  </p:stCondLst>
                                  <p:iterate>
                                    <p:tmAbs val="0"/>
                                  </p:iterate>
                                  <p:childTnLst>
                                    <p:set>
                                      <p:cBhvr>
                                        <p:cTn id="26" fill="hold"/>
                                        <p:tgtEl>
                                          <p:spTgt spid="791"/>
                                        </p:tgtEl>
                                        <p:attrNameLst>
                                          <p:attrName>style.visibility</p:attrName>
                                        </p:attrNameLst>
                                      </p:cBhvr>
                                      <p:to>
                                        <p:strVal val="visible"/>
                                      </p:to>
                                    </p:set>
                                    <p:animEffect transition="in" filter="dissolve">
                                      <p:cBhvr>
                                        <p:cTn id="27" dur="500"/>
                                        <p:tgtEl>
                                          <p:spTgt spid="79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fill="hold" grpId="0" nodeType="clickEffect">
                                  <p:stCondLst>
                                    <p:cond delay="0"/>
                                  </p:stCondLst>
                                  <p:iterate>
                                    <p:tmAbs val="0"/>
                                  </p:iterate>
                                  <p:childTnLst>
                                    <p:set>
                                      <p:cBhvr>
                                        <p:cTn id="31" fill="hold"/>
                                        <p:tgtEl>
                                          <p:spTgt spid="793"/>
                                        </p:tgtEl>
                                        <p:attrNameLst>
                                          <p:attrName>style.visibility</p:attrName>
                                        </p:attrNameLst>
                                      </p:cBhvr>
                                      <p:to>
                                        <p:strVal val="visible"/>
                                      </p:to>
                                    </p:set>
                                    <p:animEffect transition="in" filter="dissolve">
                                      <p:cBhvr>
                                        <p:cTn id="32" dur="500"/>
                                        <p:tgtEl>
                                          <p:spTgt spid="79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0" nodeType="clickEffect">
                                  <p:stCondLst>
                                    <p:cond delay="0"/>
                                  </p:stCondLst>
                                  <p:iterate>
                                    <p:tmAbs val="0"/>
                                  </p:iterate>
                                  <p:childTnLst>
                                    <p:set>
                                      <p:cBhvr>
                                        <p:cTn id="36" fill="hold"/>
                                        <p:tgtEl>
                                          <p:spTgt spid="792"/>
                                        </p:tgtEl>
                                        <p:attrNameLst>
                                          <p:attrName>style.visibility</p:attrName>
                                        </p:attrNameLst>
                                      </p:cBhvr>
                                      <p:to>
                                        <p:strVal val="visible"/>
                                      </p:to>
                                    </p:set>
                                    <p:animEffect transition="in" filter="dissolve">
                                      <p:cBhvr>
                                        <p:cTn id="37" dur="500"/>
                                        <p:tgtEl>
                                          <p:spTgt spid="79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fill="hold" grpId="0" nodeType="clickEffect">
                                  <p:stCondLst>
                                    <p:cond delay="0"/>
                                  </p:stCondLst>
                                  <p:iterate>
                                    <p:tmAbs val="0"/>
                                  </p:iterate>
                                  <p:childTnLst>
                                    <p:set>
                                      <p:cBhvr>
                                        <p:cTn id="41" fill="hold"/>
                                        <p:tgtEl>
                                          <p:spTgt spid="796"/>
                                        </p:tgtEl>
                                        <p:attrNameLst>
                                          <p:attrName>style.visibility</p:attrName>
                                        </p:attrNameLst>
                                      </p:cBhvr>
                                      <p:to>
                                        <p:strVal val="visible"/>
                                      </p:to>
                                    </p:set>
                                    <p:animEffect transition="in" filter="dissolve">
                                      <p:cBhvr>
                                        <p:cTn id="42" dur="500"/>
                                        <p:tgtEl>
                                          <p:spTgt spid="79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fill="hold" grpId="0" nodeType="clickEffect">
                                  <p:stCondLst>
                                    <p:cond delay="0"/>
                                  </p:stCondLst>
                                  <p:iterate>
                                    <p:tmAbs val="0"/>
                                  </p:iterate>
                                  <p:childTnLst>
                                    <p:set>
                                      <p:cBhvr>
                                        <p:cTn id="46" fill="hold"/>
                                        <p:tgtEl>
                                          <p:spTgt spid="795"/>
                                        </p:tgtEl>
                                        <p:attrNameLst>
                                          <p:attrName>style.visibility</p:attrName>
                                        </p:attrNameLst>
                                      </p:cBhvr>
                                      <p:to>
                                        <p:strVal val="visible"/>
                                      </p:to>
                                    </p:set>
                                    <p:animEffect transition="in" filter="dissolve">
                                      <p:cBhvr>
                                        <p:cTn id="47" dur="500"/>
                                        <p:tgtEl>
                                          <p:spTgt spid="79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fill="hold" grpId="0" nodeType="clickEffect">
                                  <p:stCondLst>
                                    <p:cond delay="0"/>
                                  </p:stCondLst>
                                  <p:iterate>
                                    <p:tmAbs val="0"/>
                                  </p:iterate>
                                  <p:childTnLst>
                                    <p:set>
                                      <p:cBhvr>
                                        <p:cTn id="51" fill="hold"/>
                                        <p:tgtEl>
                                          <p:spTgt spid="794"/>
                                        </p:tgtEl>
                                        <p:attrNameLst>
                                          <p:attrName>style.visibility</p:attrName>
                                        </p:attrNameLst>
                                      </p:cBhvr>
                                      <p:to>
                                        <p:strVal val="visible"/>
                                      </p:to>
                                    </p:set>
                                    <p:animEffect transition="in" filter="dissolve">
                                      <p:cBhvr>
                                        <p:cTn id="52" dur="500"/>
                                        <p:tgtEl>
                                          <p:spTgt spid="79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fill="hold" grpId="0" nodeType="clickEffect">
                                  <p:stCondLst>
                                    <p:cond delay="0"/>
                                  </p:stCondLst>
                                  <p:iterate>
                                    <p:tmAbs val="0"/>
                                  </p:iterate>
                                  <p:childTnLst>
                                    <p:set>
                                      <p:cBhvr>
                                        <p:cTn id="56" fill="hold"/>
                                        <p:tgtEl>
                                          <p:spTgt spid="802"/>
                                        </p:tgtEl>
                                        <p:attrNameLst>
                                          <p:attrName>style.visibility</p:attrName>
                                        </p:attrNameLst>
                                      </p:cBhvr>
                                      <p:to>
                                        <p:strVal val="visible"/>
                                      </p:to>
                                    </p:set>
                                    <p:animEffect transition="in" filter="dissolve">
                                      <p:cBhvr>
                                        <p:cTn id="57" dur="500"/>
                                        <p:tgtEl>
                                          <p:spTgt spid="80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fill="hold" grpId="0" nodeType="clickEffect">
                                  <p:stCondLst>
                                    <p:cond delay="0"/>
                                  </p:stCondLst>
                                  <p:iterate>
                                    <p:tmAbs val="0"/>
                                  </p:iterate>
                                  <p:childTnLst>
                                    <p:set>
                                      <p:cBhvr>
                                        <p:cTn id="61" fill="hold"/>
                                        <p:tgtEl>
                                          <p:spTgt spid="816"/>
                                        </p:tgtEl>
                                        <p:attrNameLst>
                                          <p:attrName>style.visibility</p:attrName>
                                        </p:attrNameLst>
                                      </p:cBhvr>
                                      <p:to>
                                        <p:strVal val="visible"/>
                                      </p:to>
                                    </p:set>
                                    <p:animEffect transition="in" filter="dissolve">
                                      <p:cBhvr>
                                        <p:cTn id="62" dur="500"/>
                                        <p:tgtEl>
                                          <p:spTgt spid="81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fill="hold" grpId="0" nodeType="clickEffect">
                                  <p:stCondLst>
                                    <p:cond delay="0"/>
                                  </p:stCondLst>
                                  <p:iterate>
                                    <p:tmAbs val="0"/>
                                  </p:iterate>
                                  <p:childTnLst>
                                    <p:set>
                                      <p:cBhvr>
                                        <p:cTn id="66" fill="hold"/>
                                        <p:tgtEl>
                                          <p:spTgt spid="818"/>
                                        </p:tgtEl>
                                        <p:attrNameLst>
                                          <p:attrName>style.visibility</p:attrName>
                                        </p:attrNameLst>
                                      </p:cBhvr>
                                      <p:to>
                                        <p:strVal val="visible"/>
                                      </p:to>
                                    </p:set>
                                    <p:animEffect transition="in" filter="dissolve">
                                      <p:cBhvr>
                                        <p:cTn id="67" dur="500"/>
                                        <p:tgtEl>
                                          <p:spTgt spid="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advAuto="0"/>
      <p:bldP spid="789" grpId="0" animBg="1" advAuto="0"/>
      <p:bldP spid="790" grpId="0" animBg="1" advAuto="0"/>
      <p:bldP spid="791" grpId="0" animBg="1" advAuto="0"/>
      <p:bldP spid="792" grpId="0" animBg="1" advAuto="0"/>
      <p:bldP spid="793" grpId="0" animBg="1" advAuto="0"/>
      <p:bldP spid="794" grpId="0" animBg="1" advAuto="0"/>
      <p:bldP spid="795" grpId="0" animBg="1" advAuto="0"/>
      <p:bldP spid="796" grpId="0" animBg="1" advAuto="0"/>
      <p:bldP spid="802" grpId="0" animBg="1" advAuto="0"/>
      <p:bldP spid="816" grpId="0" animBg="1" advAuto="0"/>
      <p:bldP spid="817" grpId="0" animBg="1" advAuto="0"/>
      <p:bldP spid="818"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Finishing onscreen?"/>
          <p:cNvSpPr txBox="1">
            <a:spLocks noGrp="1"/>
          </p:cNvSpPr>
          <p:nvPr>
            <p:ph type="title"/>
          </p:nvPr>
        </p:nvSpPr>
        <p:spPr>
          <a:prstGeom prst="rect">
            <a:avLst/>
          </a:prstGeom>
        </p:spPr>
        <p:txBody>
          <a:bodyPr/>
          <a:lstStyle/>
          <a:p>
            <a:r>
              <a:rPr dirty="0"/>
              <a:t>Finishing </a:t>
            </a:r>
            <a:r>
              <a:rPr lang="en-US" dirty="0">
                <a:latin typeface="Courier"/>
                <a:ea typeface="Courier"/>
                <a:cs typeface="Courier"/>
                <a:sym typeface="Courier"/>
              </a:rPr>
              <a:t>is-onscreen</a:t>
            </a:r>
            <a:endParaRPr dirty="0">
              <a:latin typeface="Courier"/>
              <a:ea typeface="Courier"/>
              <a:cs typeface="Courier"/>
              <a:sym typeface="Courier"/>
            </a:endParaRPr>
          </a:p>
        </p:txBody>
      </p:sp>
      <p:sp>
        <p:nvSpPr>
          <p:cNvPr id="823" name="Complete safe-right? and change onscreen? so it uses safe-right? instead…"/>
          <p:cNvSpPr txBox="1">
            <a:spLocks noGrp="1"/>
          </p:cNvSpPr>
          <p:nvPr>
            <p:ph type="body" idx="1"/>
          </p:nvPr>
        </p:nvSpPr>
        <p:spPr>
          <a:xfrm>
            <a:off x="304800" y="1798638"/>
            <a:ext cx="8686800" cy="4525963"/>
          </a:xfrm>
          <a:prstGeom prst="rect">
            <a:avLst/>
          </a:prstGeom>
        </p:spPr>
        <p:txBody>
          <a:bodyPr>
            <a:normAutofit/>
          </a:bodyPr>
          <a:lstStyle/>
          <a:p>
            <a:pPr marL="312039" indent="-312039" defTabSz="832104">
              <a:defRPr sz="2548"/>
            </a:pPr>
            <a:r>
              <a:rPr dirty="0"/>
              <a:t>Complete </a:t>
            </a:r>
            <a:r>
              <a:rPr lang="en-US" dirty="0">
                <a:latin typeface="Courier"/>
                <a:ea typeface="Courier"/>
                <a:cs typeface="Courier"/>
                <a:sym typeface="Courier"/>
              </a:rPr>
              <a:t>is-safe-right</a:t>
            </a:r>
            <a:r>
              <a:rPr lang="en-US" dirty="0">
                <a:latin typeface="Franklin Gothic Book"/>
                <a:ea typeface="Franklin Gothic Book"/>
                <a:cs typeface="Franklin Gothic Book"/>
                <a:sym typeface="Franklin Gothic Book"/>
              </a:rPr>
              <a:t> </a:t>
            </a:r>
            <a:r>
              <a:rPr dirty="0">
                <a:latin typeface="Franklin Gothic Book"/>
                <a:ea typeface="Franklin Gothic Book"/>
                <a:cs typeface="Franklin Gothic Book"/>
                <a:sym typeface="Franklin Gothic Book"/>
              </a:rPr>
              <a:t>and change </a:t>
            </a:r>
            <a:r>
              <a:rPr lang="en-US" dirty="0">
                <a:latin typeface="Courier"/>
                <a:ea typeface="Courier"/>
                <a:cs typeface="Courier"/>
                <a:sym typeface="Courier"/>
              </a:rPr>
              <a:t>is-onscreen </a:t>
            </a:r>
            <a:r>
              <a:rPr dirty="0">
                <a:latin typeface="Franklin Gothic Book"/>
                <a:ea typeface="Franklin Gothic Book"/>
                <a:cs typeface="Franklin Gothic Book"/>
                <a:sym typeface="Franklin Gothic Book"/>
              </a:rPr>
              <a:t>so it uses </a:t>
            </a:r>
            <a:r>
              <a:rPr lang="en-US" dirty="0">
                <a:latin typeface="Courier"/>
                <a:ea typeface="Courier"/>
                <a:cs typeface="Courier"/>
                <a:sym typeface="Courier"/>
              </a:rPr>
              <a:t>is-s</a:t>
            </a:r>
            <a:r>
              <a:rPr dirty="0">
                <a:latin typeface="Courier"/>
                <a:ea typeface="Courier"/>
                <a:cs typeface="Courier"/>
                <a:sym typeface="Courier"/>
              </a:rPr>
              <a:t>afe-right </a:t>
            </a:r>
            <a:r>
              <a:rPr dirty="0">
                <a:latin typeface="Franklin Gothic Book"/>
                <a:ea typeface="Franklin Gothic Book"/>
                <a:cs typeface="Franklin Gothic Book"/>
                <a:sym typeface="Franklin Gothic Book"/>
              </a:rPr>
              <a:t>instead</a:t>
            </a:r>
          </a:p>
          <a:p>
            <a:pPr marL="312039" indent="-312039" defTabSz="832104">
              <a:defRPr sz="2548"/>
            </a:pPr>
            <a:endParaRPr dirty="0">
              <a:latin typeface="Franklin Gothic Book"/>
              <a:ea typeface="Franklin Gothic Book"/>
              <a:cs typeface="Franklin Gothic Book"/>
              <a:sym typeface="Franklin Gothic Book"/>
            </a:endParaRPr>
          </a:p>
          <a:p>
            <a:pPr marL="312039" indent="-312039" defTabSz="832104">
              <a:defRPr sz="2548"/>
            </a:pPr>
            <a:r>
              <a:rPr dirty="0"/>
              <a:t>How can </a:t>
            </a:r>
            <a:r>
              <a:rPr lang="en-US" dirty="0">
                <a:latin typeface="Courier"/>
                <a:ea typeface="Courier"/>
                <a:cs typeface="Courier"/>
                <a:sym typeface="Courier"/>
              </a:rPr>
              <a:t>is-o</a:t>
            </a:r>
            <a:r>
              <a:rPr dirty="0">
                <a:latin typeface="Courier"/>
                <a:ea typeface="Courier"/>
                <a:cs typeface="Courier"/>
                <a:sym typeface="Courier"/>
              </a:rPr>
              <a:t>nscreen</a:t>
            </a:r>
            <a:r>
              <a:rPr dirty="0"/>
              <a:t> use both functions?</a:t>
            </a:r>
          </a:p>
          <a:p>
            <a:pPr marL="312039" indent="-312039" defTabSz="832104">
              <a:defRPr sz="2548"/>
            </a:pPr>
            <a:endParaRPr dirty="0"/>
          </a:p>
          <a:p>
            <a:pPr marL="312039" indent="-312039" defTabSz="832104">
              <a:defRPr sz="2548"/>
            </a:pPr>
            <a:r>
              <a:rPr b="1" dirty="0"/>
              <a:t>Challenge</a:t>
            </a:r>
            <a:r>
              <a:rPr dirty="0"/>
              <a:t>: change the boundaries so that </a:t>
            </a:r>
            <a:r>
              <a:rPr i="1" dirty="0"/>
              <a:t>no part of Sam can leave the screen.</a:t>
            </a:r>
            <a:endParaRPr dirty="0">
              <a:latin typeface="Courier"/>
              <a:ea typeface="Courier"/>
              <a:cs typeface="Courier"/>
              <a:sym typeface="Courier"/>
            </a:endParaRPr>
          </a:p>
          <a:p>
            <a:pPr marL="312039" indent="-312039" defTabSz="832104">
              <a:defRPr sz="2548"/>
            </a:pPr>
            <a:endParaRPr dirty="0">
              <a:latin typeface="Courier"/>
              <a:ea typeface="Courier"/>
              <a:cs typeface="Courier"/>
              <a:sym typeface="Courier"/>
            </a:endParaRPr>
          </a:p>
          <a:p>
            <a:pPr marL="312039" indent="-312039" defTabSz="832104">
              <a:defRPr sz="2548"/>
            </a:pPr>
            <a:r>
              <a:rPr dirty="0">
                <a:latin typeface="Franklin Gothic Book"/>
                <a:ea typeface="Franklin Gothic Book"/>
                <a:cs typeface="Franklin Gothic Book"/>
                <a:sym typeface="Franklin Gothic Book"/>
              </a:rPr>
              <a:t>Copy the </a:t>
            </a:r>
            <a:r>
              <a:rPr lang="en-US" dirty="0">
                <a:latin typeface="Courier"/>
                <a:ea typeface="Courier"/>
                <a:cs typeface="Courier"/>
                <a:sym typeface="Courier"/>
              </a:rPr>
              <a:t>is-s</a:t>
            </a:r>
            <a:r>
              <a:rPr dirty="0">
                <a:latin typeface="Courier"/>
                <a:ea typeface="Courier"/>
                <a:cs typeface="Courier"/>
                <a:sym typeface="Courier"/>
              </a:rPr>
              <a:t>afe-left, </a:t>
            </a:r>
            <a:r>
              <a:rPr lang="en-US" dirty="0">
                <a:latin typeface="Courier"/>
                <a:ea typeface="Courier"/>
                <a:cs typeface="Courier"/>
                <a:sym typeface="Courier"/>
              </a:rPr>
              <a:t>is-s</a:t>
            </a:r>
            <a:r>
              <a:rPr dirty="0">
                <a:latin typeface="Courier"/>
                <a:ea typeface="Courier"/>
                <a:cs typeface="Courier"/>
                <a:sym typeface="Courier"/>
              </a:rPr>
              <a:t>afe-right </a:t>
            </a:r>
            <a:r>
              <a:rPr dirty="0">
                <a:latin typeface="Franklin Gothic Book"/>
                <a:ea typeface="Franklin Gothic Book"/>
                <a:cs typeface="Franklin Gothic Book"/>
                <a:sym typeface="Franklin Gothic Book"/>
              </a:rPr>
              <a:t>and </a:t>
            </a:r>
            <a:r>
              <a:rPr lang="en-US" dirty="0">
                <a:latin typeface="Courier"/>
                <a:ea typeface="Courier"/>
                <a:cs typeface="Courier"/>
                <a:sym typeface="Courier"/>
              </a:rPr>
              <a:t>is-o</a:t>
            </a:r>
            <a:r>
              <a:rPr dirty="0">
                <a:latin typeface="Courier"/>
                <a:ea typeface="Courier"/>
                <a:cs typeface="Courier"/>
                <a:sym typeface="Courier"/>
              </a:rPr>
              <a:t>nscreen</a:t>
            </a:r>
            <a:r>
              <a:rPr dirty="0">
                <a:latin typeface="Franklin Gothic Book"/>
                <a:ea typeface="Franklin Gothic Book"/>
                <a:cs typeface="Franklin Gothic Book"/>
                <a:sym typeface="Franklin Gothic Book"/>
              </a:rPr>
              <a:t> code into the game template!</a:t>
            </a:r>
          </a:p>
        </p:txBody>
      </p:sp>
      <p:sp>
        <p:nvSpPr>
          <p:cNvPr id="8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55</a:t>
            </a:fld>
            <a:endParaRPr sz="1200">
              <a:solidFill>
                <a:srgbClr val="D38E27"/>
              </a:solidFill>
              <a:latin typeface="Arial"/>
              <a:ea typeface="Arial"/>
              <a:cs typeface="Arial"/>
              <a:sym typeface="Arial"/>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10min Break!"/>
          <p:cNvSpPr txBox="1">
            <a:spLocks noGrp="1"/>
          </p:cNvSpPr>
          <p:nvPr>
            <p:ph type="body" sz="quarter" idx="1"/>
          </p:nvPr>
        </p:nvSpPr>
        <p:spPr>
          <a:xfrm>
            <a:off x="301625" y="3505200"/>
            <a:ext cx="8686800" cy="609600"/>
          </a:xfrm>
          <a:prstGeom prst="rect">
            <a:avLst/>
          </a:prstGeom>
        </p:spPr>
        <p:txBody>
          <a:bodyPr>
            <a:normAutofit/>
          </a:bodyPr>
          <a:lstStyle>
            <a:lvl1pPr marL="0" indent="0" algn="ctr">
              <a:buSzTx/>
              <a:buFont typeface="Wingdings"/>
              <a:buNone/>
            </a:lvl1pPr>
          </a:lstStyle>
          <a:p>
            <a:r>
              <a:t>10min Break!</a:t>
            </a:r>
          </a:p>
        </p:txBody>
      </p:sp>
      <p:sp>
        <p:nvSpPr>
          <p:cNvPr id="83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56</a:t>
            </a:fld>
            <a:endParaRPr sz="1200">
              <a:solidFill>
                <a:srgbClr val="D38E27"/>
              </a:solidFill>
              <a:latin typeface="Arial"/>
              <a:ea typeface="Arial"/>
              <a:cs typeface="Arial"/>
              <a:sym typeface="Arial"/>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Unit 7"/>
          <p:cNvSpPr txBox="1">
            <a:spLocks noGrp="1"/>
          </p:cNvSpPr>
          <p:nvPr>
            <p:ph type="title"/>
          </p:nvPr>
        </p:nvSpPr>
        <p:spPr>
          <a:xfrm>
            <a:off x="228600" y="5486400"/>
            <a:ext cx="8686800" cy="1184826"/>
          </a:xfrm>
          <a:prstGeom prst="rect">
            <a:avLst/>
          </a:prstGeom>
        </p:spPr>
        <p:txBody>
          <a:bodyPr>
            <a:normAutofit/>
          </a:bodyPr>
          <a:lstStyle/>
          <a:p>
            <a:r>
              <a:t>Unit 7</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Luigi’s Pizza"/>
          <p:cNvSpPr txBox="1">
            <a:spLocks noGrp="1"/>
          </p:cNvSpPr>
          <p:nvPr>
            <p:ph type="title"/>
          </p:nvPr>
        </p:nvSpPr>
        <p:spPr>
          <a:prstGeom prst="rect">
            <a:avLst/>
          </a:prstGeom>
        </p:spPr>
        <p:txBody>
          <a:bodyPr/>
          <a:lstStyle/>
          <a:p>
            <a:r>
              <a:t>Luigi’s Pizza</a:t>
            </a:r>
          </a:p>
        </p:txBody>
      </p:sp>
      <p:sp>
        <p:nvSpPr>
          <p:cNvPr id="839" name="What does (cost “cheese”) evaluate to?…"/>
          <p:cNvSpPr txBox="1">
            <a:spLocks noGrp="1"/>
          </p:cNvSpPr>
          <p:nvPr>
            <p:ph type="body" idx="1"/>
          </p:nvPr>
        </p:nvSpPr>
        <p:spPr>
          <a:xfrm>
            <a:off x="304800" y="1798638"/>
            <a:ext cx="8686800" cy="4525963"/>
          </a:xfrm>
          <a:prstGeom prst="rect">
            <a:avLst/>
          </a:prstGeom>
        </p:spPr>
        <p:txBody>
          <a:bodyPr>
            <a:normAutofit lnSpcReduction="10000"/>
          </a:bodyPr>
          <a:lstStyle/>
          <a:p>
            <a:pPr marL="318407" indent="-318407">
              <a:spcBef>
                <a:spcPts val="2000"/>
              </a:spcBef>
            </a:pPr>
            <a:r>
              <a:rPr sz="2600" dirty="0"/>
              <a:t>What does </a:t>
            </a:r>
            <a:r>
              <a:rPr sz="2600" dirty="0">
                <a:latin typeface="Courier"/>
                <a:ea typeface="Courier"/>
                <a:cs typeface="Courier"/>
                <a:sym typeface="Courier"/>
              </a:rPr>
              <a:t>cost</a:t>
            </a:r>
            <a:r>
              <a:rPr lang="en-US" sz="2600" dirty="0">
                <a:latin typeface="Courier"/>
                <a:ea typeface="Courier"/>
                <a:cs typeface="Courier"/>
                <a:sym typeface="Courier"/>
              </a:rPr>
              <a:t>(</a:t>
            </a:r>
            <a:r>
              <a:rPr sz="2600" dirty="0">
                <a:latin typeface="Courier"/>
                <a:ea typeface="Courier"/>
                <a:cs typeface="Courier"/>
                <a:sym typeface="Courier"/>
              </a:rPr>
              <a:t>“cheese”) </a:t>
            </a:r>
            <a:r>
              <a:rPr sz="2600" dirty="0"/>
              <a:t>evaluate to?</a:t>
            </a:r>
          </a:p>
          <a:p>
            <a:pPr marL="318407" indent="-318407">
              <a:spcBef>
                <a:spcPts val="2000"/>
              </a:spcBef>
            </a:pPr>
            <a:r>
              <a:rPr sz="2600" dirty="0"/>
              <a:t>What will happen for </a:t>
            </a:r>
            <a:r>
              <a:rPr sz="2600" dirty="0">
                <a:latin typeface="Courier"/>
                <a:ea typeface="Courier"/>
                <a:cs typeface="Courier"/>
                <a:sym typeface="Courier"/>
              </a:rPr>
              <a:t>cost</a:t>
            </a:r>
            <a:r>
              <a:rPr lang="en-US" sz="2600" dirty="0">
                <a:latin typeface="Courier"/>
                <a:ea typeface="Courier"/>
                <a:cs typeface="Courier"/>
                <a:sym typeface="Courier"/>
              </a:rPr>
              <a:t>(</a:t>
            </a:r>
            <a:r>
              <a:rPr sz="2600" dirty="0">
                <a:latin typeface="Courier"/>
                <a:ea typeface="Courier"/>
                <a:cs typeface="Courier"/>
                <a:sym typeface="Courier"/>
              </a:rPr>
              <a:t>“onion”)</a:t>
            </a:r>
            <a:r>
              <a:rPr sz="2600" dirty="0"/>
              <a:t>?</a:t>
            </a:r>
          </a:p>
          <a:p>
            <a:pPr marL="318407" indent="-318407">
              <a:spcBef>
                <a:spcPts val="2000"/>
              </a:spcBef>
            </a:pPr>
            <a:r>
              <a:rPr sz="2600" dirty="0"/>
              <a:t>Add “mushroom” to the menu, for $11.99.</a:t>
            </a:r>
          </a:p>
          <a:p>
            <a:pPr marL="318407" indent="-318407">
              <a:spcBef>
                <a:spcPts val="2000"/>
              </a:spcBef>
            </a:pPr>
            <a:r>
              <a:rPr sz="2600" dirty="0"/>
              <a:t>Change the code to add your favorite topping!</a:t>
            </a:r>
          </a:p>
          <a:p>
            <a:pPr marL="318407" indent="-318407">
              <a:spcBef>
                <a:spcPts val="2000"/>
              </a:spcBef>
            </a:pPr>
            <a:r>
              <a:rPr sz="2600" dirty="0"/>
              <a:t>Change the code to charge customers $1000.00 for anything not on the menu.</a:t>
            </a:r>
          </a:p>
          <a:p>
            <a:pPr marL="318407" indent="-318407">
              <a:spcBef>
                <a:spcPts val="2000"/>
              </a:spcBef>
            </a:pPr>
            <a:r>
              <a:rPr sz="2600" b="1" dirty="0"/>
              <a:t>Challenge:</a:t>
            </a:r>
            <a:r>
              <a:rPr sz="2600" dirty="0"/>
              <a:t> Write a detailed description of how you </a:t>
            </a:r>
            <a:r>
              <a:rPr sz="2600" i="1" dirty="0"/>
              <a:t>think</a:t>
            </a:r>
            <a:r>
              <a:rPr sz="2600" dirty="0"/>
              <a:t> </a:t>
            </a:r>
            <a:r>
              <a:rPr sz="2600" dirty="0" err="1">
                <a:latin typeface="Courier"/>
                <a:ea typeface="Courier"/>
                <a:cs typeface="Courier"/>
                <a:sym typeface="Courier"/>
              </a:rPr>
              <a:t>cond</a:t>
            </a:r>
            <a:r>
              <a:rPr sz="2600" dirty="0">
                <a:latin typeface="Courier"/>
                <a:ea typeface="Courier"/>
                <a:cs typeface="Courier"/>
                <a:sym typeface="Courier"/>
              </a:rPr>
              <a:t> </a:t>
            </a:r>
            <a:r>
              <a:rPr sz="2600" dirty="0"/>
              <a:t>works.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8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8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8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8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8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8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 grpId="1" build="p"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AB609DD9-330C-5C46-B9DA-8E2C994BBC3D}"/>
              </a:ext>
            </a:extLst>
          </p:cNvPr>
          <p:cNvPicPr>
            <a:picLocks noChangeAspect="1"/>
          </p:cNvPicPr>
          <p:nvPr/>
        </p:nvPicPr>
        <p:blipFill>
          <a:blip r:embed="rId3"/>
          <a:stretch>
            <a:fillRect/>
          </a:stretch>
        </p:blipFill>
        <p:spPr>
          <a:xfrm>
            <a:off x="32015" y="3530362"/>
            <a:ext cx="7513745" cy="513134"/>
          </a:xfrm>
          <a:prstGeom prst="rect">
            <a:avLst/>
          </a:prstGeom>
        </p:spPr>
      </p:pic>
      <p:pic>
        <p:nvPicPr>
          <p:cNvPr id="49" name="Picture 48">
            <a:extLst>
              <a:ext uri="{FF2B5EF4-FFF2-40B4-BE49-F238E27FC236}">
                <a16:creationId xmlns:a16="http://schemas.microsoft.com/office/drawing/2014/main" id="{E4B4D844-2BB1-5F4D-BD36-42C309BB1C83}"/>
              </a:ext>
            </a:extLst>
          </p:cNvPr>
          <p:cNvPicPr>
            <a:picLocks noChangeAspect="1"/>
          </p:cNvPicPr>
          <p:nvPr/>
        </p:nvPicPr>
        <p:blipFill>
          <a:blip r:embed="rId3"/>
          <a:stretch>
            <a:fillRect/>
          </a:stretch>
        </p:blipFill>
        <p:spPr>
          <a:xfrm>
            <a:off x="59495" y="3183092"/>
            <a:ext cx="7513745" cy="513134"/>
          </a:xfrm>
          <a:prstGeom prst="rect">
            <a:avLst/>
          </a:prstGeom>
        </p:spPr>
      </p:pic>
      <p:pic>
        <p:nvPicPr>
          <p:cNvPr id="47" name="Picture 46">
            <a:extLst>
              <a:ext uri="{FF2B5EF4-FFF2-40B4-BE49-F238E27FC236}">
                <a16:creationId xmlns:a16="http://schemas.microsoft.com/office/drawing/2014/main" id="{3C6D4788-8265-9A40-B4FF-9519FBEEBAFE}"/>
              </a:ext>
            </a:extLst>
          </p:cNvPr>
          <p:cNvPicPr>
            <a:picLocks noChangeAspect="1"/>
          </p:cNvPicPr>
          <p:nvPr/>
        </p:nvPicPr>
        <p:blipFill>
          <a:blip r:embed="rId3"/>
          <a:stretch>
            <a:fillRect/>
          </a:stretch>
        </p:blipFill>
        <p:spPr>
          <a:xfrm>
            <a:off x="23427" y="2900972"/>
            <a:ext cx="7513745" cy="513134"/>
          </a:xfrm>
          <a:prstGeom prst="rect">
            <a:avLst/>
          </a:prstGeom>
        </p:spPr>
      </p:pic>
      <p:pic>
        <p:nvPicPr>
          <p:cNvPr id="6" name="Picture 5">
            <a:extLst>
              <a:ext uri="{FF2B5EF4-FFF2-40B4-BE49-F238E27FC236}">
                <a16:creationId xmlns:a16="http://schemas.microsoft.com/office/drawing/2014/main" id="{B02334B8-7F71-A440-9A51-E7E432635723}"/>
              </a:ext>
            </a:extLst>
          </p:cNvPr>
          <p:cNvPicPr>
            <a:picLocks noChangeAspect="1"/>
          </p:cNvPicPr>
          <p:nvPr/>
        </p:nvPicPr>
        <p:blipFill>
          <a:blip r:embed="rId3"/>
          <a:stretch>
            <a:fillRect/>
          </a:stretch>
        </p:blipFill>
        <p:spPr>
          <a:xfrm>
            <a:off x="50907" y="2553702"/>
            <a:ext cx="7513745" cy="513134"/>
          </a:xfrm>
          <a:prstGeom prst="rect">
            <a:avLst/>
          </a:prstGeom>
        </p:spPr>
      </p:pic>
      <p:pic>
        <p:nvPicPr>
          <p:cNvPr id="4" name="Picture 3">
            <a:extLst>
              <a:ext uri="{FF2B5EF4-FFF2-40B4-BE49-F238E27FC236}">
                <a16:creationId xmlns:a16="http://schemas.microsoft.com/office/drawing/2014/main" id="{ABEE16F6-8E0D-B44A-AD25-FE118C5DC150}"/>
              </a:ext>
            </a:extLst>
          </p:cNvPr>
          <p:cNvPicPr>
            <a:picLocks noChangeAspect="1"/>
          </p:cNvPicPr>
          <p:nvPr/>
        </p:nvPicPr>
        <p:blipFill>
          <a:blip r:embed="rId4"/>
          <a:stretch>
            <a:fillRect/>
          </a:stretch>
        </p:blipFill>
        <p:spPr>
          <a:xfrm>
            <a:off x="0" y="1521118"/>
            <a:ext cx="8610600" cy="739460"/>
          </a:xfrm>
          <a:prstGeom prst="rect">
            <a:avLst/>
          </a:prstGeom>
        </p:spPr>
      </p:pic>
      <p:pic>
        <p:nvPicPr>
          <p:cNvPr id="3" name="Picture 2">
            <a:extLst>
              <a:ext uri="{FF2B5EF4-FFF2-40B4-BE49-F238E27FC236}">
                <a16:creationId xmlns:a16="http://schemas.microsoft.com/office/drawing/2014/main" id="{82F7E47E-A76F-864E-8641-AE827485B465}"/>
              </a:ext>
            </a:extLst>
          </p:cNvPr>
          <p:cNvPicPr>
            <a:picLocks noChangeAspect="1"/>
          </p:cNvPicPr>
          <p:nvPr/>
        </p:nvPicPr>
        <p:blipFill rotWithShape="1">
          <a:blip r:embed="rId5"/>
          <a:srcRect b="31369"/>
          <a:stretch/>
        </p:blipFill>
        <p:spPr>
          <a:xfrm>
            <a:off x="116174" y="4680643"/>
            <a:ext cx="4972640" cy="376498"/>
          </a:xfrm>
          <a:prstGeom prst="rect">
            <a:avLst/>
          </a:prstGeom>
        </p:spPr>
      </p:pic>
      <p:pic>
        <p:nvPicPr>
          <p:cNvPr id="843" name="image53.png" descr="image53.png"/>
          <p:cNvPicPr>
            <a:picLocks noChangeAspect="1"/>
          </p:cNvPicPr>
          <p:nvPr/>
        </p:nvPicPr>
        <p:blipFill>
          <a:blip r:embed="rId6">
            <a:extLst/>
          </a:blip>
          <a:stretch>
            <a:fillRect/>
          </a:stretch>
        </p:blipFill>
        <p:spPr>
          <a:xfrm>
            <a:off x="76200" y="2116138"/>
            <a:ext cx="7543800" cy="347663"/>
          </a:xfrm>
          <a:prstGeom prst="rect">
            <a:avLst/>
          </a:prstGeom>
          <a:ln w="12700">
            <a:miter lim="400000"/>
          </a:ln>
        </p:spPr>
      </p:pic>
      <p:graphicFrame>
        <p:nvGraphicFramePr>
          <p:cNvPr id="855" name="Table"/>
          <p:cNvGraphicFramePr/>
          <p:nvPr>
            <p:extLst>
              <p:ext uri="{D42A27DB-BD31-4B8C-83A1-F6EECF244321}">
                <p14:modId xmlns:p14="http://schemas.microsoft.com/office/powerpoint/2010/main" val="2191886762"/>
              </p:ext>
            </p:extLst>
          </p:nvPr>
        </p:nvGraphicFramePr>
        <p:xfrm>
          <a:off x="732299" y="4724399"/>
          <a:ext cx="6096000" cy="1524000"/>
        </p:xfrm>
        <a:graphic>
          <a:graphicData uri="http://schemas.openxmlformats.org/drawingml/2006/table">
            <a:tbl>
              <a:tblPr>
                <a:tableStyleId>{4C3C2611-4C71-4FC5-86AE-919BDF0F9419}</a:tableStyleId>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miter lim="400000"/>
                    </a:lnR>
                    <a:lnT w="12700">
                      <a:miter lim="400000"/>
                    </a:lnT>
                    <a:lnB w="12700">
                      <a:miter lim="400000"/>
                    </a:lnB>
                    <a:noFill/>
                  </a:tcPr>
                </a:tc>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solidFill>
                        <a:srgbClr val="BFBFBF"/>
                      </a:solidFill>
                    </a:lnR>
                    <a:lnT w="12700">
                      <a:miter lim="400000"/>
                    </a:lnT>
                    <a:lnB w="12700">
                      <a:solidFill>
                        <a:srgbClr val="BFBFBF"/>
                      </a:solidFill>
                    </a:lnB>
                    <a:noFill/>
                  </a:tcPr>
                </a:tc>
                <a:tc>
                  <a:txBody>
                    <a:bodyPr/>
                    <a:lstStyle/>
                    <a:p>
                      <a:pPr algn="l">
                        <a:defRPr sz="2400" b="0" i="0">
                          <a:latin typeface="+mj-lt"/>
                          <a:ea typeface="+mj-ea"/>
                          <a:cs typeface="+mj-cs"/>
                          <a:sym typeface="Helvetica"/>
                        </a:defRPr>
                      </a:pPr>
                      <a:r>
                        <a:rPr sz="1400">
                          <a:latin typeface="Comic Sans MS"/>
                          <a:ea typeface="Comic Sans MS"/>
                          <a:cs typeface="Comic Sans MS"/>
                          <a:sym typeface="Comic Sans MS"/>
                        </a:rPr>
                        <a:t>10.50 </a:t>
                      </a:r>
                    </a:p>
                  </a:txBody>
                  <a:tcPr marL="45720" marR="45720" horzOverflow="overflow">
                    <a:lnL w="12700">
                      <a:solidFill>
                        <a:srgbClr val="BFBFBF"/>
                      </a:solidFill>
                    </a:lnL>
                    <a:lnR w="12700">
                      <a:miter lim="400000"/>
                    </a:lnR>
                    <a:lnT w="12700">
                      <a:miter lim="400000"/>
                    </a:lnT>
                    <a:lnB w="12700">
                      <a:solidFill>
                        <a:srgbClr val="BFBFBF"/>
                      </a:solidFill>
                    </a:lnB>
                    <a:noFill/>
                  </a:tcPr>
                </a:tc>
                <a:extLst>
                  <a:ext uri="{0D108BD9-81ED-4DB2-BD59-A6C34878D82A}">
                    <a16:rowId xmlns:a16="http://schemas.microsoft.com/office/drawing/2014/main" val="10001"/>
                  </a:ext>
                </a:extLst>
              </a:tr>
              <a:tr h="296266">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solidFill>
                        <a:srgbClr val="BFBFBF"/>
                      </a:solidFill>
                    </a:lnR>
                    <a:lnT w="12700">
                      <a:solidFill>
                        <a:srgbClr val="BFBFBF"/>
                      </a:solidFill>
                    </a:lnT>
                    <a:lnB w="12700">
                      <a:solidFill>
                        <a:srgbClr val="BFBFBF"/>
                      </a:solidFill>
                    </a:lnB>
                    <a:noFill/>
                  </a:tcPr>
                </a:tc>
                <a:tc>
                  <a:txBody>
                    <a:bodyPr/>
                    <a:lstStyle/>
                    <a:p>
                      <a:pPr algn="l">
                        <a:defRPr sz="2400" b="0" i="0">
                          <a:latin typeface="+mj-lt"/>
                          <a:ea typeface="+mj-ea"/>
                          <a:cs typeface="+mj-cs"/>
                          <a:sym typeface="Helvetica"/>
                        </a:defRPr>
                      </a:pPr>
                      <a:r>
                        <a:rPr sz="1400" dirty="0">
                          <a:latin typeface="Comic Sans MS"/>
                          <a:ea typeface="Comic Sans MS"/>
                          <a:cs typeface="Comic Sans MS"/>
                          <a:sym typeface="Comic Sans MS"/>
                        </a:rPr>
                        <a:t> 9.00 </a:t>
                      </a:r>
                    </a:p>
                  </a:txBody>
                  <a:tcPr marL="45720" marR="45720" horzOverflow="overflow">
                    <a:lnL w="12700">
                      <a:solidFill>
                        <a:srgbClr val="BFBFBF"/>
                      </a:solidFill>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solidFill>
                        <a:srgbClr val="BFBFBF"/>
                      </a:solidFill>
                    </a:lnR>
                    <a:lnT w="12700">
                      <a:solidFill>
                        <a:srgbClr val="BFBFBF"/>
                      </a:solidFill>
                    </a:lnT>
                    <a:lnB w="12700">
                      <a:solidFill>
                        <a:srgbClr val="BFBFBF"/>
                      </a:solidFill>
                    </a:lnB>
                    <a:noFill/>
                  </a:tcPr>
                </a:tc>
                <a:tc>
                  <a:txBody>
                    <a:bodyPr/>
                    <a:lstStyle/>
                    <a:p>
                      <a:pPr algn="l">
                        <a:defRPr sz="2400" b="0" i="0">
                          <a:latin typeface="+mj-lt"/>
                          <a:ea typeface="+mj-ea"/>
                          <a:cs typeface="+mj-cs"/>
                          <a:sym typeface="Helvetica"/>
                        </a:defRPr>
                      </a:pPr>
                      <a:r>
                        <a:rPr sz="1400">
                          <a:latin typeface="Comic Sans MS"/>
                          <a:ea typeface="Comic Sans MS"/>
                          <a:cs typeface="Comic Sans MS"/>
                          <a:sym typeface="Comic Sans MS"/>
                        </a:rPr>
                        <a:t>11.25 </a:t>
                      </a:r>
                    </a:p>
                  </a:txBody>
                  <a:tcPr marL="45720" marR="45720" horzOverflow="overflow">
                    <a:lnL w="12700">
                      <a:solidFill>
                        <a:srgbClr val="BFBFBF"/>
                      </a:solidFill>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solidFill>
                        <a:srgbClr val="BFBFBF"/>
                      </a:solidFill>
                    </a:lnR>
                    <a:lnT w="12700">
                      <a:solidFill>
                        <a:srgbClr val="BFBFBF"/>
                      </a:solidFill>
                    </a:lnT>
                    <a:lnB w="12700">
                      <a:miter lim="400000"/>
                    </a:lnB>
                    <a:noFill/>
                  </a:tcPr>
                </a:tc>
                <a:tc>
                  <a:txBody>
                    <a:bodyPr/>
                    <a:lstStyle/>
                    <a:p>
                      <a:pPr algn="l">
                        <a:defRPr sz="2400" b="0" i="0">
                          <a:latin typeface="+mj-lt"/>
                          <a:ea typeface="+mj-ea"/>
                          <a:cs typeface="+mj-cs"/>
                          <a:sym typeface="Helvetica"/>
                        </a:defRPr>
                      </a:pPr>
                      <a:r>
                        <a:rPr sz="1400" dirty="0">
                          <a:latin typeface="Comic Sans MS"/>
                          <a:ea typeface="Comic Sans MS"/>
                          <a:cs typeface="Comic Sans MS"/>
                          <a:sym typeface="Comic Sans MS"/>
                        </a:rPr>
                        <a:t>10.25     </a:t>
                      </a:r>
                    </a:p>
                  </a:txBody>
                  <a:tcPr marL="45720" marR="45720" horzOverflow="overflow">
                    <a:lnL w="12700">
                      <a:solidFill>
                        <a:srgbClr val="BFBFBF"/>
                      </a:solidFill>
                    </a:lnL>
                    <a:lnR w="12700">
                      <a:miter lim="400000"/>
                    </a:lnR>
                    <a:lnT w="12700">
                      <a:solidFill>
                        <a:srgbClr val="BFBFBF"/>
                      </a:solidFill>
                    </a:lnT>
                    <a:lnB w="12700">
                      <a:miter lim="400000"/>
                    </a:lnB>
                    <a:noFill/>
                  </a:tcPr>
                </a:tc>
                <a:extLst>
                  <a:ext uri="{0D108BD9-81ED-4DB2-BD59-A6C34878D82A}">
                    <a16:rowId xmlns:a16="http://schemas.microsoft.com/office/drawing/2014/main" val="10004"/>
                  </a:ext>
                </a:extLst>
              </a:tr>
            </a:tbl>
          </a:graphicData>
        </a:graphic>
      </p:graphicFrame>
      <p:sp>
        <p:nvSpPr>
          <p:cNvPr id="856" name="Extending the Design Recipe"/>
          <p:cNvSpPr txBox="1">
            <a:spLocks noGrp="1"/>
          </p:cNvSpPr>
          <p:nvPr>
            <p:ph type="title"/>
          </p:nvPr>
        </p:nvSpPr>
        <p:spPr>
          <a:prstGeom prst="rect">
            <a:avLst/>
          </a:prstGeom>
        </p:spPr>
        <p:txBody>
          <a:bodyPr/>
          <a:lstStyle/>
          <a:p>
            <a:r>
              <a:t>Extending the Design Recipe</a:t>
            </a:r>
          </a:p>
        </p:txBody>
      </p:sp>
      <p:sp>
        <p:nvSpPr>
          <p:cNvPr id="8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59</a:t>
            </a:fld>
            <a:endParaRPr sz="1200">
              <a:solidFill>
                <a:srgbClr val="D38E27"/>
              </a:solidFill>
              <a:latin typeface="Arial"/>
              <a:ea typeface="Arial"/>
              <a:cs typeface="Arial"/>
              <a:sym typeface="Arial"/>
            </a:endParaRPr>
          </a:p>
        </p:txBody>
      </p:sp>
      <p:sp>
        <p:nvSpPr>
          <p:cNvPr id="858" name="cost"/>
          <p:cNvSpPr txBox="1"/>
          <p:nvPr/>
        </p:nvSpPr>
        <p:spPr>
          <a:xfrm>
            <a:off x="609600" y="1587500"/>
            <a:ext cx="459306"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dirty="0">
                <a:latin typeface="Comic Sans MS"/>
                <a:ea typeface="Comic Sans MS"/>
                <a:cs typeface="Comic Sans MS"/>
                <a:sym typeface="Comic Sans MS"/>
              </a:rPr>
              <a:t>cost</a:t>
            </a:r>
          </a:p>
        </p:txBody>
      </p:sp>
      <p:sp>
        <p:nvSpPr>
          <p:cNvPr id="859" name="String"/>
          <p:cNvSpPr txBox="1"/>
          <p:nvPr/>
        </p:nvSpPr>
        <p:spPr>
          <a:xfrm>
            <a:off x="3429000" y="1598612"/>
            <a:ext cx="633894" cy="332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String</a:t>
            </a:r>
          </a:p>
        </p:txBody>
      </p:sp>
      <p:sp>
        <p:nvSpPr>
          <p:cNvPr id="860" name="Number"/>
          <p:cNvSpPr txBox="1"/>
          <p:nvPr/>
        </p:nvSpPr>
        <p:spPr>
          <a:xfrm>
            <a:off x="7086600" y="1582737"/>
            <a:ext cx="764727" cy="332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Number</a:t>
            </a:r>
          </a:p>
        </p:txBody>
      </p:sp>
      <p:sp>
        <p:nvSpPr>
          <p:cNvPr id="861" name="cost                      “pepperoni”"/>
          <p:cNvSpPr txBox="1"/>
          <p:nvPr/>
        </p:nvSpPr>
        <p:spPr>
          <a:xfrm>
            <a:off x="1051645" y="2752644"/>
            <a:ext cx="2847340"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dirty="0">
                <a:latin typeface="Comic Sans MS"/>
                <a:ea typeface="Comic Sans MS"/>
                <a:cs typeface="Comic Sans MS"/>
                <a:sym typeface="Comic Sans MS"/>
              </a:rPr>
              <a:t>cost                      “pepperoni”	</a:t>
            </a:r>
          </a:p>
        </p:txBody>
      </p:sp>
      <p:sp>
        <p:nvSpPr>
          <p:cNvPr id="862" name="cost                       “cheese”"/>
          <p:cNvSpPr txBox="1"/>
          <p:nvPr/>
        </p:nvSpPr>
        <p:spPr>
          <a:xfrm>
            <a:off x="1051645" y="3068398"/>
            <a:ext cx="2394097"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cost                       “cheese”</a:t>
            </a:r>
          </a:p>
        </p:txBody>
      </p:sp>
      <p:sp>
        <p:nvSpPr>
          <p:cNvPr id="863" name="10.50"/>
          <p:cNvSpPr txBox="1"/>
          <p:nvPr/>
        </p:nvSpPr>
        <p:spPr>
          <a:xfrm>
            <a:off x="5537920" y="2752644"/>
            <a:ext cx="554023"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10.50</a:t>
            </a:r>
          </a:p>
        </p:txBody>
      </p:sp>
      <p:sp>
        <p:nvSpPr>
          <p:cNvPr id="864" name="9.00"/>
          <p:cNvSpPr txBox="1"/>
          <p:nvPr/>
        </p:nvSpPr>
        <p:spPr>
          <a:xfrm>
            <a:off x="5623645" y="3025536"/>
            <a:ext cx="473978" cy="332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9.00</a:t>
            </a:r>
          </a:p>
        </p:txBody>
      </p:sp>
      <p:sp>
        <p:nvSpPr>
          <p:cNvPr id="865" name="cost                       “chicken”"/>
          <p:cNvSpPr txBox="1"/>
          <p:nvPr/>
        </p:nvSpPr>
        <p:spPr>
          <a:xfrm>
            <a:off x="1051645" y="3370598"/>
            <a:ext cx="2442974"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cost                       “chicken”</a:t>
            </a:r>
          </a:p>
        </p:txBody>
      </p:sp>
      <p:sp>
        <p:nvSpPr>
          <p:cNvPr id="866" name="11.25"/>
          <p:cNvSpPr txBox="1"/>
          <p:nvPr/>
        </p:nvSpPr>
        <p:spPr>
          <a:xfrm>
            <a:off x="5623645" y="3327735"/>
            <a:ext cx="525547" cy="332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11.25</a:t>
            </a:r>
          </a:p>
        </p:txBody>
      </p:sp>
      <p:sp>
        <p:nvSpPr>
          <p:cNvPr id="867" name="cost                       “broccoli”"/>
          <p:cNvSpPr txBox="1"/>
          <p:nvPr/>
        </p:nvSpPr>
        <p:spPr>
          <a:xfrm>
            <a:off x="1051645" y="3671016"/>
            <a:ext cx="2480392" cy="332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cost                       “broccoli”</a:t>
            </a:r>
          </a:p>
        </p:txBody>
      </p:sp>
      <p:sp>
        <p:nvSpPr>
          <p:cNvPr id="868" name="10.25"/>
          <p:cNvSpPr txBox="1"/>
          <p:nvPr/>
        </p:nvSpPr>
        <p:spPr>
          <a:xfrm>
            <a:off x="5623645" y="3628154"/>
            <a:ext cx="554023"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10.25</a:t>
            </a:r>
          </a:p>
        </p:txBody>
      </p:sp>
      <p:sp>
        <p:nvSpPr>
          <p:cNvPr id="869" name="cost"/>
          <p:cNvSpPr txBox="1"/>
          <p:nvPr/>
        </p:nvSpPr>
        <p:spPr>
          <a:xfrm>
            <a:off x="1066800" y="4724400"/>
            <a:ext cx="459306"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cost</a:t>
            </a:r>
          </a:p>
        </p:txBody>
      </p:sp>
      <p:sp>
        <p:nvSpPr>
          <p:cNvPr id="870" name="topping"/>
          <p:cNvSpPr txBox="1"/>
          <p:nvPr/>
        </p:nvSpPr>
        <p:spPr>
          <a:xfrm>
            <a:off x="3124200" y="4724400"/>
            <a:ext cx="708817" cy="3327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sz="1400">
                <a:latin typeface="Comic Sans MS"/>
                <a:ea typeface="Comic Sans MS"/>
                <a:cs typeface="Comic Sans MS"/>
                <a:sym typeface="Comic Sans MS"/>
              </a:rPr>
              <a:t>topping</a:t>
            </a:r>
          </a:p>
        </p:txBody>
      </p:sp>
      <p:pic>
        <p:nvPicPr>
          <p:cNvPr id="871" name="image59.png" descr="image59.png"/>
          <p:cNvPicPr>
            <a:picLocks noChangeAspect="1"/>
          </p:cNvPicPr>
          <p:nvPr/>
        </p:nvPicPr>
        <p:blipFill>
          <a:blip r:embed="rId7">
            <a:extLst/>
          </a:blip>
          <a:stretch>
            <a:fillRect/>
          </a:stretch>
        </p:blipFill>
        <p:spPr>
          <a:xfrm>
            <a:off x="100013" y="4295775"/>
            <a:ext cx="7483476" cy="423863"/>
          </a:xfrm>
          <a:prstGeom prst="rect">
            <a:avLst/>
          </a:prstGeom>
          <a:ln w="12700">
            <a:miter lim="400000"/>
          </a:ln>
        </p:spPr>
      </p:pic>
      <p:sp>
        <p:nvSpPr>
          <p:cNvPr id="872" name="(string=?   topping   “pepperoni”)…"/>
          <p:cNvSpPr txBox="1"/>
          <p:nvPr/>
        </p:nvSpPr>
        <p:spPr>
          <a:xfrm>
            <a:off x="1245113" y="4939923"/>
            <a:ext cx="3250362" cy="138499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150000"/>
              </a:lnSpc>
              <a:defRPr sz="2800">
                <a:latin typeface="+mj-lt"/>
                <a:ea typeface="+mj-ea"/>
                <a:cs typeface="+mj-cs"/>
                <a:sym typeface="Helvetica"/>
              </a:defRPr>
            </a:pPr>
            <a:r>
              <a:rPr lang="en-US" sz="1400" dirty="0">
                <a:latin typeface="Comic Sans MS"/>
                <a:ea typeface="Comic Sans MS"/>
                <a:cs typeface="Comic Sans MS"/>
                <a:sym typeface="Comic Sans MS"/>
              </a:rPr>
              <a:t>s</a:t>
            </a:r>
            <a:r>
              <a:rPr sz="1400" dirty="0">
                <a:latin typeface="Comic Sans MS"/>
                <a:ea typeface="Comic Sans MS"/>
                <a:cs typeface="Comic Sans MS"/>
                <a:sym typeface="Comic Sans MS"/>
              </a:rPr>
              <a:t>tring</a:t>
            </a:r>
            <a:r>
              <a:rPr lang="en-US" sz="1400" dirty="0">
                <a:latin typeface="Comic Sans MS"/>
                <a:ea typeface="Comic Sans MS"/>
                <a:cs typeface="Comic Sans MS"/>
                <a:sym typeface="Comic Sans MS"/>
              </a:rPr>
              <a:t>-equal(</a:t>
            </a:r>
            <a:r>
              <a:rPr sz="1400" dirty="0">
                <a:latin typeface="Comic Sans MS"/>
                <a:ea typeface="Comic Sans MS"/>
                <a:cs typeface="Comic Sans MS"/>
                <a:sym typeface="Comic Sans MS"/>
              </a:rPr>
              <a:t>topping</a:t>
            </a:r>
            <a:r>
              <a:rPr lang="en-US" sz="1400" dirty="0">
                <a:latin typeface="Comic Sans MS"/>
                <a:ea typeface="Comic Sans MS"/>
                <a:cs typeface="Comic Sans MS"/>
                <a:sym typeface="Comic Sans MS"/>
              </a:rPr>
              <a:t>,</a:t>
            </a:r>
            <a:r>
              <a:rPr sz="1400" dirty="0">
                <a:latin typeface="Comic Sans MS"/>
                <a:ea typeface="Comic Sans MS"/>
                <a:cs typeface="Comic Sans MS"/>
                <a:sym typeface="Comic Sans MS"/>
              </a:rPr>
              <a:t> “pepperoni”)</a:t>
            </a:r>
            <a:r>
              <a:rPr lang="en-US" sz="1400" dirty="0">
                <a:latin typeface="Comic Sans MS"/>
                <a:ea typeface="Comic Sans MS"/>
                <a:cs typeface="Comic Sans MS"/>
                <a:sym typeface="Comic Sans MS"/>
              </a:rPr>
              <a:t>:</a:t>
            </a:r>
            <a:endParaRPr sz="1400" dirty="0">
              <a:latin typeface="Comic Sans MS"/>
              <a:ea typeface="Comic Sans MS"/>
              <a:cs typeface="Comic Sans MS"/>
              <a:sym typeface="Comic Sans MS"/>
            </a:endParaRPr>
          </a:p>
          <a:p>
            <a:pPr>
              <a:lnSpc>
                <a:spcPct val="150000"/>
              </a:lnSpc>
              <a:defRPr sz="2800">
                <a:latin typeface="+mj-lt"/>
                <a:ea typeface="+mj-ea"/>
                <a:cs typeface="+mj-cs"/>
                <a:sym typeface="Helvetica"/>
              </a:defRPr>
            </a:pPr>
            <a:r>
              <a:rPr lang="en-US" sz="1400" dirty="0">
                <a:latin typeface="Comic Sans MS"/>
                <a:ea typeface="Comic Sans MS"/>
                <a:cs typeface="Comic Sans MS"/>
                <a:sym typeface="Comic Sans MS"/>
              </a:rPr>
              <a:t>s</a:t>
            </a:r>
            <a:r>
              <a:rPr sz="1400" dirty="0">
                <a:latin typeface="Comic Sans MS"/>
                <a:ea typeface="Comic Sans MS"/>
                <a:cs typeface="Comic Sans MS"/>
                <a:sym typeface="Comic Sans MS"/>
              </a:rPr>
              <a:t>tring</a:t>
            </a:r>
            <a:r>
              <a:rPr lang="en-US" sz="1400" dirty="0">
                <a:latin typeface="Comic Sans MS"/>
                <a:ea typeface="Comic Sans MS"/>
                <a:cs typeface="Comic Sans MS"/>
                <a:sym typeface="Comic Sans MS"/>
              </a:rPr>
              <a:t>-equal(</a:t>
            </a:r>
            <a:r>
              <a:rPr sz="1400" dirty="0">
                <a:latin typeface="Comic Sans MS"/>
                <a:ea typeface="Comic Sans MS"/>
                <a:cs typeface="Comic Sans MS"/>
                <a:sym typeface="Comic Sans MS"/>
              </a:rPr>
              <a:t>toppin</a:t>
            </a:r>
            <a:r>
              <a:rPr lang="en-US" sz="1400" dirty="0">
                <a:latin typeface="Comic Sans MS"/>
                <a:ea typeface="Comic Sans MS"/>
                <a:cs typeface="Comic Sans MS"/>
                <a:sym typeface="Comic Sans MS"/>
              </a:rPr>
              <a:t>g,</a:t>
            </a:r>
            <a:r>
              <a:rPr sz="1400" dirty="0">
                <a:latin typeface="Comic Sans MS"/>
                <a:ea typeface="Comic Sans MS"/>
                <a:cs typeface="Comic Sans MS"/>
                <a:sym typeface="Comic Sans MS"/>
              </a:rPr>
              <a:t> “cheese”)</a:t>
            </a:r>
            <a:r>
              <a:rPr lang="en-US" sz="1400" dirty="0">
                <a:latin typeface="Comic Sans MS"/>
                <a:ea typeface="Comic Sans MS"/>
                <a:cs typeface="Comic Sans MS"/>
                <a:sym typeface="Comic Sans MS"/>
              </a:rPr>
              <a:t>:</a:t>
            </a:r>
            <a:endParaRPr sz="1400" dirty="0">
              <a:latin typeface="Comic Sans MS"/>
              <a:ea typeface="Comic Sans MS"/>
              <a:cs typeface="Comic Sans MS"/>
              <a:sym typeface="Comic Sans MS"/>
            </a:endParaRPr>
          </a:p>
          <a:p>
            <a:pPr>
              <a:lnSpc>
                <a:spcPct val="150000"/>
              </a:lnSpc>
              <a:defRPr sz="2800">
                <a:latin typeface="+mj-lt"/>
                <a:ea typeface="+mj-ea"/>
                <a:cs typeface="+mj-cs"/>
                <a:sym typeface="Helvetica"/>
              </a:defRPr>
            </a:pPr>
            <a:r>
              <a:rPr lang="en-US" sz="1400" dirty="0">
                <a:latin typeface="Comic Sans MS"/>
                <a:ea typeface="Comic Sans MS"/>
                <a:cs typeface="Comic Sans MS"/>
                <a:sym typeface="Comic Sans MS"/>
              </a:rPr>
              <a:t>string-equal(</a:t>
            </a:r>
            <a:r>
              <a:rPr sz="1400" dirty="0">
                <a:latin typeface="Comic Sans MS"/>
                <a:ea typeface="Comic Sans MS"/>
                <a:cs typeface="Comic Sans MS"/>
                <a:sym typeface="Comic Sans MS"/>
              </a:rPr>
              <a:t>topping</a:t>
            </a:r>
            <a:r>
              <a:rPr lang="en-US" sz="1400" dirty="0">
                <a:latin typeface="Comic Sans MS"/>
                <a:ea typeface="Comic Sans MS"/>
                <a:cs typeface="Comic Sans MS"/>
                <a:sym typeface="Comic Sans MS"/>
              </a:rPr>
              <a:t>, </a:t>
            </a:r>
            <a:r>
              <a:rPr sz="1400" dirty="0">
                <a:latin typeface="Comic Sans MS"/>
                <a:ea typeface="Comic Sans MS"/>
                <a:cs typeface="Comic Sans MS"/>
                <a:sym typeface="Comic Sans MS"/>
              </a:rPr>
              <a:t>“chicken”)</a:t>
            </a:r>
            <a:r>
              <a:rPr lang="en-US" sz="1400" dirty="0">
                <a:latin typeface="Comic Sans MS"/>
                <a:ea typeface="Comic Sans MS"/>
                <a:cs typeface="Comic Sans MS"/>
                <a:sym typeface="Comic Sans MS"/>
              </a:rPr>
              <a:t>:</a:t>
            </a:r>
            <a:endParaRPr sz="1400" dirty="0">
              <a:latin typeface="Comic Sans MS"/>
              <a:ea typeface="Comic Sans MS"/>
              <a:cs typeface="Comic Sans MS"/>
              <a:sym typeface="Comic Sans MS"/>
            </a:endParaRPr>
          </a:p>
          <a:p>
            <a:pPr>
              <a:lnSpc>
                <a:spcPct val="150000"/>
              </a:lnSpc>
              <a:defRPr sz="2800">
                <a:latin typeface="+mj-lt"/>
                <a:ea typeface="+mj-ea"/>
                <a:cs typeface="+mj-cs"/>
                <a:sym typeface="Helvetica"/>
              </a:defRPr>
            </a:pPr>
            <a:r>
              <a:rPr lang="en-US" sz="1400" dirty="0">
                <a:latin typeface="Comic Sans MS"/>
                <a:ea typeface="Comic Sans MS"/>
                <a:cs typeface="Comic Sans MS"/>
                <a:sym typeface="Comic Sans MS"/>
              </a:rPr>
              <a:t>string-equal(</a:t>
            </a:r>
            <a:r>
              <a:rPr sz="1400" dirty="0">
                <a:latin typeface="Comic Sans MS"/>
                <a:ea typeface="Comic Sans MS"/>
                <a:cs typeface="Comic Sans MS"/>
                <a:sym typeface="Comic Sans MS"/>
              </a:rPr>
              <a:t>topping</a:t>
            </a:r>
            <a:r>
              <a:rPr lang="en-US" sz="1400" dirty="0">
                <a:latin typeface="Comic Sans MS"/>
                <a:ea typeface="Comic Sans MS"/>
                <a:cs typeface="Comic Sans MS"/>
                <a:sym typeface="Comic Sans MS"/>
              </a:rPr>
              <a:t>, </a:t>
            </a:r>
            <a:r>
              <a:rPr sz="1400" dirty="0">
                <a:latin typeface="Comic Sans MS"/>
                <a:ea typeface="Comic Sans MS"/>
                <a:cs typeface="Comic Sans MS"/>
                <a:sym typeface="Comic Sans MS"/>
              </a:rPr>
              <a:t>“broccoli”)</a:t>
            </a:r>
            <a:r>
              <a:rPr lang="en-US" sz="1400" dirty="0">
                <a:latin typeface="Comic Sans MS"/>
                <a:ea typeface="Comic Sans MS"/>
                <a:cs typeface="Comic Sans MS"/>
                <a:sym typeface="Comic Sans MS"/>
              </a:rPr>
              <a:t>:</a:t>
            </a:r>
            <a:endParaRPr sz="1400" dirty="0">
              <a:latin typeface="Comic Sans MS"/>
              <a:ea typeface="Comic Sans MS"/>
              <a:cs typeface="Comic Sans MS"/>
              <a:sym typeface="Comic Sans MS"/>
            </a:endParaRPr>
          </a:p>
        </p:txBody>
      </p:sp>
      <p:sp>
        <p:nvSpPr>
          <p:cNvPr id="874" name="Rectangle"/>
          <p:cNvSpPr/>
          <p:nvPr/>
        </p:nvSpPr>
        <p:spPr>
          <a:xfrm>
            <a:off x="5562600" y="2438400"/>
            <a:ext cx="685800" cy="1906589"/>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a:p>
        </p:txBody>
      </p:sp>
      <p:sp>
        <p:nvSpPr>
          <p:cNvPr id="875" name="Rectangle"/>
          <p:cNvSpPr/>
          <p:nvPr/>
        </p:nvSpPr>
        <p:spPr>
          <a:xfrm>
            <a:off x="2514600" y="2439988"/>
            <a:ext cx="1143000" cy="1905001"/>
          </a:xfrm>
          <a:prstGeom prst="rect">
            <a:avLst/>
          </a:prstGeom>
          <a:solidFill>
            <a:srgbClr val="FF1200">
              <a:alpha val="45097"/>
            </a:srgbClr>
          </a:solidFill>
          <a:ln w="10000">
            <a:solidFill>
              <a:srgbClr val="FFFFFF"/>
            </a:solidFill>
            <a:miter/>
          </a:ln>
          <a:effectLst>
            <a:outerShdw blurRad="76200" dist="50800" dir="5400000" rotWithShape="0">
              <a:srgbClr val="4E3B30">
                <a:alpha val="59998"/>
              </a:srgbClr>
            </a:outerShdw>
          </a:effectLst>
        </p:spPr>
        <p:txBody>
          <a:bodyPr lIns="45719" rIns="45719" anchor="ctr"/>
          <a:lstStyle/>
          <a:p>
            <a:pPr algn="ctr"/>
            <a:endParaRPr/>
          </a:p>
        </p:txBody>
      </p:sp>
      <p:grpSp>
        <p:nvGrpSpPr>
          <p:cNvPr id="878" name="Group"/>
          <p:cNvGrpSpPr/>
          <p:nvPr/>
        </p:nvGrpSpPr>
        <p:grpSpPr>
          <a:xfrm>
            <a:off x="7315200" y="2669381"/>
            <a:ext cx="1295400" cy="533401"/>
            <a:chOff x="0" y="0"/>
            <a:chExt cx="1295400" cy="533400"/>
          </a:xfrm>
        </p:grpSpPr>
        <p:sp>
          <p:nvSpPr>
            <p:cNvPr id="876" name="Quote Bubble"/>
            <p:cNvSpPr/>
            <p:nvPr/>
          </p:nvSpPr>
          <p:spPr>
            <a:xfrm>
              <a:off x="0" y="0"/>
              <a:ext cx="1295400" cy="533400"/>
            </a:xfrm>
            <a:prstGeom prst="wedgeEllipseCallout">
              <a:avLst>
                <a:gd name="adj1" fmla="val -134799"/>
                <a:gd name="adj2" fmla="val 33159"/>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77" name="price"/>
            <p:cNvSpPr txBox="1"/>
            <p:nvPr/>
          </p:nvSpPr>
          <p:spPr>
            <a:xfrm>
              <a:off x="189706" y="84480"/>
              <a:ext cx="915988" cy="3644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FFFFFF"/>
                  </a:solidFill>
                </a:defRPr>
              </a:lvl1pPr>
            </a:lstStyle>
            <a:p>
              <a:pPr>
                <a:defRPr sz="2400"/>
              </a:pPr>
              <a:r>
                <a:rPr sz="1800"/>
                <a:t>price</a:t>
              </a:r>
            </a:p>
          </p:txBody>
        </p:sp>
      </p:grpSp>
      <p:grpSp>
        <p:nvGrpSpPr>
          <p:cNvPr id="881" name="Group"/>
          <p:cNvGrpSpPr/>
          <p:nvPr/>
        </p:nvGrpSpPr>
        <p:grpSpPr>
          <a:xfrm>
            <a:off x="1143000" y="2135981"/>
            <a:ext cx="1295400" cy="533401"/>
            <a:chOff x="0" y="0"/>
            <a:chExt cx="1295400" cy="533400"/>
          </a:xfrm>
        </p:grpSpPr>
        <p:sp>
          <p:nvSpPr>
            <p:cNvPr id="879" name="Quote Bubble"/>
            <p:cNvSpPr/>
            <p:nvPr/>
          </p:nvSpPr>
          <p:spPr>
            <a:xfrm>
              <a:off x="0" y="0"/>
              <a:ext cx="1295400" cy="533400"/>
            </a:xfrm>
            <a:prstGeom prst="wedgeEllipseCallout">
              <a:avLst>
                <a:gd name="adj1" fmla="val 65835"/>
                <a:gd name="adj2" fmla="val 103835"/>
              </a:avLst>
            </a:prstGeom>
            <a:gradFill flip="none" rotWithShape="1">
              <a:gsLst>
                <a:gs pos="0">
                  <a:srgbClr val="B25E41"/>
                </a:gs>
                <a:gs pos="100000">
                  <a:srgbClr val="F5B2A3"/>
                </a:gs>
              </a:gsLst>
              <a:lin ang="16200000" scaled="0"/>
            </a:gra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880" name="topping"/>
            <p:cNvSpPr txBox="1"/>
            <p:nvPr/>
          </p:nvSpPr>
          <p:spPr>
            <a:xfrm>
              <a:off x="189706" y="120649"/>
              <a:ext cx="915988" cy="292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600">
                  <a:solidFill>
                    <a:srgbClr val="FFFFFF"/>
                  </a:solidFill>
                  <a:latin typeface="Comic Sans MS"/>
                  <a:ea typeface="Comic Sans MS"/>
                  <a:cs typeface="Comic Sans MS"/>
                  <a:sym typeface="Comic Sans MS"/>
                </a:defRPr>
              </a:lvl1pPr>
            </a:lstStyle>
            <a:p>
              <a:pPr>
                <a:defRPr sz="2400">
                  <a:latin typeface="Franklin Gothic Book"/>
                  <a:ea typeface="Franklin Gothic Book"/>
                  <a:cs typeface="Franklin Gothic Book"/>
                  <a:sym typeface="Franklin Gothic Book"/>
                </a:defRPr>
              </a:pPr>
              <a:r>
                <a:rPr sz="1600">
                  <a:latin typeface="Comic Sans MS"/>
                  <a:ea typeface="Comic Sans MS"/>
                  <a:cs typeface="Comic Sans MS"/>
                  <a:sym typeface="Comic Sans MS"/>
                </a:rPr>
                <a:t>topping</a:t>
              </a:r>
            </a:p>
          </p:txBody>
        </p:sp>
      </p:grpSp>
      <p:sp>
        <p:nvSpPr>
          <p:cNvPr id="51" name="cost                      “pepperoni”">
            <a:extLst>
              <a:ext uri="{FF2B5EF4-FFF2-40B4-BE49-F238E27FC236}">
                <a16:creationId xmlns:a16="http://schemas.microsoft.com/office/drawing/2014/main" id="{B8D6971D-523B-6F4F-AC15-484A175BB2B2}"/>
              </a:ext>
            </a:extLst>
          </p:cNvPr>
          <p:cNvSpPr txBox="1"/>
          <p:nvPr/>
        </p:nvSpPr>
        <p:spPr>
          <a:xfrm>
            <a:off x="50523" y="2485242"/>
            <a:ext cx="1058942"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urier" pitchFamily="2" charset="0"/>
                <a:sym typeface="Comic Sans MS"/>
              </a:rPr>
              <a:t>examples:</a:t>
            </a:r>
            <a:endParaRPr sz="1400" dirty="0">
              <a:latin typeface="Courier" pitchFamily="2" charset="0"/>
              <a:sym typeface="Comic Sans MS"/>
            </a:endParaRPr>
          </a:p>
        </p:txBody>
      </p:sp>
      <p:sp>
        <p:nvSpPr>
          <p:cNvPr id="52" name="cost                      “pepperoni”">
            <a:extLst>
              <a:ext uri="{FF2B5EF4-FFF2-40B4-BE49-F238E27FC236}">
                <a16:creationId xmlns:a16="http://schemas.microsoft.com/office/drawing/2014/main" id="{373A9464-B479-3742-867F-73CC45444F7D}"/>
              </a:ext>
            </a:extLst>
          </p:cNvPr>
          <p:cNvSpPr txBox="1"/>
          <p:nvPr/>
        </p:nvSpPr>
        <p:spPr>
          <a:xfrm>
            <a:off x="-7297" y="4000687"/>
            <a:ext cx="414535"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urier" pitchFamily="2" charset="0"/>
                <a:sym typeface="Comic Sans MS"/>
              </a:rPr>
              <a:t>end</a:t>
            </a:r>
            <a:endParaRPr sz="1400" dirty="0">
              <a:latin typeface="Courier" pitchFamily="2" charset="0"/>
              <a:sym typeface="Comic Sans MS"/>
            </a:endParaRPr>
          </a:p>
        </p:txBody>
      </p:sp>
      <p:sp>
        <p:nvSpPr>
          <p:cNvPr id="54" name="cond">
            <a:extLst>
              <a:ext uri="{FF2B5EF4-FFF2-40B4-BE49-F238E27FC236}">
                <a16:creationId xmlns:a16="http://schemas.microsoft.com/office/drawing/2014/main" id="{88F7F85A-9691-2542-8747-1B7A4CE84556}"/>
              </a:ext>
            </a:extLst>
          </p:cNvPr>
          <p:cNvSpPr txBox="1"/>
          <p:nvPr/>
        </p:nvSpPr>
        <p:spPr>
          <a:xfrm>
            <a:off x="195065" y="6640003"/>
            <a:ext cx="414535"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end</a:t>
            </a:r>
            <a:endParaRPr sz="1400" b="1" dirty="0">
              <a:latin typeface="Courier" pitchFamily="2" charset="0"/>
              <a:sym typeface="Comic Sans MS"/>
            </a:endParaRPr>
          </a:p>
        </p:txBody>
      </p:sp>
      <p:grpSp>
        <p:nvGrpSpPr>
          <p:cNvPr id="8" name="Group 7">
            <a:extLst>
              <a:ext uri="{FF2B5EF4-FFF2-40B4-BE49-F238E27FC236}">
                <a16:creationId xmlns:a16="http://schemas.microsoft.com/office/drawing/2014/main" id="{63141FE0-8383-664E-A963-3A6A72A3C45C}"/>
              </a:ext>
            </a:extLst>
          </p:cNvPr>
          <p:cNvGrpSpPr/>
          <p:nvPr/>
        </p:nvGrpSpPr>
        <p:grpSpPr>
          <a:xfrm>
            <a:off x="328654" y="5011410"/>
            <a:ext cx="859486" cy="1773120"/>
            <a:chOff x="328654" y="5011410"/>
            <a:chExt cx="859486" cy="1773120"/>
          </a:xfrm>
        </p:grpSpPr>
        <p:sp>
          <p:nvSpPr>
            <p:cNvPr id="873" name="cond"/>
            <p:cNvSpPr txBox="1"/>
            <p:nvPr/>
          </p:nvSpPr>
          <p:spPr>
            <a:xfrm>
              <a:off x="348632" y="5011410"/>
              <a:ext cx="307133"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if</a:t>
              </a:r>
              <a:endParaRPr sz="1400" b="1" dirty="0">
                <a:latin typeface="Courier" pitchFamily="2" charset="0"/>
                <a:sym typeface="Comic Sans MS"/>
              </a:endParaRPr>
            </a:p>
          </p:txBody>
        </p:sp>
        <p:sp>
          <p:nvSpPr>
            <p:cNvPr id="53" name="cond">
              <a:extLst>
                <a:ext uri="{FF2B5EF4-FFF2-40B4-BE49-F238E27FC236}">
                  <a16:creationId xmlns:a16="http://schemas.microsoft.com/office/drawing/2014/main" id="{CAE2BA05-BFF5-0641-A0FA-DEAB744B5C4B}"/>
                </a:ext>
              </a:extLst>
            </p:cNvPr>
            <p:cNvSpPr txBox="1"/>
            <p:nvPr/>
          </p:nvSpPr>
          <p:spPr>
            <a:xfrm>
              <a:off x="328654" y="6476753"/>
              <a:ext cx="414535"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end</a:t>
              </a:r>
              <a:endParaRPr sz="1400" b="1" dirty="0">
                <a:latin typeface="Courier" pitchFamily="2" charset="0"/>
                <a:sym typeface="Comic Sans MS"/>
              </a:endParaRPr>
            </a:p>
          </p:txBody>
        </p:sp>
        <p:sp>
          <p:nvSpPr>
            <p:cNvPr id="59" name="cond">
              <a:extLst>
                <a:ext uri="{FF2B5EF4-FFF2-40B4-BE49-F238E27FC236}">
                  <a16:creationId xmlns:a16="http://schemas.microsoft.com/office/drawing/2014/main" id="{B18AFB54-FBBC-1643-A0E0-2FCCB2E159B7}"/>
                </a:ext>
              </a:extLst>
            </p:cNvPr>
            <p:cNvSpPr txBox="1"/>
            <p:nvPr/>
          </p:nvSpPr>
          <p:spPr>
            <a:xfrm>
              <a:off x="344000" y="5324644"/>
              <a:ext cx="844140"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else if</a:t>
              </a:r>
              <a:endParaRPr sz="1400" b="1" dirty="0">
                <a:latin typeface="Courier" pitchFamily="2" charset="0"/>
                <a:sym typeface="Comic Sans MS"/>
              </a:endParaRPr>
            </a:p>
          </p:txBody>
        </p:sp>
        <p:sp>
          <p:nvSpPr>
            <p:cNvPr id="60" name="cond">
              <a:extLst>
                <a:ext uri="{FF2B5EF4-FFF2-40B4-BE49-F238E27FC236}">
                  <a16:creationId xmlns:a16="http://schemas.microsoft.com/office/drawing/2014/main" id="{A42EC8B0-95A2-7045-B75F-2E96C268196C}"/>
                </a:ext>
              </a:extLst>
            </p:cNvPr>
            <p:cNvSpPr txBox="1"/>
            <p:nvPr/>
          </p:nvSpPr>
          <p:spPr>
            <a:xfrm>
              <a:off x="344000" y="5658742"/>
              <a:ext cx="844140"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else if</a:t>
              </a:r>
              <a:endParaRPr sz="1400" b="1" dirty="0">
                <a:latin typeface="Courier" pitchFamily="2" charset="0"/>
                <a:sym typeface="Comic Sans MS"/>
              </a:endParaRPr>
            </a:p>
          </p:txBody>
        </p:sp>
        <p:sp>
          <p:nvSpPr>
            <p:cNvPr id="61" name="cond">
              <a:extLst>
                <a:ext uri="{FF2B5EF4-FFF2-40B4-BE49-F238E27FC236}">
                  <a16:creationId xmlns:a16="http://schemas.microsoft.com/office/drawing/2014/main" id="{41AF0A70-F40C-4E47-BCC2-E12D34F6FEBA}"/>
                </a:ext>
              </a:extLst>
            </p:cNvPr>
            <p:cNvSpPr txBox="1"/>
            <p:nvPr/>
          </p:nvSpPr>
          <p:spPr>
            <a:xfrm>
              <a:off x="328654" y="5988926"/>
              <a:ext cx="844140"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else if</a:t>
              </a:r>
              <a:endParaRPr sz="1400" b="1" dirty="0">
                <a:latin typeface="Courier" pitchFamily="2" charset="0"/>
                <a:sym typeface="Comic Sans MS"/>
              </a:endParaRPr>
            </a:p>
          </p:txBody>
        </p:sp>
        <p:sp>
          <p:nvSpPr>
            <p:cNvPr id="62" name="cond">
              <a:extLst>
                <a:ext uri="{FF2B5EF4-FFF2-40B4-BE49-F238E27FC236}">
                  <a16:creationId xmlns:a16="http://schemas.microsoft.com/office/drawing/2014/main" id="{6C24BC8C-4D01-1641-9BC2-14BAB5CFDA85}"/>
                </a:ext>
              </a:extLst>
            </p:cNvPr>
            <p:cNvSpPr txBox="1"/>
            <p:nvPr/>
          </p:nvSpPr>
          <p:spPr>
            <a:xfrm>
              <a:off x="457783" y="6309678"/>
              <a:ext cx="92396"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endParaRPr sz="1400" b="1" dirty="0">
                <a:latin typeface="Courier" pitchFamily="2" charset="0"/>
                <a:sym typeface="Comic Sans MS"/>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858"/>
                                        </p:tgtEl>
                                        <p:attrNameLst>
                                          <p:attrName>style.visibility</p:attrName>
                                        </p:attrNameLst>
                                      </p:cBhvr>
                                      <p:to>
                                        <p:strVal val="visible"/>
                                      </p:to>
                                    </p:set>
                                    <p:animEffect transition="in" filter="dissolve">
                                      <p:cBhvr>
                                        <p:cTn id="7" dur="500"/>
                                        <p:tgtEl>
                                          <p:spTgt spid="8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859"/>
                                        </p:tgtEl>
                                        <p:attrNameLst>
                                          <p:attrName>style.visibility</p:attrName>
                                        </p:attrNameLst>
                                      </p:cBhvr>
                                      <p:to>
                                        <p:strVal val="visible"/>
                                      </p:to>
                                    </p:set>
                                    <p:animEffect transition="in" filter="dissolve">
                                      <p:cBhvr>
                                        <p:cTn id="12" dur="500"/>
                                        <p:tgtEl>
                                          <p:spTgt spid="85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860"/>
                                        </p:tgtEl>
                                        <p:attrNameLst>
                                          <p:attrName>style.visibility</p:attrName>
                                        </p:attrNameLst>
                                      </p:cBhvr>
                                      <p:to>
                                        <p:strVal val="visible"/>
                                      </p:to>
                                    </p:set>
                                    <p:animEffect transition="in" filter="dissolve">
                                      <p:cBhvr>
                                        <p:cTn id="17" dur="500"/>
                                        <p:tgtEl>
                                          <p:spTgt spid="86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861"/>
                                        </p:tgtEl>
                                        <p:attrNameLst>
                                          <p:attrName>style.visibility</p:attrName>
                                        </p:attrNameLst>
                                      </p:cBhvr>
                                      <p:to>
                                        <p:strVal val="visible"/>
                                      </p:to>
                                    </p:set>
                                    <p:animEffect transition="in" filter="dissolve">
                                      <p:cBhvr>
                                        <p:cTn id="22" dur="500"/>
                                        <p:tgtEl>
                                          <p:spTgt spid="8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5" nodeType="clickEffect">
                                  <p:stCondLst>
                                    <p:cond delay="0"/>
                                  </p:stCondLst>
                                  <p:iterate>
                                    <p:tmAbs val="0"/>
                                  </p:iterate>
                                  <p:childTnLst>
                                    <p:set>
                                      <p:cBhvr>
                                        <p:cTn id="26" fill="hold"/>
                                        <p:tgtEl>
                                          <p:spTgt spid="863"/>
                                        </p:tgtEl>
                                        <p:attrNameLst>
                                          <p:attrName>style.visibility</p:attrName>
                                        </p:attrNameLst>
                                      </p:cBhvr>
                                      <p:to>
                                        <p:strVal val="visible"/>
                                      </p:to>
                                    </p:set>
                                    <p:animEffect transition="in" filter="dissolve">
                                      <p:cBhvr>
                                        <p:cTn id="27" dur="500"/>
                                        <p:tgtEl>
                                          <p:spTgt spid="86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fill="hold" grpId="6" nodeType="clickEffect">
                                  <p:stCondLst>
                                    <p:cond delay="0"/>
                                  </p:stCondLst>
                                  <p:iterate>
                                    <p:tmAbs val="0"/>
                                  </p:iterate>
                                  <p:childTnLst>
                                    <p:set>
                                      <p:cBhvr>
                                        <p:cTn id="31" fill="hold"/>
                                        <p:tgtEl>
                                          <p:spTgt spid="862"/>
                                        </p:tgtEl>
                                        <p:attrNameLst>
                                          <p:attrName>style.visibility</p:attrName>
                                        </p:attrNameLst>
                                      </p:cBhvr>
                                      <p:to>
                                        <p:strVal val="visible"/>
                                      </p:to>
                                    </p:set>
                                    <p:animEffect transition="in" filter="dissolve">
                                      <p:cBhvr>
                                        <p:cTn id="32" dur="500"/>
                                        <p:tgtEl>
                                          <p:spTgt spid="86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fill="hold" grpId="7" nodeType="clickEffect">
                                  <p:stCondLst>
                                    <p:cond delay="0"/>
                                  </p:stCondLst>
                                  <p:iterate>
                                    <p:tmAbs val="0"/>
                                  </p:iterate>
                                  <p:childTnLst>
                                    <p:set>
                                      <p:cBhvr>
                                        <p:cTn id="36" fill="hold"/>
                                        <p:tgtEl>
                                          <p:spTgt spid="864"/>
                                        </p:tgtEl>
                                        <p:attrNameLst>
                                          <p:attrName>style.visibility</p:attrName>
                                        </p:attrNameLst>
                                      </p:cBhvr>
                                      <p:to>
                                        <p:strVal val="visible"/>
                                      </p:to>
                                    </p:set>
                                    <p:animEffect transition="in" filter="dissolve">
                                      <p:cBhvr>
                                        <p:cTn id="37" dur="500"/>
                                        <p:tgtEl>
                                          <p:spTgt spid="8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fill="hold" grpId="8" nodeType="clickEffect">
                                  <p:stCondLst>
                                    <p:cond delay="0"/>
                                  </p:stCondLst>
                                  <p:iterate>
                                    <p:tmAbs val="0"/>
                                  </p:iterate>
                                  <p:childTnLst>
                                    <p:set>
                                      <p:cBhvr>
                                        <p:cTn id="41" fill="hold"/>
                                        <p:tgtEl>
                                          <p:spTgt spid="865"/>
                                        </p:tgtEl>
                                        <p:attrNameLst>
                                          <p:attrName>style.visibility</p:attrName>
                                        </p:attrNameLst>
                                      </p:cBhvr>
                                      <p:to>
                                        <p:strVal val="visible"/>
                                      </p:to>
                                    </p:set>
                                    <p:animEffect transition="in" filter="dissolve">
                                      <p:cBhvr>
                                        <p:cTn id="42" dur="500"/>
                                        <p:tgtEl>
                                          <p:spTgt spid="865"/>
                                        </p:tgtEl>
                                      </p:cBhvr>
                                    </p:animEffect>
                                  </p:childTnLst>
                                </p:cTn>
                              </p:par>
                            </p:childTnLst>
                          </p:cTn>
                        </p:par>
                        <p:par>
                          <p:cTn id="43" fill="hold">
                            <p:stCondLst>
                              <p:cond delay="500"/>
                            </p:stCondLst>
                            <p:childTnLst>
                              <p:par>
                                <p:cTn id="44" presetID="9" presetClass="entr" fill="hold" grpId="9" nodeType="afterEffect">
                                  <p:stCondLst>
                                    <p:cond delay="0"/>
                                  </p:stCondLst>
                                  <p:iterate>
                                    <p:tmAbs val="0"/>
                                  </p:iterate>
                                  <p:childTnLst>
                                    <p:set>
                                      <p:cBhvr>
                                        <p:cTn id="45" fill="hold"/>
                                        <p:tgtEl>
                                          <p:spTgt spid="866"/>
                                        </p:tgtEl>
                                        <p:attrNameLst>
                                          <p:attrName>style.visibility</p:attrName>
                                        </p:attrNameLst>
                                      </p:cBhvr>
                                      <p:to>
                                        <p:strVal val="visible"/>
                                      </p:to>
                                    </p:set>
                                    <p:animEffect transition="in" filter="dissolve">
                                      <p:cBhvr>
                                        <p:cTn id="46" dur="500"/>
                                        <p:tgtEl>
                                          <p:spTgt spid="86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fill="hold" grpId="10" nodeType="clickEffect">
                                  <p:stCondLst>
                                    <p:cond delay="0"/>
                                  </p:stCondLst>
                                  <p:iterate>
                                    <p:tmAbs val="0"/>
                                  </p:iterate>
                                  <p:childTnLst>
                                    <p:set>
                                      <p:cBhvr>
                                        <p:cTn id="50" fill="hold"/>
                                        <p:tgtEl>
                                          <p:spTgt spid="867"/>
                                        </p:tgtEl>
                                        <p:attrNameLst>
                                          <p:attrName>style.visibility</p:attrName>
                                        </p:attrNameLst>
                                      </p:cBhvr>
                                      <p:to>
                                        <p:strVal val="visible"/>
                                      </p:to>
                                    </p:set>
                                    <p:animEffect transition="in" filter="dissolve">
                                      <p:cBhvr>
                                        <p:cTn id="51" dur="500"/>
                                        <p:tgtEl>
                                          <p:spTgt spid="867"/>
                                        </p:tgtEl>
                                      </p:cBhvr>
                                    </p:animEffect>
                                  </p:childTnLst>
                                </p:cTn>
                              </p:par>
                            </p:childTnLst>
                          </p:cTn>
                        </p:par>
                        <p:par>
                          <p:cTn id="52" fill="hold">
                            <p:stCondLst>
                              <p:cond delay="500"/>
                            </p:stCondLst>
                            <p:childTnLst>
                              <p:par>
                                <p:cTn id="53" presetID="9" presetClass="entr" fill="hold" grpId="11" nodeType="afterEffect">
                                  <p:stCondLst>
                                    <p:cond delay="0"/>
                                  </p:stCondLst>
                                  <p:iterate>
                                    <p:tmAbs val="0"/>
                                  </p:iterate>
                                  <p:childTnLst>
                                    <p:set>
                                      <p:cBhvr>
                                        <p:cTn id="54" fill="hold"/>
                                        <p:tgtEl>
                                          <p:spTgt spid="868"/>
                                        </p:tgtEl>
                                        <p:attrNameLst>
                                          <p:attrName>style.visibility</p:attrName>
                                        </p:attrNameLst>
                                      </p:cBhvr>
                                      <p:to>
                                        <p:strVal val="visible"/>
                                      </p:to>
                                    </p:set>
                                    <p:animEffect transition="in" filter="dissolve">
                                      <p:cBhvr>
                                        <p:cTn id="55" dur="500"/>
                                        <p:tgtEl>
                                          <p:spTgt spid="86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fill="hold" grpId="12" nodeType="clickEffect">
                                  <p:stCondLst>
                                    <p:cond delay="0"/>
                                  </p:stCondLst>
                                  <p:iterate>
                                    <p:tmAbs val="0"/>
                                  </p:iterate>
                                  <p:childTnLst>
                                    <p:set>
                                      <p:cBhvr>
                                        <p:cTn id="59" fill="hold"/>
                                        <p:tgtEl>
                                          <p:spTgt spid="878"/>
                                        </p:tgtEl>
                                        <p:attrNameLst>
                                          <p:attrName>style.visibility</p:attrName>
                                        </p:attrNameLst>
                                      </p:cBhvr>
                                      <p:to>
                                        <p:strVal val="visible"/>
                                      </p:to>
                                    </p:set>
                                    <p:animEffect transition="in" filter="dissolve">
                                      <p:cBhvr>
                                        <p:cTn id="60" dur="500"/>
                                        <p:tgtEl>
                                          <p:spTgt spid="878"/>
                                        </p:tgtEl>
                                      </p:cBhvr>
                                    </p:animEffect>
                                  </p:childTnLst>
                                </p:cTn>
                              </p:par>
                            </p:childTnLst>
                          </p:cTn>
                        </p:par>
                        <p:par>
                          <p:cTn id="61" fill="hold">
                            <p:stCondLst>
                              <p:cond delay="500"/>
                            </p:stCondLst>
                            <p:childTnLst>
                              <p:par>
                                <p:cTn id="62" presetID="9" presetClass="entr" fill="hold" grpId="13" nodeType="afterEffect">
                                  <p:stCondLst>
                                    <p:cond delay="0"/>
                                  </p:stCondLst>
                                  <p:iterate>
                                    <p:tmAbs val="0"/>
                                  </p:iterate>
                                  <p:childTnLst>
                                    <p:set>
                                      <p:cBhvr>
                                        <p:cTn id="63" fill="hold"/>
                                        <p:tgtEl>
                                          <p:spTgt spid="874"/>
                                        </p:tgtEl>
                                        <p:attrNameLst>
                                          <p:attrName>style.visibility</p:attrName>
                                        </p:attrNameLst>
                                      </p:cBhvr>
                                      <p:to>
                                        <p:strVal val="visible"/>
                                      </p:to>
                                    </p:set>
                                    <p:animEffect transition="in" filter="dissolve">
                                      <p:cBhvr>
                                        <p:cTn id="64" dur="500"/>
                                        <p:tgtEl>
                                          <p:spTgt spid="874"/>
                                        </p:tgtEl>
                                      </p:cBhvr>
                                    </p:animEffect>
                                  </p:childTnLst>
                                </p:cTn>
                              </p:par>
                            </p:childTnLst>
                          </p:cTn>
                        </p:par>
                        <p:par>
                          <p:cTn id="65" fill="hold">
                            <p:stCondLst>
                              <p:cond delay="1000"/>
                            </p:stCondLst>
                            <p:childTnLst>
                              <p:par>
                                <p:cTn id="66" presetID="9" presetClass="entr" fill="hold" grpId="14" nodeType="afterEffect">
                                  <p:stCondLst>
                                    <p:cond delay="0"/>
                                  </p:stCondLst>
                                  <p:iterate>
                                    <p:tmAbs val="0"/>
                                  </p:iterate>
                                  <p:childTnLst>
                                    <p:set>
                                      <p:cBhvr>
                                        <p:cTn id="67" fill="hold"/>
                                        <p:tgtEl>
                                          <p:spTgt spid="875"/>
                                        </p:tgtEl>
                                        <p:attrNameLst>
                                          <p:attrName>style.visibility</p:attrName>
                                        </p:attrNameLst>
                                      </p:cBhvr>
                                      <p:to>
                                        <p:strVal val="visible"/>
                                      </p:to>
                                    </p:set>
                                    <p:animEffect transition="in" filter="dissolve">
                                      <p:cBhvr>
                                        <p:cTn id="68" dur="500"/>
                                        <p:tgtEl>
                                          <p:spTgt spid="875"/>
                                        </p:tgtEl>
                                      </p:cBhvr>
                                    </p:animEffect>
                                  </p:childTnLst>
                                </p:cTn>
                              </p:par>
                            </p:childTnLst>
                          </p:cTn>
                        </p:par>
                        <p:par>
                          <p:cTn id="69" fill="hold">
                            <p:stCondLst>
                              <p:cond delay="1500"/>
                            </p:stCondLst>
                            <p:childTnLst>
                              <p:par>
                                <p:cTn id="70" presetID="9" presetClass="entr" fill="hold" grpId="15" nodeType="afterEffect">
                                  <p:stCondLst>
                                    <p:cond delay="0"/>
                                  </p:stCondLst>
                                  <p:iterate>
                                    <p:tmAbs val="0"/>
                                  </p:iterate>
                                  <p:childTnLst>
                                    <p:set>
                                      <p:cBhvr>
                                        <p:cTn id="71" fill="hold"/>
                                        <p:tgtEl>
                                          <p:spTgt spid="881"/>
                                        </p:tgtEl>
                                        <p:attrNameLst>
                                          <p:attrName>style.visibility</p:attrName>
                                        </p:attrNameLst>
                                      </p:cBhvr>
                                      <p:to>
                                        <p:strVal val="visible"/>
                                      </p:to>
                                    </p:set>
                                    <p:animEffect transition="in" filter="dissolve">
                                      <p:cBhvr>
                                        <p:cTn id="72" dur="500"/>
                                        <p:tgtEl>
                                          <p:spTgt spid="881"/>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fill="hold" grpId="16" nodeType="clickEffect">
                                  <p:stCondLst>
                                    <p:cond delay="0"/>
                                  </p:stCondLst>
                                  <p:iterate>
                                    <p:tmAbs val="0"/>
                                  </p:iterate>
                                  <p:childTnLst>
                                    <p:set>
                                      <p:cBhvr>
                                        <p:cTn id="76" fill="hold"/>
                                        <p:tgtEl>
                                          <p:spTgt spid="869"/>
                                        </p:tgtEl>
                                        <p:attrNameLst>
                                          <p:attrName>style.visibility</p:attrName>
                                        </p:attrNameLst>
                                      </p:cBhvr>
                                      <p:to>
                                        <p:strVal val="visible"/>
                                      </p:to>
                                    </p:set>
                                    <p:animEffect transition="in" filter="dissolve">
                                      <p:cBhvr>
                                        <p:cTn id="77" dur="500"/>
                                        <p:tgtEl>
                                          <p:spTgt spid="869"/>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fill="hold" grpId="17" nodeType="clickEffect">
                                  <p:stCondLst>
                                    <p:cond delay="0"/>
                                  </p:stCondLst>
                                  <p:iterate>
                                    <p:tmAbs val="0"/>
                                  </p:iterate>
                                  <p:childTnLst>
                                    <p:set>
                                      <p:cBhvr>
                                        <p:cTn id="81" fill="hold"/>
                                        <p:tgtEl>
                                          <p:spTgt spid="870"/>
                                        </p:tgtEl>
                                        <p:attrNameLst>
                                          <p:attrName>style.visibility</p:attrName>
                                        </p:attrNameLst>
                                      </p:cBhvr>
                                      <p:to>
                                        <p:strVal val="visible"/>
                                      </p:to>
                                    </p:set>
                                    <p:animEffect transition="in" filter="dissolve">
                                      <p:cBhvr>
                                        <p:cTn id="82" dur="500"/>
                                        <p:tgtEl>
                                          <p:spTgt spid="870"/>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fill="hold" grpId="18" nodeType="clickEffect">
                                  <p:stCondLst>
                                    <p:cond delay="0"/>
                                  </p:stCondLst>
                                  <p:iterate>
                                    <p:tmAbs val="0"/>
                                  </p:iterate>
                                  <p:childTnLst>
                                    <p:set>
                                      <p:cBhvr>
                                        <p:cTn id="86" fill="hold"/>
                                        <p:tgtEl>
                                          <p:spTgt spid="855"/>
                                        </p:tgtEl>
                                        <p:attrNameLst>
                                          <p:attrName>style.visibility</p:attrName>
                                        </p:attrNameLst>
                                      </p:cBhvr>
                                      <p:to>
                                        <p:strVal val="visible"/>
                                      </p:to>
                                    </p:set>
                                    <p:animEffect transition="in" filter="dissolve">
                                      <p:cBhvr>
                                        <p:cTn id="87" dur="500"/>
                                        <p:tgtEl>
                                          <p:spTgt spid="85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19" nodeType="clickEffect">
                                  <p:stCondLst>
                                    <p:cond delay="0"/>
                                  </p:stCondLst>
                                  <p:iterate>
                                    <p:tmAbs val="0"/>
                                  </p:iterate>
                                  <p:childTnLst>
                                    <p:set>
                                      <p:cBhvr>
                                        <p:cTn id="91" fill="hold"/>
                                        <p:tgtEl>
                                          <p:spTgt spid="872">
                                            <p:bg/>
                                          </p:spTgt>
                                        </p:tgtEl>
                                        <p:attrNameLst>
                                          <p:attrName>style.visibility</p:attrName>
                                        </p:attrNameLst>
                                      </p:cBhvr>
                                      <p:to>
                                        <p:strVal val="visible"/>
                                      </p:to>
                                    </p:set>
                                  </p:childTnLst>
                                </p:cTn>
                              </p:par>
                              <p:par>
                                <p:cTn id="92" presetID="1" presetClass="entr" presetSubtype="0" fill="hold" grpId="19" nodeType="withEffect">
                                  <p:stCondLst>
                                    <p:cond delay="0"/>
                                  </p:stCondLst>
                                  <p:iterate>
                                    <p:tmAbs val="0"/>
                                  </p:iterate>
                                  <p:childTnLst>
                                    <p:set>
                                      <p:cBhvr>
                                        <p:cTn id="93" fill="hold"/>
                                        <p:tgtEl>
                                          <p:spTgt spid="872">
                                            <p:txEl>
                                              <p:pRg st="0" end="0"/>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19" nodeType="clickEffect">
                                  <p:stCondLst>
                                    <p:cond delay="0"/>
                                  </p:stCondLst>
                                  <p:iterate>
                                    <p:tmAbs val="0"/>
                                  </p:iterate>
                                  <p:childTnLst>
                                    <p:set>
                                      <p:cBhvr>
                                        <p:cTn id="97" fill="hold"/>
                                        <p:tgtEl>
                                          <p:spTgt spid="872">
                                            <p:txEl>
                                              <p:pRg st="1" end="1"/>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19" nodeType="clickEffect">
                                  <p:stCondLst>
                                    <p:cond delay="0"/>
                                  </p:stCondLst>
                                  <p:iterate>
                                    <p:tmAbs val="0"/>
                                  </p:iterate>
                                  <p:childTnLst>
                                    <p:set>
                                      <p:cBhvr>
                                        <p:cTn id="101" fill="hold"/>
                                        <p:tgtEl>
                                          <p:spTgt spid="872">
                                            <p:txEl>
                                              <p:pRg st="2" end="2"/>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19" nodeType="clickEffect">
                                  <p:stCondLst>
                                    <p:cond delay="0"/>
                                  </p:stCondLst>
                                  <p:iterate>
                                    <p:tmAbs val="0"/>
                                  </p:iterate>
                                  <p:childTnLst>
                                    <p:set>
                                      <p:cBhvr>
                                        <p:cTn id="105" fill="hold"/>
                                        <p:tgtEl>
                                          <p:spTgt spid="872">
                                            <p:txEl>
                                              <p:pRg st="3" end="3"/>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18" animBg="1" advAuto="0"/>
      <p:bldP spid="858" grpId="1" animBg="1" advAuto="0"/>
      <p:bldP spid="859" grpId="2" animBg="1" advAuto="0"/>
      <p:bldP spid="860" grpId="3" animBg="1" advAuto="0"/>
      <p:bldP spid="861" grpId="4" animBg="1" advAuto="0"/>
      <p:bldP spid="862" grpId="6" animBg="1" advAuto="0"/>
      <p:bldP spid="863" grpId="5" animBg="1" advAuto="0"/>
      <p:bldP spid="864" grpId="7" animBg="1" advAuto="0"/>
      <p:bldP spid="865" grpId="8" animBg="1" advAuto="0"/>
      <p:bldP spid="866" grpId="9" animBg="1" advAuto="0"/>
      <p:bldP spid="867" grpId="10" animBg="1" advAuto="0"/>
      <p:bldP spid="868" grpId="11" animBg="1" advAuto="0"/>
      <p:bldP spid="869" grpId="16" animBg="1" advAuto="0"/>
      <p:bldP spid="870" grpId="17" animBg="1" advAuto="0"/>
      <p:bldP spid="872" grpId="19" build="p" bldLvl="5" animBg="1" advAuto="0"/>
      <p:bldP spid="874" grpId="13" animBg="1" advAuto="0"/>
      <p:bldP spid="875" grpId="14" animBg="1" advAuto="0"/>
      <p:bldP spid="878" grpId="12" animBg="1" advAuto="0"/>
      <p:bldP spid="881" grpId="15" animBg="1" advAuto="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0" name="image23.png" descr="image23.png"/>
          <p:cNvPicPr>
            <a:picLocks noChangeAspect="1"/>
          </p:cNvPicPr>
          <p:nvPr/>
        </p:nvPicPr>
        <p:blipFill>
          <a:blip r:embed="rId3">
            <a:extLst/>
          </a:blip>
          <a:stretch>
            <a:fillRect/>
          </a:stretch>
        </p:blipFill>
        <p:spPr>
          <a:xfrm>
            <a:off x="0" y="0"/>
            <a:ext cx="9144000" cy="6858000"/>
          </a:xfrm>
          <a:prstGeom prst="rect">
            <a:avLst/>
          </a:prstGeom>
          <a:ln w="12700">
            <a:miter lim="400000"/>
          </a:ln>
        </p:spPr>
      </p:pic>
      <p:grpSp>
        <p:nvGrpSpPr>
          <p:cNvPr id="303" name="Group"/>
          <p:cNvGrpSpPr/>
          <p:nvPr/>
        </p:nvGrpSpPr>
        <p:grpSpPr>
          <a:xfrm>
            <a:off x="5257800" y="457200"/>
            <a:ext cx="3733800" cy="2514600"/>
            <a:chOff x="0" y="0"/>
            <a:chExt cx="3733800" cy="2514600"/>
          </a:xfrm>
        </p:grpSpPr>
        <p:sp>
          <p:nvSpPr>
            <p:cNvPr id="301" name="Quote Bubble"/>
            <p:cNvSpPr/>
            <p:nvPr/>
          </p:nvSpPr>
          <p:spPr>
            <a:xfrm>
              <a:off x="0" y="0"/>
              <a:ext cx="3733800" cy="2514600"/>
            </a:xfrm>
            <a:prstGeom prst="wedgeEllipseCallout">
              <a:avLst>
                <a:gd name="adj1" fmla="val -52699"/>
                <a:gd name="adj2" fmla="val 63032"/>
              </a:avLst>
            </a:prstGeom>
            <a:gradFill flip="none" rotWithShape="1">
              <a:gsLst>
                <a:gs pos="0">
                  <a:srgbClr val="FFE4C3"/>
                </a:gs>
                <a:gs pos="72000">
                  <a:srgbClr val="FFBD56"/>
                </a:gs>
                <a:gs pos="100000">
                  <a:srgbClr val="FFB52E"/>
                </a:gs>
              </a:gsLst>
              <a:lin ang="5400000" scaled="0"/>
            </a:gradFill>
            <a:ln w="10000" cap="flat">
              <a:solidFill>
                <a:schemeClr val="accent1"/>
              </a:solidFill>
              <a:prstDash val="solid"/>
              <a:miter lim="800000"/>
            </a:ln>
            <a:effectLst>
              <a:outerShdw blurRad="76200" dist="50800" dir="5400000" rotWithShape="0">
                <a:srgbClr val="4E3B30">
                  <a:alpha val="59998"/>
                </a:srgbClr>
              </a:outerShdw>
            </a:effectLst>
          </p:spPr>
          <p:txBody>
            <a:bodyPr wrap="square" lIns="45719" tIns="45719" rIns="45719" bIns="45719" numCol="1" anchor="ctr">
              <a:noAutofit/>
            </a:bodyPr>
            <a:lstStyle/>
            <a:p>
              <a:pPr algn="ctr">
                <a:defRPr>
                  <a:solidFill>
                    <a:srgbClr val="FFFFFF"/>
                  </a:solidFill>
                  <a:latin typeface="Arial"/>
                  <a:ea typeface="Arial"/>
                  <a:cs typeface="Arial"/>
                  <a:sym typeface="Arial"/>
                </a:defRPr>
              </a:pPr>
              <a:endParaRPr/>
            </a:p>
          </p:txBody>
        </p:sp>
        <p:sp>
          <p:nvSpPr>
            <p:cNvPr id="302" name="A train leaves Chicago at 6pm, traveling East at 70mph…"/>
            <p:cNvSpPr txBox="1"/>
            <p:nvPr/>
          </p:nvSpPr>
          <p:spPr>
            <a:xfrm>
              <a:off x="546801" y="479247"/>
              <a:ext cx="2640198" cy="1556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pPr>
                <a:defRPr>
                  <a:solidFill>
                    <a:srgbClr val="FFFFFF"/>
                  </a:solidFill>
                  <a:latin typeface="Arial"/>
                  <a:ea typeface="Arial"/>
                  <a:cs typeface="Arial"/>
                  <a:sym typeface="Arial"/>
                </a:defRPr>
              </a:pPr>
              <a:r>
                <a:rPr>
                  <a:solidFill>
                    <a:srgbClr val="000000"/>
                  </a:solidFill>
                  <a:latin typeface="Franklin Gothic Book"/>
                  <a:ea typeface="Franklin Gothic Book"/>
                  <a:cs typeface="Franklin Gothic Book"/>
                  <a:sym typeface="Franklin Gothic Book"/>
                </a:rPr>
                <a:t>A train leaves Chicago at 6pm, traveling East at 70mph…</a:t>
              </a:r>
            </a:p>
          </p:txBody>
        </p:sp>
      </p:grpSp>
      <p:sp>
        <p:nvSpPr>
          <p:cNvPr id="304" name="Title"/>
          <p:cNvSpPr txBox="1">
            <a:spLocks noGrp="1"/>
          </p:cNvSpPr>
          <p:nvPr>
            <p:ph type="title"/>
          </p:nvPr>
        </p:nvSpPr>
        <p:spPr>
          <a:prstGeom prst="rect">
            <a:avLst/>
          </a:prstGeom>
        </p:spPr>
        <p:txBody>
          <a:bodyPr/>
          <a:lstStyle/>
          <a:p>
            <a:endParaRPr/>
          </a:p>
        </p:txBody>
      </p:sp>
      <p:sp>
        <p:nvSpPr>
          <p:cNvPr id="305" name="Body"/>
          <p:cNvSpPr txBox="1">
            <a:spLocks noGrp="1"/>
          </p:cNvSpPr>
          <p:nvPr>
            <p:ph type="body" idx="1"/>
          </p:nvPr>
        </p:nvSpPr>
        <p:spPr>
          <a:xfrm>
            <a:off x="304800" y="1554162"/>
            <a:ext cx="8686800" cy="4525963"/>
          </a:xfrm>
          <a:prstGeom prst="rect">
            <a:avLst/>
          </a:prstGeom>
        </p:spPr>
        <p:txBody>
          <a:bodyPr>
            <a:normAutofit/>
          </a:bodyPr>
          <a:lstStyle/>
          <a:p>
            <a:endParaRP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AB609DD9-330C-5C46-B9DA-8E2C994BBC3D}"/>
              </a:ext>
            </a:extLst>
          </p:cNvPr>
          <p:cNvPicPr>
            <a:picLocks noChangeAspect="1"/>
          </p:cNvPicPr>
          <p:nvPr/>
        </p:nvPicPr>
        <p:blipFill>
          <a:blip r:embed="rId3"/>
          <a:stretch>
            <a:fillRect/>
          </a:stretch>
        </p:blipFill>
        <p:spPr>
          <a:xfrm>
            <a:off x="32015" y="3530362"/>
            <a:ext cx="7513745" cy="513134"/>
          </a:xfrm>
          <a:prstGeom prst="rect">
            <a:avLst/>
          </a:prstGeom>
        </p:spPr>
      </p:pic>
      <p:pic>
        <p:nvPicPr>
          <p:cNvPr id="49" name="Picture 48">
            <a:extLst>
              <a:ext uri="{FF2B5EF4-FFF2-40B4-BE49-F238E27FC236}">
                <a16:creationId xmlns:a16="http://schemas.microsoft.com/office/drawing/2014/main" id="{E4B4D844-2BB1-5F4D-BD36-42C309BB1C83}"/>
              </a:ext>
            </a:extLst>
          </p:cNvPr>
          <p:cNvPicPr>
            <a:picLocks noChangeAspect="1"/>
          </p:cNvPicPr>
          <p:nvPr/>
        </p:nvPicPr>
        <p:blipFill>
          <a:blip r:embed="rId3"/>
          <a:stretch>
            <a:fillRect/>
          </a:stretch>
        </p:blipFill>
        <p:spPr>
          <a:xfrm>
            <a:off x="59495" y="3183092"/>
            <a:ext cx="7513745" cy="513134"/>
          </a:xfrm>
          <a:prstGeom prst="rect">
            <a:avLst/>
          </a:prstGeom>
        </p:spPr>
      </p:pic>
      <p:pic>
        <p:nvPicPr>
          <p:cNvPr id="47" name="Picture 46">
            <a:extLst>
              <a:ext uri="{FF2B5EF4-FFF2-40B4-BE49-F238E27FC236}">
                <a16:creationId xmlns:a16="http://schemas.microsoft.com/office/drawing/2014/main" id="{3C6D4788-8265-9A40-B4FF-9519FBEEBAFE}"/>
              </a:ext>
            </a:extLst>
          </p:cNvPr>
          <p:cNvPicPr>
            <a:picLocks noChangeAspect="1"/>
          </p:cNvPicPr>
          <p:nvPr/>
        </p:nvPicPr>
        <p:blipFill>
          <a:blip r:embed="rId3"/>
          <a:stretch>
            <a:fillRect/>
          </a:stretch>
        </p:blipFill>
        <p:spPr>
          <a:xfrm>
            <a:off x="23427" y="2900972"/>
            <a:ext cx="7513745" cy="513134"/>
          </a:xfrm>
          <a:prstGeom prst="rect">
            <a:avLst/>
          </a:prstGeom>
        </p:spPr>
      </p:pic>
      <p:pic>
        <p:nvPicPr>
          <p:cNvPr id="6" name="Picture 5">
            <a:extLst>
              <a:ext uri="{FF2B5EF4-FFF2-40B4-BE49-F238E27FC236}">
                <a16:creationId xmlns:a16="http://schemas.microsoft.com/office/drawing/2014/main" id="{B02334B8-7F71-A440-9A51-E7E432635723}"/>
              </a:ext>
            </a:extLst>
          </p:cNvPr>
          <p:cNvPicPr>
            <a:picLocks noChangeAspect="1"/>
          </p:cNvPicPr>
          <p:nvPr/>
        </p:nvPicPr>
        <p:blipFill>
          <a:blip r:embed="rId3"/>
          <a:stretch>
            <a:fillRect/>
          </a:stretch>
        </p:blipFill>
        <p:spPr>
          <a:xfrm>
            <a:off x="50907" y="2553702"/>
            <a:ext cx="7513745" cy="513134"/>
          </a:xfrm>
          <a:prstGeom prst="rect">
            <a:avLst/>
          </a:prstGeom>
        </p:spPr>
      </p:pic>
      <p:pic>
        <p:nvPicPr>
          <p:cNvPr id="4" name="Picture 3">
            <a:extLst>
              <a:ext uri="{FF2B5EF4-FFF2-40B4-BE49-F238E27FC236}">
                <a16:creationId xmlns:a16="http://schemas.microsoft.com/office/drawing/2014/main" id="{ABEE16F6-8E0D-B44A-AD25-FE118C5DC150}"/>
              </a:ext>
            </a:extLst>
          </p:cNvPr>
          <p:cNvPicPr>
            <a:picLocks noChangeAspect="1"/>
          </p:cNvPicPr>
          <p:nvPr/>
        </p:nvPicPr>
        <p:blipFill>
          <a:blip r:embed="rId4"/>
          <a:stretch>
            <a:fillRect/>
          </a:stretch>
        </p:blipFill>
        <p:spPr>
          <a:xfrm>
            <a:off x="0" y="1521118"/>
            <a:ext cx="8610600" cy="739460"/>
          </a:xfrm>
          <a:prstGeom prst="rect">
            <a:avLst/>
          </a:prstGeom>
        </p:spPr>
      </p:pic>
      <p:pic>
        <p:nvPicPr>
          <p:cNvPr id="3" name="Picture 2">
            <a:extLst>
              <a:ext uri="{FF2B5EF4-FFF2-40B4-BE49-F238E27FC236}">
                <a16:creationId xmlns:a16="http://schemas.microsoft.com/office/drawing/2014/main" id="{82F7E47E-A76F-864E-8641-AE827485B465}"/>
              </a:ext>
            </a:extLst>
          </p:cNvPr>
          <p:cNvPicPr>
            <a:picLocks noChangeAspect="1"/>
          </p:cNvPicPr>
          <p:nvPr/>
        </p:nvPicPr>
        <p:blipFill rotWithShape="1">
          <a:blip r:embed="rId5"/>
          <a:srcRect b="31369"/>
          <a:stretch/>
        </p:blipFill>
        <p:spPr>
          <a:xfrm>
            <a:off x="116174" y="4680643"/>
            <a:ext cx="4972640" cy="376498"/>
          </a:xfrm>
          <a:prstGeom prst="rect">
            <a:avLst/>
          </a:prstGeom>
        </p:spPr>
      </p:pic>
      <p:pic>
        <p:nvPicPr>
          <p:cNvPr id="843" name="image53.png" descr="image53.png"/>
          <p:cNvPicPr>
            <a:picLocks noChangeAspect="1"/>
          </p:cNvPicPr>
          <p:nvPr/>
        </p:nvPicPr>
        <p:blipFill>
          <a:blip r:embed="rId6">
            <a:extLst/>
          </a:blip>
          <a:stretch>
            <a:fillRect/>
          </a:stretch>
        </p:blipFill>
        <p:spPr>
          <a:xfrm>
            <a:off x="76200" y="2116138"/>
            <a:ext cx="7543800" cy="347663"/>
          </a:xfrm>
          <a:prstGeom prst="rect">
            <a:avLst/>
          </a:prstGeom>
          <a:ln w="12700">
            <a:miter lim="400000"/>
          </a:ln>
        </p:spPr>
      </p:pic>
      <p:graphicFrame>
        <p:nvGraphicFramePr>
          <p:cNvPr id="855" name="Table"/>
          <p:cNvGraphicFramePr/>
          <p:nvPr>
            <p:extLst>
              <p:ext uri="{D42A27DB-BD31-4B8C-83A1-F6EECF244321}">
                <p14:modId xmlns:p14="http://schemas.microsoft.com/office/powerpoint/2010/main" val="260444522"/>
              </p:ext>
            </p:extLst>
          </p:nvPr>
        </p:nvGraphicFramePr>
        <p:xfrm>
          <a:off x="1030345" y="5106642"/>
          <a:ext cx="6096000" cy="1524000"/>
        </p:xfrm>
        <a:graphic>
          <a:graphicData uri="http://schemas.openxmlformats.org/drawingml/2006/table">
            <a:tbl>
              <a:tblPr>
                <a:tableStyleId>{4C3C2611-4C71-4FC5-86AE-919BDF0F9419}</a:tableStyleId>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miter lim="400000"/>
                    </a:lnR>
                    <a:lnT w="12700">
                      <a:miter lim="400000"/>
                    </a:lnT>
                    <a:lnB w="12700">
                      <a:miter lim="400000"/>
                    </a:lnB>
                    <a:noFill/>
                  </a:tcPr>
                </a:tc>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miter lim="400000"/>
                    </a:lnR>
                    <a:lnT w="12700">
                      <a:miter lim="400000"/>
                    </a:lnT>
                    <a:lnB w="12700">
                      <a:miter lim="400000"/>
                    </a:lnB>
                    <a:noFill/>
                  </a:tcPr>
                </a:tc>
                <a:extLst>
                  <a:ext uri="{0D108BD9-81ED-4DB2-BD59-A6C34878D82A}">
                    <a16:rowId xmlns:a16="http://schemas.microsoft.com/office/drawing/2014/main" val="10000"/>
                  </a:ext>
                </a:extLst>
              </a:tr>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solidFill>
                        <a:srgbClr val="BFBFBF"/>
                      </a:solidFill>
                    </a:lnR>
                    <a:lnT w="12700">
                      <a:miter lim="400000"/>
                    </a:lnT>
                    <a:lnB w="12700">
                      <a:solidFill>
                        <a:srgbClr val="BFBFBF"/>
                      </a:solidFill>
                    </a:lnB>
                    <a:noFill/>
                  </a:tcPr>
                </a:tc>
                <a:tc>
                  <a:txBody>
                    <a:bodyPr/>
                    <a:lstStyle/>
                    <a:p>
                      <a:pPr algn="l">
                        <a:defRPr sz="2400" b="0" i="0">
                          <a:latin typeface="+mj-lt"/>
                          <a:ea typeface="+mj-ea"/>
                          <a:cs typeface="+mj-cs"/>
                          <a:sym typeface="Helvetica"/>
                        </a:defRPr>
                      </a:pPr>
                      <a:endParaRPr sz="1400" dirty="0">
                        <a:latin typeface="Comic Sans MS"/>
                        <a:ea typeface="Comic Sans MS"/>
                        <a:cs typeface="Comic Sans MS"/>
                        <a:sym typeface="Comic Sans MS"/>
                      </a:endParaRPr>
                    </a:p>
                  </a:txBody>
                  <a:tcPr marL="45720" marR="45720" horzOverflow="overflow">
                    <a:lnL w="12700">
                      <a:solidFill>
                        <a:srgbClr val="BFBFBF"/>
                      </a:solidFill>
                    </a:lnL>
                    <a:lnR w="12700">
                      <a:miter lim="400000"/>
                    </a:lnR>
                    <a:lnT w="12700">
                      <a:miter lim="400000"/>
                    </a:lnT>
                    <a:lnB w="12700">
                      <a:solidFill>
                        <a:srgbClr val="BFBFBF"/>
                      </a:solidFill>
                    </a:lnB>
                    <a:noFill/>
                  </a:tcPr>
                </a:tc>
                <a:extLst>
                  <a:ext uri="{0D108BD9-81ED-4DB2-BD59-A6C34878D82A}">
                    <a16:rowId xmlns:a16="http://schemas.microsoft.com/office/drawing/2014/main" val="10001"/>
                  </a:ext>
                </a:extLst>
              </a:tr>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solidFill>
                        <a:srgbClr val="BFBFBF"/>
                      </a:solidFill>
                    </a:lnR>
                    <a:lnT w="12700">
                      <a:solidFill>
                        <a:srgbClr val="BFBFBF"/>
                      </a:solidFill>
                    </a:lnT>
                    <a:lnB w="12700">
                      <a:solidFill>
                        <a:srgbClr val="BFBFBF"/>
                      </a:solidFill>
                    </a:lnB>
                    <a:noFill/>
                  </a:tcPr>
                </a:tc>
                <a:tc>
                  <a:txBody>
                    <a:bodyPr/>
                    <a:lstStyle/>
                    <a:p>
                      <a:pPr algn="l">
                        <a:defRPr sz="2400" b="0" i="0">
                          <a:latin typeface="+mj-lt"/>
                          <a:ea typeface="+mj-ea"/>
                          <a:cs typeface="+mj-cs"/>
                          <a:sym typeface="Helvetica"/>
                        </a:defRPr>
                      </a:pPr>
                      <a:endParaRPr sz="1400" dirty="0">
                        <a:latin typeface="Comic Sans MS"/>
                        <a:ea typeface="Comic Sans MS"/>
                        <a:cs typeface="Comic Sans MS"/>
                        <a:sym typeface="Comic Sans MS"/>
                      </a:endParaRPr>
                    </a:p>
                  </a:txBody>
                  <a:tcPr marL="45720" marR="45720" horzOverflow="overflow">
                    <a:lnL w="12700">
                      <a:solidFill>
                        <a:srgbClr val="BFBFBF"/>
                      </a:solidFill>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2"/>
                  </a:ext>
                </a:extLst>
              </a:tr>
              <a:tr h="304800">
                <a:tc>
                  <a:txBody>
                    <a:bodyPr/>
                    <a:lstStyle/>
                    <a:p>
                      <a:pPr algn="l">
                        <a:defRPr sz="1400" b="0" i="0">
                          <a:latin typeface="Comic Sans MS"/>
                          <a:ea typeface="Comic Sans MS"/>
                          <a:cs typeface="Comic Sans MS"/>
                          <a:sym typeface="Comic Sans MS"/>
                        </a:defRPr>
                      </a:pPr>
                      <a:endParaRPr/>
                    </a:p>
                  </a:txBody>
                  <a:tcPr marL="45720" marR="45720" horzOverflow="overflow">
                    <a:lnL w="12700">
                      <a:miter lim="400000"/>
                    </a:lnL>
                    <a:lnR w="12700">
                      <a:solidFill>
                        <a:srgbClr val="BFBFBF"/>
                      </a:solidFill>
                    </a:lnR>
                    <a:lnT w="12700">
                      <a:solidFill>
                        <a:srgbClr val="BFBFBF"/>
                      </a:solidFill>
                    </a:lnT>
                    <a:lnB w="12700">
                      <a:solidFill>
                        <a:srgbClr val="BFBFBF"/>
                      </a:solidFill>
                    </a:lnB>
                    <a:noFill/>
                  </a:tcPr>
                </a:tc>
                <a:tc>
                  <a:txBody>
                    <a:bodyPr/>
                    <a:lstStyle/>
                    <a:p>
                      <a:pPr algn="l">
                        <a:defRPr sz="2400" b="0" i="0">
                          <a:latin typeface="+mj-lt"/>
                          <a:ea typeface="+mj-ea"/>
                          <a:cs typeface="+mj-cs"/>
                          <a:sym typeface="Helvetica"/>
                        </a:defRPr>
                      </a:pPr>
                      <a:endParaRPr sz="1400" dirty="0">
                        <a:latin typeface="Comic Sans MS"/>
                        <a:ea typeface="Comic Sans MS"/>
                        <a:cs typeface="Comic Sans MS"/>
                        <a:sym typeface="Comic Sans MS"/>
                      </a:endParaRPr>
                    </a:p>
                  </a:txBody>
                  <a:tcPr marL="45720" marR="45720" horzOverflow="overflow">
                    <a:lnL w="12700">
                      <a:solidFill>
                        <a:srgbClr val="BFBFBF"/>
                      </a:solidFill>
                    </a:lnL>
                    <a:lnR w="12700">
                      <a:miter lim="400000"/>
                    </a:lnR>
                    <a:lnT w="12700">
                      <a:solidFill>
                        <a:srgbClr val="BFBFBF"/>
                      </a:solidFill>
                    </a:lnT>
                    <a:lnB w="12700">
                      <a:solidFill>
                        <a:srgbClr val="BFBFBF"/>
                      </a:solidFill>
                    </a:lnB>
                    <a:noFill/>
                  </a:tcPr>
                </a:tc>
                <a:extLst>
                  <a:ext uri="{0D108BD9-81ED-4DB2-BD59-A6C34878D82A}">
                    <a16:rowId xmlns:a16="http://schemas.microsoft.com/office/drawing/2014/main" val="10003"/>
                  </a:ext>
                </a:extLst>
              </a:tr>
              <a:tr h="304800">
                <a:tc>
                  <a:txBody>
                    <a:bodyPr/>
                    <a:lstStyle/>
                    <a:p>
                      <a:pPr algn="l">
                        <a:defRPr sz="1400" b="0" i="0">
                          <a:latin typeface="Comic Sans MS"/>
                          <a:ea typeface="Comic Sans MS"/>
                          <a:cs typeface="Comic Sans MS"/>
                          <a:sym typeface="Comic Sans MS"/>
                        </a:defRPr>
                      </a:pPr>
                      <a:endParaRPr dirty="0"/>
                    </a:p>
                  </a:txBody>
                  <a:tcPr marL="45720" marR="45720" horzOverflow="overflow">
                    <a:lnL w="12700">
                      <a:miter lim="400000"/>
                    </a:lnL>
                    <a:lnR w="12700">
                      <a:solidFill>
                        <a:srgbClr val="BFBFBF"/>
                      </a:solidFill>
                    </a:lnR>
                    <a:lnT w="12700">
                      <a:solidFill>
                        <a:srgbClr val="BFBFBF"/>
                      </a:solidFill>
                    </a:lnT>
                    <a:lnB w="12700">
                      <a:miter lim="400000"/>
                    </a:lnB>
                    <a:noFill/>
                  </a:tcPr>
                </a:tc>
                <a:tc>
                  <a:txBody>
                    <a:bodyPr/>
                    <a:lstStyle/>
                    <a:p>
                      <a:pPr algn="l">
                        <a:defRPr sz="2400" b="0" i="0">
                          <a:latin typeface="+mj-lt"/>
                          <a:ea typeface="+mj-ea"/>
                          <a:cs typeface="+mj-cs"/>
                          <a:sym typeface="Helvetica"/>
                        </a:defRPr>
                      </a:pPr>
                      <a:endParaRPr sz="1400" dirty="0">
                        <a:latin typeface="Comic Sans MS"/>
                        <a:ea typeface="Comic Sans MS"/>
                        <a:cs typeface="Comic Sans MS"/>
                        <a:sym typeface="Comic Sans MS"/>
                      </a:endParaRPr>
                    </a:p>
                  </a:txBody>
                  <a:tcPr marL="45720" marR="45720" horzOverflow="overflow">
                    <a:lnL w="12700">
                      <a:solidFill>
                        <a:srgbClr val="BFBFBF"/>
                      </a:solidFill>
                    </a:lnL>
                    <a:lnR w="12700">
                      <a:miter lim="400000"/>
                    </a:lnR>
                    <a:lnT w="12700">
                      <a:solidFill>
                        <a:srgbClr val="BFBFBF"/>
                      </a:solidFill>
                    </a:lnT>
                    <a:lnB w="12700">
                      <a:miter lim="400000"/>
                    </a:lnB>
                    <a:noFill/>
                  </a:tcPr>
                </a:tc>
                <a:extLst>
                  <a:ext uri="{0D108BD9-81ED-4DB2-BD59-A6C34878D82A}">
                    <a16:rowId xmlns:a16="http://schemas.microsoft.com/office/drawing/2014/main" val="10004"/>
                  </a:ext>
                </a:extLst>
              </a:tr>
            </a:tbl>
          </a:graphicData>
        </a:graphic>
      </p:graphicFrame>
      <p:sp>
        <p:nvSpPr>
          <p:cNvPr id="856" name="Extending the Design Recipe"/>
          <p:cNvSpPr txBox="1">
            <a:spLocks noGrp="1"/>
          </p:cNvSpPr>
          <p:nvPr>
            <p:ph type="title"/>
          </p:nvPr>
        </p:nvSpPr>
        <p:spPr>
          <a:prstGeom prst="rect">
            <a:avLst/>
          </a:prstGeom>
        </p:spPr>
        <p:txBody>
          <a:bodyPr/>
          <a:lstStyle/>
          <a:p>
            <a:r>
              <a:t>Extending the Design Recipe</a:t>
            </a:r>
          </a:p>
        </p:txBody>
      </p:sp>
      <p:sp>
        <p:nvSpPr>
          <p:cNvPr id="8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60</a:t>
            </a:fld>
            <a:endParaRPr sz="1200">
              <a:solidFill>
                <a:srgbClr val="D38E27"/>
              </a:solidFill>
              <a:latin typeface="Arial"/>
              <a:ea typeface="Arial"/>
              <a:cs typeface="Arial"/>
              <a:sym typeface="Arial"/>
            </a:endParaRPr>
          </a:p>
        </p:txBody>
      </p:sp>
      <p:pic>
        <p:nvPicPr>
          <p:cNvPr id="871" name="image59.png" descr="image59.png"/>
          <p:cNvPicPr>
            <a:picLocks noChangeAspect="1"/>
          </p:cNvPicPr>
          <p:nvPr/>
        </p:nvPicPr>
        <p:blipFill>
          <a:blip r:embed="rId7">
            <a:extLst/>
          </a:blip>
          <a:stretch>
            <a:fillRect/>
          </a:stretch>
        </p:blipFill>
        <p:spPr>
          <a:xfrm>
            <a:off x="100013" y="4295775"/>
            <a:ext cx="7483476" cy="423863"/>
          </a:xfrm>
          <a:prstGeom prst="rect">
            <a:avLst/>
          </a:prstGeom>
          <a:ln w="12700">
            <a:miter lim="400000"/>
          </a:ln>
        </p:spPr>
      </p:pic>
      <p:sp>
        <p:nvSpPr>
          <p:cNvPr id="51" name="cost                      “pepperoni”">
            <a:extLst>
              <a:ext uri="{FF2B5EF4-FFF2-40B4-BE49-F238E27FC236}">
                <a16:creationId xmlns:a16="http://schemas.microsoft.com/office/drawing/2014/main" id="{B8D6971D-523B-6F4F-AC15-484A175BB2B2}"/>
              </a:ext>
            </a:extLst>
          </p:cNvPr>
          <p:cNvSpPr txBox="1"/>
          <p:nvPr/>
        </p:nvSpPr>
        <p:spPr>
          <a:xfrm>
            <a:off x="50523" y="2485242"/>
            <a:ext cx="1058942"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urier" pitchFamily="2" charset="0"/>
                <a:sym typeface="Comic Sans MS"/>
              </a:rPr>
              <a:t>examples:</a:t>
            </a:r>
            <a:endParaRPr sz="1400" dirty="0">
              <a:latin typeface="Courier" pitchFamily="2" charset="0"/>
              <a:sym typeface="Comic Sans MS"/>
            </a:endParaRPr>
          </a:p>
        </p:txBody>
      </p:sp>
      <p:sp>
        <p:nvSpPr>
          <p:cNvPr id="52" name="cost                      “pepperoni”">
            <a:extLst>
              <a:ext uri="{FF2B5EF4-FFF2-40B4-BE49-F238E27FC236}">
                <a16:creationId xmlns:a16="http://schemas.microsoft.com/office/drawing/2014/main" id="{373A9464-B479-3742-867F-73CC45444F7D}"/>
              </a:ext>
            </a:extLst>
          </p:cNvPr>
          <p:cNvSpPr txBox="1"/>
          <p:nvPr/>
        </p:nvSpPr>
        <p:spPr>
          <a:xfrm>
            <a:off x="-7297" y="4000687"/>
            <a:ext cx="414535"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atin typeface="Comic Sans MS"/>
                <a:ea typeface="Comic Sans MS"/>
                <a:cs typeface="Comic Sans MS"/>
                <a:sym typeface="Comic Sans MS"/>
              </a:defRPr>
            </a:lvl1pPr>
          </a:lstStyle>
          <a:p>
            <a:pPr>
              <a:defRPr sz="2800">
                <a:latin typeface="+mj-lt"/>
                <a:ea typeface="+mj-ea"/>
                <a:cs typeface="+mj-cs"/>
                <a:sym typeface="Helvetica"/>
              </a:defRPr>
            </a:pPr>
            <a:r>
              <a:rPr lang="en-US" sz="1400" dirty="0">
                <a:latin typeface="Courier" pitchFamily="2" charset="0"/>
                <a:sym typeface="Comic Sans MS"/>
              </a:rPr>
              <a:t>end</a:t>
            </a:r>
            <a:endParaRPr sz="1400" dirty="0">
              <a:latin typeface="Courier" pitchFamily="2" charset="0"/>
              <a:sym typeface="Comic Sans MS"/>
            </a:endParaRPr>
          </a:p>
        </p:txBody>
      </p:sp>
      <p:sp>
        <p:nvSpPr>
          <p:cNvPr id="54" name="cond">
            <a:extLst>
              <a:ext uri="{FF2B5EF4-FFF2-40B4-BE49-F238E27FC236}">
                <a16:creationId xmlns:a16="http://schemas.microsoft.com/office/drawing/2014/main" id="{88F7F85A-9691-2542-8747-1B7A4CE84556}"/>
              </a:ext>
            </a:extLst>
          </p:cNvPr>
          <p:cNvSpPr txBox="1"/>
          <p:nvPr/>
        </p:nvSpPr>
        <p:spPr>
          <a:xfrm>
            <a:off x="195065" y="6640003"/>
            <a:ext cx="414535"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end</a:t>
            </a:r>
            <a:endParaRPr sz="1400" b="1" dirty="0">
              <a:latin typeface="Courier" pitchFamily="2" charset="0"/>
              <a:sym typeface="Comic Sans MS"/>
            </a:endParaRPr>
          </a:p>
        </p:txBody>
      </p:sp>
      <p:grpSp>
        <p:nvGrpSpPr>
          <p:cNvPr id="8" name="Group 7">
            <a:extLst>
              <a:ext uri="{FF2B5EF4-FFF2-40B4-BE49-F238E27FC236}">
                <a16:creationId xmlns:a16="http://schemas.microsoft.com/office/drawing/2014/main" id="{63141FE0-8383-664E-A963-3A6A72A3C45C}"/>
              </a:ext>
            </a:extLst>
          </p:cNvPr>
          <p:cNvGrpSpPr/>
          <p:nvPr/>
        </p:nvGrpSpPr>
        <p:grpSpPr>
          <a:xfrm>
            <a:off x="328654" y="5410741"/>
            <a:ext cx="414535" cy="1373789"/>
            <a:chOff x="328654" y="5410741"/>
            <a:chExt cx="414535" cy="1373789"/>
          </a:xfrm>
        </p:grpSpPr>
        <p:sp>
          <p:nvSpPr>
            <p:cNvPr id="873" name="cond"/>
            <p:cNvSpPr txBox="1"/>
            <p:nvPr/>
          </p:nvSpPr>
          <p:spPr>
            <a:xfrm>
              <a:off x="338642" y="5410741"/>
              <a:ext cx="394557" cy="30777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if</a:t>
              </a:r>
              <a:endParaRPr sz="1400" b="1" dirty="0">
                <a:latin typeface="Courier" pitchFamily="2" charset="0"/>
                <a:sym typeface="Comic Sans MS"/>
              </a:endParaRPr>
            </a:p>
          </p:txBody>
        </p:sp>
        <p:sp>
          <p:nvSpPr>
            <p:cNvPr id="53" name="cond">
              <a:extLst>
                <a:ext uri="{FF2B5EF4-FFF2-40B4-BE49-F238E27FC236}">
                  <a16:creationId xmlns:a16="http://schemas.microsoft.com/office/drawing/2014/main" id="{CAE2BA05-BFF5-0641-A0FA-DEAB744B5C4B}"/>
                </a:ext>
              </a:extLst>
            </p:cNvPr>
            <p:cNvSpPr txBox="1"/>
            <p:nvPr/>
          </p:nvSpPr>
          <p:spPr>
            <a:xfrm>
              <a:off x="328654" y="6476753"/>
              <a:ext cx="414535" cy="30777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end</a:t>
              </a:r>
              <a:endParaRPr sz="1400" b="1" dirty="0">
                <a:latin typeface="Courier" pitchFamily="2" charset="0"/>
                <a:sym typeface="Comic Sans MS"/>
              </a:endParaRPr>
            </a:p>
          </p:txBody>
        </p:sp>
      </p:grpSp>
      <p:sp>
        <p:nvSpPr>
          <p:cNvPr id="19" name="cond">
            <a:extLst>
              <a:ext uri="{FF2B5EF4-FFF2-40B4-BE49-F238E27FC236}">
                <a16:creationId xmlns:a16="http://schemas.microsoft.com/office/drawing/2014/main" id="{F7E94DF0-EF4F-0B46-8CB5-848AD926E4F6}"/>
              </a:ext>
            </a:extLst>
          </p:cNvPr>
          <p:cNvSpPr txBox="1"/>
          <p:nvPr/>
        </p:nvSpPr>
        <p:spPr>
          <a:xfrm>
            <a:off x="348632" y="5728076"/>
            <a:ext cx="923120" cy="30777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else if</a:t>
            </a:r>
            <a:endParaRPr sz="1400" b="1" dirty="0">
              <a:latin typeface="Courier" pitchFamily="2" charset="0"/>
              <a:sym typeface="Comic Sans MS"/>
            </a:endParaRPr>
          </a:p>
        </p:txBody>
      </p:sp>
      <p:sp>
        <p:nvSpPr>
          <p:cNvPr id="20" name="cond">
            <a:extLst>
              <a:ext uri="{FF2B5EF4-FFF2-40B4-BE49-F238E27FC236}">
                <a16:creationId xmlns:a16="http://schemas.microsoft.com/office/drawing/2014/main" id="{194B1E9D-B08C-9844-B6BF-59E463007E09}"/>
              </a:ext>
            </a:extLst>
          </p:cNvPr>
          <p:cNvSpPr txBox="1"/>
          <p:nvPr/>
        </p:nvSpPr>
        <p:spPr>
          <a:xfrm>
            <a:off x="344521" y="6025470"/>
            <a:ext cx="923120" cy="30777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1400" b="1">
                <a:latin typeface="Comic Sans MS"/>
                <a:ea typeface="Comic Sans MS"/>
                <a:cs typeface="Comic Sans MS"/>
                <a:sym typeface="Comic Sans MS"/>
              </a:defRPr>
            </a:lvl1pPr>
          </a:lstStyle>
          <a:p>
            <a:pPr>
              <a:defRPr sz="2800" b="0">
                <a:latin typeface="+mj-lt"/>
                <a:ea typeface="+mj-ea"/>
                <a:cs typeface="+mj-cs"/>
                <a:sym typeface="Helvetica"/>
              </a:defRPr>
            </a:pPr>
            <a:r>
              <a:rPr lang="en-US" sz="1400" b="1" dirty="0">
                <a:latin typeface="Courier" pitchFamily="2" charset="0"/>
                <a:sym typeface="Comic Sans MS"/>
              </a:rPr>
              <a:t>else if</a:t>
            </a:r>
            <a:endParaRPr sz="1400" b="1" dirty="0">
              <a:latin typeface="Courier" pitchFamily="2" charset="0"/>
              <a:sym typeface="Comic Sans MS"/>
            </a:endParaRPr>
          </a:p>
        </p:txBody>
      </p:sp>
    </p:spTree>
    <p:extLst>
      <p:ext uri="{BB962C8B-B14F-4D97-AF65-F5344CB8AC3E}">
        <p14:creationId xmlns:p14="http://schemas.microsoft.com/office/powerpoint/2010/main" val="393166566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1500"/>
                            </p:stCondLst>
                          </p:cTn>
                        </p:par>
                      </p:childTnLst>
                    </p:cTn>
                  </p:par>
                  <p:par>
                    <p:cTn id="5" fill="hold">
                      <p:stCondLst>
                        <p:cond delay="indefinite"/>
                      </p:stCondLst>
                      <p:childTnLst>
                        <p:par>
                          <p:cTn id="6" fill="hold">
                            <p:stCondLst>
                              <p:cond delay="0"/>
                            </p:stCondLst>
                            <p:childTnLst>
                              <p:par>
                                <p:cTn id="7" presetID="9" presetClass="entr" fill="hold" grpId="0" nodeType="clickEffect">
                                  <p:stCondLst>
                                    <p:cond delay="0"/>
                                  </p:stCondLst>
                                  <p:iterate>
                                    <p:tmAbs val="0"/>
                                  </p:iterate>
                                  <p:childTnLst>
                                    <p:set>
                                      <p:cBhvr>
                                        <p:cTn id="8" fill="hold"/>
                                        <p:tgtEl>
                                          <p:spTgt spid="855"/>
                                        </p:tgtEl>
                                        <p:attrNameLst>
                                          <p:attrName>style.visibility</p:attrName>
                                        </p:attrNameLst>
                                      </p:cBhvr>
                                      <p:to>
                                        <p:strVal val="visible"/>
                                      </p:to>
                                    </p:set>
                                    <p:animEffect transition="in" filter="dissolve">
                                      <p:cBhvr>
                                        <p:cTn id="9" dur="500"/>
                                        <p:tgtEl>
                                          <p:spTgt spid="85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Challenges"/>
          <p:cNvSpPr txBox="1">
            <a:spLocks noGrp="1"/>
          </p:cNvSpPr>
          <p:nvPr>
            <p:ph type="title"/>
          </p:nvPr>
        </p:nvSpPr>
        <p:spPr>
          <a:prstGeom prst="rect">
            <a:avLst/>
          </a:prstGeom>
        </p:spPr>
        <p:txBody>
          <a:bodyPr/>
          <a:lstStyle/>
          <a:p>
            <a:r>
              <a:t>Challenges</a:t>
            </a:r>
          </a:p>
        </p:txBody>
      </p:sp>
      <p:sp>
        <p:nvSpPr>
          <p:cNvPr id="942" name="GoFast: Make a set of “secret keys” that move the player faster than the up and down arrow.…"/>
          <p:cNvSpPr txBox="1">
            <a:spLocks noGrp="1"/>
          </p:cNvSpPr>
          <p:nvPr>
            <p:ph type="body" idx="1"/>
          </p:nvPr>
        </p:nvSpPr>
        <p:spPr>
          <a:xfrm>
            <a:off x="304800" y="1951038"/>
            <a:ext cx="8686800" cy="4525963"/>
          </a:xfrm>
          <a:prstGeom prst="rect">
            <a:avLst/>
          </a:prstGeom>
        </p:spPr>
        <p:txBody>
          <a:bodyPr>
            <a:normAutofit/>
          </a:bodyPr>
          <a:lstStyle/>
          <a:p>
            <a:pPr marL="318407" indent="-318407">
              <a:spcBef>
                <a:spcPts val="2000"/>
              </a:spcBef>
            </a:pPr>
            <a:r>
              <a:rPr sz="2600" i="1"/>
              <a:t>GoFast</a:t>
            </a:r>
            <a:r>
              <a:rPr sz="2600"/>
              <a:t>: Make a set of “secret keys” that move the player faster than the up and down arrow.</a:t>
            </a:r>
          </a:p>
          <a:p>
            <a:pPr marL="318407" indent="-318407">
              <a:spcBef>
                <a:spcPts val="2000"/>
              </a:spcBef>
            </a:pPr>
            <a:r>
              <a:rPr sz="2600" i="1"/>
              <a:t>Warping</a:t>
            </a:r>
            <a:r>
              <a:rPr sz="2600"/>
              <a:t>: “b” jumps to the bottom, “t” to the top, etc.</a:t>
            </a:r>
          </a:p>
          <a:p>
            <a:pPr marL="318407" indent="-318407">
              <a:spcBef>
                <a:spcPts val="2000"/>
              </a:spcBef>
            </a:pPr>
            <a:r>
              <a:rPr sz="2600" i="1"/>
              <a:t>Wrapping</a:t>
            </a:r>
            <a:r>
              <a:rPr sz="2600"/>
              <a:t>: moving the player to the top of screen makes it re-appear at the bottom.</a:t>
            </a:r>
            <a:endParaRPr sz="2600" i="1"/>
          </a:p>
          <a:p>
            <a:pPr marL="318407" indent="-318407">
              <a:spcBef>
                <a:spcPts val="2000"/>
              </a:spcBef>
            </a:pPr>
            <a:r>
              <a:rPr sz="2600" i="1"/>
              <a:t>Blocking</a:t>
            </a:r>
            <a:r>
              <a:rPr sz="2600"/>
              <a:t>: prevent the player from leaving the screen</a:t>
            </a:r>
          </a:p>
          <a:p>
            <a:pPr marL="318407" indent="-318407">
              <a:spcBef>
                <a:spcPts val="2000"/>
              </a:spcBef>
            </a:pPr>
            <a:r>
              <a:rPr sz="2600" i="1"/>
              <a:t>Hiding</a:t>
            </a:r>
            <a:r>
              <a:rPr sz="2600"/>
              <a:t>: Press a key to hide. Press </a:t>
            </a:r>
            <a:r>
              <a:rPr sz="2600" i="1"/>
              <a:t>the same key</a:t>
            </a:r>
            <a:r>
              <a:rPr sz="2600"/>
              <a:t> to re-appear at the </a:t>
            </a:r>
            <a:r>
              <a:rPr sz="2600" i="1"/>
              <a:t>same place</a:t>
            </a:r>
            <a:r>
              <a:rPr sz="2600"/>
              <a:t>.</a:t>
            </a:r>
          </a:p>
        </p:txBody>
      </p:sp>
      <p:sp>
        <p:nvSpPr>
          <p:cNvPr id="9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61</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42">
                                            <p:bg/>
                                          </p:spTgt>
                                        </p:tgtEl>
                                        <p:attrNameLst>
                                          <p:attrName>style.visibility</p:attrName>
                                        </p:attrNameLst>
                                      </p:cBhvr>
                                      <p:to>
                                        <p:strVal val="visible"/>
                                      </p:to>
                                    </p:set>
                                    <p:animEffect transition="in" filter="dissolve">
                                      <p:cBhvr>
                                        <p:cTn id="7" dur="500"/>
                                        <p:tgtEl>
                                          <p:spTgt spid="942">
                                            <p:bg/>
                                          </p:spTgt>
                                        </p:tgtEl>
                                      </p:cBhvr>
                                    </p:animEffect>
                                  </p:childTnLst>
                                </p:cTn>
                              </p:par>
                              <p:par>
                                <p:cTn id="8" presetID="9" presetClass="entr" presetSubtype="0" fill="hold" grpId="1" nodeType="withEffect">
                                  <p:stCondLst>
                                    <p:cond delay="0"/>
                                  </p:stCondLst>
                                  <p:iterate>
                                    <p:tmAbs val="0"/>
                                  </p:iterate>
                                  <p:childTnLst>
                                    <p:set>
                                      <p:cBhvr>
                                        <p:cTn id="9" fill="hold"/>
                                        <p:tgtEl>
                                          <p:spTgt spid="942">
                                            <p:txEl>
                                              <p:pRg st="0" end="0"/>
                                            </p:txEl>
                                          </p:spTgt>
                                        </p:tgtEl>
                                        <p:attrNameLst>
                                          <p:attrName>style.visibility</p:attrName>
                                        </p:attrNameLst>
                                      </p:cBhvr>
                                      <p:to>
                                        <p:strVal val="visible"/>
                                      </p:to>
                                    </p:set>
                                    <p:animEffect transition="in" filter="dissolve">
                                      <p:cBhvr>
                                        <p:cTn id="10" dur="500"/>
                                        <p:tgtEl>
                                          <p:spTgt spid="94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942">
                                            <p:txEl>
                                              <p:pRg st="1" end="1"/>
                                            </p:txEl>
                                          </p:spTgt>
                                        </p:tgtEl>
                                        <p:attrNameLst>
                                          <p:attrName>style.visibility</p:attrName>
                                        </p:attrNameLst>
                                      </p:cBhvr>
                                      <p:to>
                                        <p:strVal val="visible"/>
                                      </p:to>
                                    </p:set>
                                    <p:animEffect transition="in" filter="dissolve">
                                      <p:cBhvr>
                                        <p:cTn id="15" dur="500"/>
                                        <p:tgtEl>
                                          <p:spTgt spid="94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942">
                                            <p:txEl>
                                              <p:pRg st="2" end="2"/>
                                            </p:txEl>
                                          </p:spTgt>
                                        </p:tgtEl>
                                        <p:attrNameLst>
                                          <p:attrName>style.visibility</p:attrName>
                                        </p:attrNameLst>
                                      </p:cBhvr>
                                      <p:to>
                                        <p:strVal val="visible"/>
                                      </p:to>
                                    </p:set>
                                    <p:animEffect transition="in" filter="dissolve">
                                      <p:cBhvr>
                                        <p:cTn id="20" dur="500"/>
                                        <p:tgtEl>
                                          <p:spTgt spid="94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942">
                                            <p:txEl>
                                              <p:pRg st="3" end="3"/>
                                            </p:txEl>
                                          </p:spTgt>
                                        </p:tgtEl>
                                        <p:attrNameLst>
                                          <p:attrName>style.visibility</p:attrName>
                                        </p:attrNameLst>
                                      </p:cBhvr>
                                      <p:to>
                                        <p:strVal val="visible"/>
                                      </p:to>
                                    </p:set>
                                    <p:animEffect transition="in" filter="dissolve">
                                      <p:cBhvr>
                                        <p:cTn id="25" dur="500"/>
                                        <p:tgtEl>
                                          <p:spTgt spid="94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fill="hold" grpId="1" nodeType="clickEffect">
                                  <p:stCondLst>
                                    <p:cond delay="0"/>
                                  </p:stCondLst>
                                  <p:iterate>
                                    <p:tmAbs val="0"/>
                                  </p:iterate>
                                  <p:childTnLst>
                                    <p:set>
                                      <p:cBhvr>
                                        <p:cTn id="29" fill="hold"/>
                                        <p:tgtEl>
                                          <p:spTgt spid="942">
                                            <p:txEl>
                                              <p:pRg st="4" end="4"/>
                                            </p:txEl>
                                          </p:spTgt>
                                        </p:tgtEl>
                                        <p:attrNameLst>
                                          <p:attrName>style.visibility</p:attrName>
                                        </p:attrNameLst>
                                      </p:cBhvr>
                                      <p:to>
                                        <p:strVal val="visible"/>
                                      </p:to>
                                    </p:set>
                                    <p:animEffect transition="in" filter="dissolve">
                                      <p:cBhvr>
                                        <p:cTn id="30" dur="500"/>
                                        <p:tgtEl>
                                          <p:spTgt spid="9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 grpId="1" build="p"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The last lessons…"/>
          <p:cNvSpPr txBox="1">
            <a:spLocks noGrp="1"/>
          </p:cNvSpPr>
          <p:nvPr>
            <p:ph type="title"/>
          </p:nvPr>
        </p:nvSpPr>
        <p:spPr>
          <a:xfrm>
            <a:off x="228600" y="5486400"/>
            <a:ext cx="8686800" cy="1184826"/>
          </a:xfrm>
          <a:prstGeom prst="rect">
            <a:avLst/>
          </a:prstGeom>
        </p:spPr>
        <p:txBody>
          <a:bodyPr>
            <a:normAutofit/>
          </a:bodyPr>
          <a:lstStyle/>
          <a:p>
            <a:r>
              <a:t>The last lessons…</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At the End.."/>
          <p:cNvSpPr txBox="1">
            <a:spLocks noGrp="1"/>
          </p:cNvSpPr>
          <p:nvPr>
            <p:ph type="title"/>
          </p:nvPr>
        </p:nvSpPr>
        <p:spPr>
          <a:prstGeom prst="rect">
            <a:avLst/>
          </a:prstGeom>
        </p:spPr>
        <p:txBody>
          <a:bodyPr/>
          <a:lstStyle/>
          <a:p>
            <a:r>
              <a:t>At the End..</a:t>
            </a:r>
          </a:p>
        </p:txBody>
      </p:sp>
      <p:sp>
        <p:nvSpPr>
          <p:cNvPr id="952" name="Share your programs!…"/>
          <p:cNvSpPr txBox="1">
            <a:spLocks noGrp="1"/>
          </p:cNvSpPr>
          <p:nvPr>
            <p:ph type="body" idx="1"/>
          </p:nvPr>
        </p:nvSpPr>
        <p:spPr>
          <a:xfrm>
            <a:off x="304800" y="1874838"/>
            <a:ext cx="8686800" cy="4525963"/>
          </a:xfrm>
          <a:prstGeom prst="rect">
            <a:avLst/>
          </a:prstGeom>
        </p:spPr>
        <p:txBody>
          <a:bodyPr>
            <a:normAutofit/>
          </a:bodyPr>
          <a:lstStyle/>
          <a:p>
            <a:pPr>
              <a:spcBef>
                <a:spcPts val="2000"/>
              </a:spcBef>
            </a:pPr>
            <a:r>
              <a:rPr dirty="0"/>
              <a:t>Share your programs!</a:t>
            </a:r>
          </a:p>
          <a:p>
            <a:pPr>
              <a:spcBef>
                <a:spcPts val="2000"/>
              </a:spcBef>
            </a:pPr>
            <a:r>
              <a:rPr dirty="0"/>
              <a:t>Practice submitting as a HW Assignment</a:t>
            </a:r>
          </a:p>
          <a:p>
            <a:pPr>
              <a:spcBef>
                <a:spcPts val="2000"/>
              </a:spcBef>
            </a:pPr>
            <a:r>
              <a:rPr dirty="0"/>
              <a:t>Add data structures to support 2d motion and graphing</a:t>
            </a:r>
          </a:p>
          <a:p>
            <a:pPr>
              <a:spcBef>
                <a:spcPts val="2000"/>
              </a:spcBef>
            </a:pPr>
            <a:r>
              <a:rPr dirty="0"/>
              <a:t>Building on what you know…</a:t>
            </a:r>
            <a:r>
              <a:rPr u="sng" dirty="0">
                <a:solidFill>
                  <a:srgbClr val="AD1F1F"/>
                </a:solidFill>
                <a:uFill>
                  <a:solidFill>
                    <a:srgbClr val="AD1F1F"/>
                  </a:solidFill>
                </a:uFill>
                <a:hlinkClick r:id="rId3"/>
              </a:rPr>
              <a:t>all the way to college</a:t>
            </a:r>
          </a:p>
        </p:txBody>
      </p:sp>
      <p:sp>
        <p:nvSpPr>
          <p:cNvPr id="9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63</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5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5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5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 grpId="1" build="p"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Implementation"/>
          <p:cNvSpPr txBox="1">
            <a:spLocks noGrp="1"/>
          </p:cNvSpPr>
          <p:nvPr>
            <p:ph type="title"/>
          </p:nvPr>
        </p:nvSpPr>
        <p:spPr>
          <a:xfrm>
            <a:off x="228600" y="5943600"/>
            <a:ext cx="8686800" cy="838200"/>
          </a:xfrm>
          <a:prstGeom prst="rect">
            <a:avLst/>
          </a:prstGeom>
        </p:spPr>
        <p:txBody>
          <a:bodyPr>
            <a:normAutofit fontScale="90000"/>
          </a:bodyPr>
          <a:lstStyle>
            <a:lvl1pPr defTabSz="905255">
              <a:defRPr sz="4950"/>
            </a:lvl1pPr>
          </a:lstStyle>
          <a:p>
            <a:pPr>
              <a:defRPr sz="5346"/>
            </a:pPr>
            <a:r>
              <a:rPr sz="4950"/>
              <a:t>Implementation</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1" name="3D Pie Chart"/>
          <p:cNvGraphicFramePr/>
          <p:nvPr/>
        </p:nvGraphicFramePr>
        <p:xfrm>
          <a:off x="-305302" y="1764133"/>
          <a:ext cx="5409218" cy="5078609"/>
        </p:xfrm>
        <a:graphic>
          <a:graphicData uri="http://schemas.openxmlformats.org/drawingml/2006/chart">
            <c:chart xmlns:c="http://schemas.openxmlformats.org/drawingml/2006/chart" xmlns:r="http://schemas.openxmlformats.org/officeDocument/2006/relationships" r:id="rId3"/>
          </a:graphicData>
        </a:graphic>
      </p:graphicFrame>
      <p:sp>
        <p:nvSpPr>
          <p:cNvPr id="962" name="Integration"/>
          <p:cNvSpPr txBox="1"/>
          <p:nvPr/>
        </p:nvSpPr>
        <p:spPr>
          <a:xfrm>
            <a:off x="304800" y="152400"/>
            <a:ext cx="8686800" cy="6375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3600" b="1">
                <a:solidFill>
                  <a:srgbClr val="FFFFFF"/>
                </a:solidFill>
                <a:latin typeface="+mj-lt"/>
                <a:ea typeface="+mj-ea"/>
                <a:cs typeface="+mj-cs"/>
                <a:sym typeface="Helvetica"/>
              </a:defRPr>
            </a:lvl1pPr>
          </a:lstStyle>
          <a:p>
            <a:r>
              <a:t>Integration</a:t>
            </a:r>
          </a:p>
        </p:txBody>
      </p:sp>
      <p:sp>
        <p:nvSpPr>
          <p:cNvPr id="963" name="Transferable Skills…"/>
          <p:cNvSpPr txBox="1"/>
          <p:nvPr/>
        </p:nvSpPr>
        <p:spPr>
          <a:xfrm>
            <a:off x="6324600" y="1371600"/>
            <a:ext cx="2819400" cy="350907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150000"/>
              </a:lnSpc>
              <a:defRPr sz="2800">
                <a:latin typeface="+mj-lt"/>
                <a:ea typeface="+mj-ea"/>
                <a:cs typeface="+mj-cs"/>
                <a:sym typeface="Helvetica"/>
              </a:defRPr>
            </a:pPr>
            <a:r>
              <a:rPr sz="2400">
                <a:latin typeface="Arial"/>
                <a:ea typeface="Arial"/>
                <a:cs typeface="Arial"/>
                <a:sym typeface="Arial"/>
              </a:rPr>
              <a:t>Transferable Skills</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Circles of Evaluation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Design Recipe</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Rocket-Height</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Target/Danger Motion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Sam the Butterfly</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Luigi’s Pizza</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Player Motion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Collision Detection</a:t>
            </a:r>
          </a:p>
        </p:txBody>
      </p:sp>
      <p:sp>
        <p:nvSpPr>
          <p:cNvPr id="964" name="Slide Number"/>
          <p:cNvSpPr txBox="1">
            <a:spLocks noGrp="1"/>
          </p:cNvSpPr>
          <p:nvPr>
            <p:ph type="sldNum" sz="quarter" idx="4294967295"/>
          </p:nvPr>
        </p:nvSpPr>
        <p:spPr>
          <a:xfrm>
            <a:off x="8385175" y="6473825"/>
            <a:ext cx="758825" cy="264255"/>
          </a:xfrm>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65</a:t>
            </a:fld>
            <a:endParaRPr sz="1200">
              <a:solidFill>
                <a:srgbClr val="D38E27"/>
              </a:solidFill>
              <a:latin typeface="Arial"/>
              <a:ea typeface="Arial"/>
              <a:cs typeface="Arial"/>
              <a:sym typeface="Arial"/>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Integration"/>
          <p:cNvSpPr txBox="1"/>
          <p:nvPr/>
        </p:nvSpPr>
        <p:spPr>
          <a:xfrm>
            <a:off x="304800" y="152400"/>
            <a:ext cx="8686800" cy="6375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3600" b="1">
                <a:solidFill>
                  <a:srgbClr val="FFFFFF"/>
                </a:solidFill>
                <a:latin typeface="+mj-lt"/>
                <a:ea typeface="+mj-ea"/>
                <a:cs typeface="+mj-cs"/>
                <a:sym typeface="Helvetica"/>
              </a:defRPr>
            </a:lvl1pPr>
          </a:lstStyle>
          <a:p>
            <a:r>
              <a:t>Integration</a:t>
            </a:r>
          </a:p>
        </p:txBody>
      </p:sp>
      <p:sp>
        <p:nvSpPr>
          <p:cNvPr id="969" name="Transferable Skills…"/>
          <p:cNvSpPr txBox="1"/>
          <p:nvPr/>
        </p:nvSpPr>
        <p:spPr>
          <a:xfrm>
            <a:off x="6324600" y="1371600"/>
            <a:ext cx="2819400" cy="350907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150000"/>
              </a:lnSpc>
              <a:defRPr sz="2800">
                <a:latin typeface="+mj-lt"/>
                <a:ea typeface="+mj-ea"/>
                <a:cs typeface="+mj-cs"/>
                <a:sym typeface="Helvetica"/>
              </a:defRPr>
            </a:pPr>
            <a:r>
              <a:rPr sz="2400">
                <a:latin typeface="Arial"/>
                <a:ea typeface="Arial"/>
                <a:cs typeface="Arial"/>
                <a:sym typeface="Arial"/>
              </a:rPr>
              <a:t>Transferable Skills</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Circles of Evaluation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Design Recipe</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Rocket-Height</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Target/Danger Motion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Sam the Butterfly</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Luigi’s Pizza</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Player Motion</a:t>
            </a:r>
          </a:p>
          <a:p>
            <a:pPr>
              <a:lnSpc>
                <a:spcPct val="150000"/>
              </a:lnSpc>
              <a:buClr>
                <a:srgbClr val="000000"/>
              </a:buClr>
              <a:buSzPct val="100000"/>
              <a:buFont typeface="Arial"/>
              <a:buChar char="•"/>
              <a:defRPr sz="2800">
                <a:latin typeface="+mj-lt"/>
                <a:ea typeface="+mj-ea"/>
                <a:cs typeface="+mj-cs"/>
                <a:sym typeface="Helvetica"/>
              </a:defRPr>
            </a:pPr>
            <a:r>
              <a:rPr sz="1700">
                <a:latin typeface="Arial"/>
                <a:ea typeface="Arial"/>
                <a:cs typeface="Arial"/>
                <a:sym typeface="Arial"/>
              </a:rPr>
              <a:t>Collision Detection</a:t>
            </a:r>
          </a:p>
        </p:txBody>
      </p:sp>
      <p:sp>
        <p:nvSpPr>
          <p:cNvPr id="970" name="Slide Number"/>
          <p:cNvSpPr txBox="1">
            <a:spLocks noGrp="1"/>
          </p:cNvSpPr>
          <p:nvPr>
            <p:ph type="sldNum" sz="quarter" idx="4294967295"/>
          </p:nvPr>
        </p:nvSpPr>
        <p:spPr>
          <a:xfrm>
            <a:off x="8385175" y="6473825"/>
            <a:ext cx="758825" cy="264255"/>
          </a:xfrm>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66</a:t>
            </a:fld>
            <a:endParaRPr sz="1200">
              <a:solidFill>
                <a:srgbClr val="D38E27"/>
              </a:solidFill>
              <a:latin typeface="Arial"/>
              <a:ea typeface="Arial"/>
              <a:cs typeface="Arial"/>
              <a:sym typeface="Arial"/>
            </a:endParaRPr>
          </a:p>
        </p:txBody>
      </p:sp>
      <p:graphicFrame>
        <p:nvGraphicFramePr>
          <p:cNvPr id="971" name="3D Pie Chart"/>
          <p:cNvGraphicFramePr/>
          <p:nvPr/>
        </p:nvGraphicFramePr>
        <p:xfrm>
          <a:off x="-381770" y="1746469"/>
          <a:ext cx="5438991" cy="51066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Next Steps"/>
          <p:cNvSpPr txBox="1">
            <a:spLocks noGrp="1"/>
          </p:cNvSpPr>
          <p:nvPr>
            <p:ph type="title"/>
          </p:nvPr>
        </p:nvSpPr>
        <p:spPr>
          <a:prstGeom prst="rect">
            <a:avLst/>
          </a:prstGeom>
        </p:spPr>
        <p:txBody>
          <a:bodyPr/>
          <a:lstStyle/>
          <a:p>
            <a:r>
              <a:t>Next Steps</a:t>
            </a:r>
          </a:p>
        </p:txBody>
      </p:sp>
      <p:sp>
        <p:nvSpPr>
          <p:cNvPr id="976" name="You’ll need access to a computer lab…"/>
          <p:cNvSpPr txBox="1">
            <a:spLocks noGrp="1"/>
          </p:cNvSpPr>
          <p:nvPr>
            <p:ph type="body" idx="1"/>
          </p:nvPr>
        </p:nvSpPr>
        <p:spPr>
          <a:xfrm>
            <a:off x="304800" y="1874838"/>
            <a:ext cx="8686800" cy="4525963"/>
          </a:xfrm>
          <a:prstGeom prst="rect">
            <a:avLst/>
          </a:prstGeom>
        </p:spPr>
        <p:txBody>
          <a:bodyPr>
            <a:normAutofit/>
          </a:bodyPr>
          <a:lstStyle/>
          <a:p>
            <a:pPr>
              <a:spcBef>
                <a:spcPts val="2000"/>
              </a:spcBef>
            </a:pPr>
            <a:r>
              <a:t>You’ll need access to a computer lab</a:t>
            </a:r>
          </a:p>
          <a:p>
            <a:pPr>
              <a:spcBef>
                <a:spcPts val="2000"/>
              </a:spcBef>
            </a:pPr>
            <a:r>
              <a:t>You’ll need Google accounts</a:t>
            </a:r>
          </a:p>
          <a:p>
            <a:pPr>
              <a:spcBef>
                <a:spcPts val="2000"/>
              </a:spcBef>
            </a:pPr>
            <a:r>
              <a:t>Join our Google Group for questions and answers</a:t>
            </a:r>
          </a:p>
          <a:p>
            <a:pPr>
              <a:spcBef>
                <a:spcPts val="2000"/>
              </a:spcBef>
            </a:pPr>
            <a:r>
              <a:t>Figure out your integration plan</a:t>
            </a:r>
          </a:p>
        </p:txBody>
      </p:sp>
      <p:sp>
        <p:nvSpPr>
          <p:cNvPr id="97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67</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7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 grpId="1" build="p"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Sample Questions for Breakout"/>
          <p:cNvSpPr txBox="1">
            <a:spLocks noGrp="1"/>
          </p:cNvSpPr>
          <p:nvPr>
            <p:ph type="title"/>
          </p:nvPr>
        </p:nvSpPr>
        <p:spPr>
          <a:prstGeom prst="rect">
            <a:avLst/>
          </a:prstGeom>
        </p:spPr>
        <p:txBody>
          <a:bodyPr/>
          <a:lstStyle/>
          <a:p>
            <a:r>
              <a:t>Sample Questions for Breakout</a:t>
            </a:r>
          </a:p>
        </p:txBody>
      </p:sp>
      <p:sp>
        <p:nvSpPr>
          <p:cNvPr id="982" name="What elements are usable without a computer?…"/>
          <p:cNvSpPr txBox="1">
            <a:spLocks noGrp="1"/>
          </p:cNvSpPr>
          <p:nvPr>
            <p:ph type="body" idx="1"/>
          </p:nvPr>
        </p:nvSpPr>
        <p:spPr>
          <a:xfrm>
            <a:off x="304800" y="1798638"/>
            <a:ext cx="8686800" cy="4525963"/>
          </a:xfrm>
          <a:prstGeom prst="rect">
            <a:avLst/>
          </a:prstGeom>
        </p:spPr>
        <p:txBody>
          <a:bodyPr>
            <a:normAutofit/>
          </a:bodyPr>
          <a:lstStyle/>
          <a:p>
            <a:pPr>
              <a:spcBef>
                <a:spcPts val="2000"/>
              </a:spcBef>
            </a:pPr>
            <a:r>
              <a:t>What elements are usable without a computer?</a:t>
            </a:r>
          </a:p>
          <a:p>
            <a:pPr>
              <a:spcBef>
                <a:spcPts val="2000"/>
              </a:spcBef>
            </a:pPr>
            <a:r>
              <a:t>What elements would you like to integrate?</a:t>
            </a:r>
          </a:p>
          <a:p>
            <a:pPr>
              <a:spcBef>
                <a:spcPts val="2000"/>
              </a:spcBef>
            </a:pPr>
            <a:r>
              <a:t>What will be the challenges for using Bootstrap?</a:t>
            </a:r>
          </a:p>
          <a:p>
            <a:pPr>
              <a:spcBef>
                <a:spcPts val="2000"/>
              </a:spcBef>
            </a:pPr>
            <a:r>
              <a:t>Create a rough calendar for when you might use each section of Bootstrap.</a:t>
            </a:r>
          </a:p>
          <a:p>
            <a:pPr>
              <a:spcBef>
                <a:spcPts val="2000"/>
              </a:spcBef>
            </a:pPr>
            <a:r>
              <a:t>Report back after the breakout!</a:t>
            </a:r>
          </a:p>
        </p:txBody>
      </p:sp>
      <p:sp>
        <p:nvSpPr>
          <p:cNvPr id="9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68</a:t>
            </a:fld>
            <a:endParaRPr sz="1200">
              <a:solidFill>
                <a:srgbClr val="D38E27"/>
              </a:solidFill>
              <a:latin typeface="Arial"/>
              <a:ea typeface="Arial"/>
              <a:cs typeface="Arial"/>
              <a:sym typeface="Aria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8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8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8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9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2" grpId="1" build="p"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Rectangle"/>
          <p:cNvSpPr/>
          <p:nvPr/>
        </p:nvSpPr>
        <p:spPr>
          <a:xfrm>
            <a:off x="0" y="0"/>
            <a:ext cx="9144000" cy="6858000"/>
          </a:xfrm>
          <a:prstGeom prst="rect">
            <a:avLst/>
          </a:prstGeom>
          <a:solidFill>
            <a:srgbClr val="FFFFFF"/>
          </a:solidFill>
          <a:ln>
            <a:solidFill>
              <a:srgbClr val="FFFFFF"/>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grpSp>
        <p:nvGrpSpPr>
          <p:cNvPr id="990" name="Group"/>
          <p:cNvGrpSpPr/>
          <p:nvPr/>
        </p:nvGrpSpPr>
        <p:grpSpPr>
          <a:xfrm>
            <a:off x="0" y="-2"/>
            <a:ext cx="4572000" cy="3237865"/>
            <a:chOff x="0" y="0"/>
            <a:chExt cx="4572000" cy="3237864"/>
          </a:xfrm>
        </p:grpSpPr>
        <p:sp>
          <p:nvSpPr>
            <p:cNvPr id="988" name="Algebra…"/>
            <p:cNvSpPr txBox="1"/>
            <p:nvPr/>
          </p:nvSpPr>
          <p:spPr>
            <a:xfrm>
              <a:off x="0" y="-2"/>
              <a:ext cx="4572000" cy="3237866"/>
            </a:xfrm>
            <a:prstGeom prst="rect">
              <a:avLst/>
            </a:prstGeom>
            <a:solidFill>
              <a:srgbClr val="FFFFFF"/>
            </a:solidFill>
            <a:ln w="9525" cap="flat">
              <a:solidFill>
                <a:srgbClr val="000000"/>
              </a:solidFill>
              <a:prstDash val="solid"/>
              <a:bevel/>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nSpc>
                  <a:spcPct val="150000"/>
                </a:lnSpc>
                <a:defRPr>
                  <a:solidFill>
                    <a:srgbClr val="FFFFFF"/>
                  </a:solidFill>
                  <a:latin typeface="Arial"/>
                  <a:ea typeface="Arial"/>
                  <a:cs typeface="Arial"/>
                  <a:sym typeface="Arial"/>
                </a:defRPr>
              </a:pPr>
              <a:r>
                <a:rPr sz="1100" b="1">
                  <a:solidFill>
                    <a:srgbClr val="000000"/>
                  </a:solidFill>
                  <a:latin typeface="Century Gothic"/>
                  <a:ea typeface="Century Gothic"/>
                  <a:cs typeface="Century Gothic"/>
                  <a:sym typeface="Century Gothic"/>
                </a:rPr>
                <a:t>Algebra</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Bootstrap:Algebra applies algebraic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concepts and rigorous programming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principles to creating a simple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videogame. Students use order of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operations, function composition, the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989" name="image60.jpg" descr="image60.jpg"/>
            <p:cNvPicPr>
              <a:picLocks noChangeAspect="1"/>
            </p:cNvPicPr>
            <p:nvPr/>
          </p:nvPicPr>
          <p:blipFill>
            <a:blip r:embed="rId3">
              <a:extLst/>
            </a:blip>
            <a:stretch>
              <a:fillRect/>
            </a:stretch>
          </p:blipFill>
          <p:spPr>
            <a:xfrm>
              <a:off x="3078893" y="73266"/>
              <a:ext cx="1403032" cy="1452276"/>
            </a:xfrm>
            <a:prstGeom prst="rect">
              <a:avLst/>
            </a:prstGeom>
            <a:ln w="12700" cap="flat">
              <a:noFill/>
              <a:miter lim="400000"/>
            </a:ln>
            <a:effectLst/>
          </p:spPr>
        </p:pic>
      </p:grpSp>
      <p:grpSp>
        <p:nvGrpSpPr>
          <p:cNvPr id="993" name="Group"/>
          <p:cNvGrpSpPr/>
          <p:nvPr/>
        </p:nvGrpSpPr>
        <p:grpSpPr>
          <a:xfrm>
            <a:off x="4572000" y="-1"/>
            <a:ext cx="4572000" cy="3468246"/>
            <a:chOff x="0" y="0"/>
            <a:chExt cx="4572000" cy="3468244"/>
          </a:xfrm>
        </p:grpSpPr>
        <p:sp>
          <p:nvSpPr>
            <p:cNvPr id="991" name="DataScience…"/>
            <p:cNvSpPr txBox="1"/>
            <p:nvPr/>
          </p:nvSpPr>
          <p:spPr>
            <a:xfrm>
              <a:off x="0" y="0"/>
              <a:ext cx="4572000" cy="3468245"/>
            </a:xfrm>
            <a:prstGeom prst="rect">
              <a:avLst/>
            </a:prstGeom>
            <a:solidFill>
              <a:srgbClr val="FFFFFF"/>
            </a:solidFill>
            <a:ln w="9525" cap="flat">
              <a:solidFill>
                <a:srgbClr val="000000"/>
              </a:solidFill>
              <a:prstDash val="solid"/>
              <a:bevel/>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nSpc>
                  <a:spcPct val="150000"/>
                </a:lnSpc>
                <a:defRPr>
                  <a:solidFill>
                    <a:srgbClr val="FFFFFF"/>
                  </a:solidFill>
                  <a:latin typeface="Arial"/>
                  <a:ea typeface="Arial"/>
                  <a:cs typeface="Arial"/>
                  <a:sym typeface="Arial"/>
                </a:defRPr>
              </a:pPr>
              <a:r>
                <a:rPr sz="1100" b="1">
                  <a:solidFill>
                    <a:srgbClr val="000000"/>
                  </a:solidFill>
                  <a:latin typeface="Century Gothic"/>
                  <a:ea typeface="Century Gothic"/>
                  <a:cs typeface="Century Gothic"/>
                  <a:sym typeface="Century Gothic"/>
                </a:rPr>
                <a:t>DataScience</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Which artist do you listen to most? Do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schools in richer areas of your town do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better than those in poorer ones? What’s</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the healthiest cuisine? Our Data Science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module teaches students to view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p:txBody>
        </p:sp>
        <p:pic>
          <p:nvPicPr>
            <p:cNvPr id="992" name="image61.jpg" descr="image61.jpg"/>
            <p:cNvPicPr>
              <a:picLocks noChangeAspect="1"/>
            </p:cNvPicPr>
            <p:nvPr/>
          </p:nvPicPr>
          <p:blipFill>
            <a:blip r:embed="rId4">
              <a:extLst/>
            </a:blip>
            <a:stretch>
              <a:fillRect/>
            </a:stretch>
          </p:blipFill>
          <p:spPr>
            <a:xfrm>
              <a:off x="3164402" y="72032"/>
              <a:ext cx="1331398" cy="1427825"/>
            </a:xfrm>
            <a:prstGeom prst="rect">
              <a:avLst/>
            </a:prstGeom>
            <a:ln w="12700" cap="flat">
              <a:noFill/>
              <a:miter lim="400000"/>
            </a:ln>
            <a:effectLst/>
          </p:spPr>
        </p:pic>
      </p:grpSp>
      <p:grpSp>
        <p:nvGrpSpPr>
          <p:cNvPr id="996" name="Group"/>
          <p:cNvGrpSpPr/>
          <p:nvPr/>
        </p:nvGrpSpPr>
        <p:grpSpPr>
          <a:xfrm>
            <a:off x="4572000" y="3428999"/>
            <a:ext cx="4572000" cy="3258696"/>
            <a:chOff x="0" y="0"/>
            <a:chExt cx="4572000" cy="3258694"/>
          </a:xfrm>
        </p:grpSpPr>
        <p:sp>
          <p:nvSpPr>
            <p:cNvPr id="994" name="Reactive…"/>
            <p:cNvSpPr txBox="1"/>
            <p:nvPr/>
          </p:nvSpPr>
          <p:spPr>
            <a:xfrm>
              <a:off x="0" y="0"/>
              <a:ext cx="4572000" cy="3258695"/>
            </a:xfrm>
            <a:prstGeom prst="rect">
              <a:avLst/>
            </a:prstGeom>
            <a:solidFill>
              <a:srgbClr val="FFFFFF"/>
            </a:solidFill>
            <a:ln w="9525" cap="flat">
              <a:solidFill>
                <a:srgbClr val="000000"/>
              </a:solidFill>
              <a:prstDash val="solid"/>
              <a:bevel/>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nSpc>
                  <a:spcPct val="150000"/>
                </a:lnSpc>
                <a:defRPr>
                  <a:solidFill>
                    <a:srgbClr val="FFFFFF"/>
                  </a:solidFill>
                  <a:latin typeface="Arial"/>
                  <a:ea typeface="Arial"/>
                  <a:cs typeface="Arial"/>
                  <a:sym typeface="Arial"/>
                </a:defRPr>
              </a:pPr>
              <a:r>
                <a:rPr sz="1200" b="1">
                  <a:solidFill>
                    <a:srgbClr val="000000"/>
                  </a:solidFill>
                  <a:latin typeface="Century Gothic"/>
                  <a:ea typeface="Century Gothic"/>
                  <a:cs typeface="Century Gothic"/>
                  <a:sym typeface="Century Gothic"/>
                </a:rPr>
                <a:t>Reactive</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Bootstrap:Reactive goes deeper into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programming, building events and data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structures on top of the foundation laid by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our intro courses and allowing students to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build far more sophisticated programs.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p:txBody>
        </p:sp>
        <p:pic>
          <p:nvPicPr>
            <p:cNvPr id="995" name="image62.jpg" descr="image62.jpg"/>
            <p:cNvPicPr>
              <a:picLocks noChangeAspect="1"/>
            </p:cNvPicPr>
            <p:nvPr/>
          </p:nvPicPr>
          <p:blipFill>
            <a:blip r:embed="rId5">
              <a:extLst/>
            </a:blip>
            <a:stretch>
              <a:fillRect/>
            </a:stretch>
          </p:blipFill>
          <p:spPr>
            <a:xfrm>
              <a:off x="3187936" y="47407"/>
              <a:ext cx="1307865" cy="1390027"/>
            </a:xfrm>
            <a:prstGeom prst="rect">
              <a:avLst/>
            </a:prstGeom>
            <a:ln w="12700" cap="flat">
              <a:noFill/>
              <a:miter lim="400000"/>
            </a:ln>
            <a:effectLst/>
          </p:spPr>
        </p:pic>
      </p:grpSp>
      <p:grpSp>
        <p:nvGrpSpPr>
          <p:cNvPr id="999" name="Group"/>
          <p:cNvGrpSpPr/>
          <p:nvPr/>
        </p:nvGrpSpPr>
        <p:grpSpPr>
          <a:xfrm>
            <a:off x="0" y="3428999"/>
            <a:ext cx="4572000" cy="3258696"/>
            <a:chOff x="0" y="0"/>
            <a:chExt cx="4572000" cy="3258694"/>
          </a:xfrm>
        </p:grpSpPr>
        <p:sp>
          <p:nvSpPr>
            <p:cNvPr id="997" name="Physics…"/>
            <p:cNvSpPr txBox="1"/>
            <p:nvPr/>
          </p:nvSpPr>
          <p:spPr>
            <a:xfrm>
              <a:off x="0" y="0"/>
              <a:ext cx="4572000" cy="3258695"/>
            </a:xfrm>
            <a:prstGeom prst="rect">
              <a:avLst/>
            </a:prstGeom>
            <a:solidFill>
              <a:srgbClr val="FFFFFF"/>
            </a:solidFill>
            <a:ln w="9525" cap="flat">
              <a:solidFill>
                <a:srgbClr val="000000"/>
              </a:solidFill>
              <a:prstDash val="solid"/>
              <a:bevel/>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nSpc>
                  <a:spcPct val="150000"/>
                </a:lnSpc>
                <a:defRPr>
                  <a:solidFill>
                    <a:srgbClr val="FFFFFF"/>
                  </a:solidFill>
                  <a:latin typeface="Arial"/>
                  <a:ea typeface="Arial"/>
                  <a:cs typeface="Arial"/>
                  <a:sym typeface="Arial"/>
                </a:defRPr>
              </a:pPr>
              <a:r>
                <a:rPr sz="1200" b="1">
                  <a:solidFill>
                    <a:srgbClr val="000000"/>
                  </a:solidFill>
                  <a:latin typeface="Century Gothic"/>
                  <a:ea typeface="Century Gothic"/>
                  <a:cs typeface="Century Gothic"/>
                  <a:sym typeface="Century Gothic"/>
                </a:rPr>
                <a:t>Physics</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This module is developed in partnership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with the American Association of Physics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Teachers &amp; American Modeling Teachers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Association. It helps students understand</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 dynamics concepts by using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programming to build models of the </a:t>
              </a:r>
            </a:p>
            <a:p>
              <a:pPr>
                <a:lnSpc>
                  <a:spcPct val="150000"/>
                </a:lnSpc>
                <a:defRPr>
                  <a:solidFill>
                    <a:srgbClr val="FFFFFF"/>
                  </a:solidFill>
                  <a:latin typeface="Arial"/>
                  <a:ea typeface="Arial"/>
                  <a:cs typeface="Arial"/>
                  <a:sym typeface="Arial"/>
                </a:defRPr>
              </a:pPr>
              <a:r>
                <a:rPr sz="1100">
                  <a:solidFill>
                    <a:srgbClr val="000000"/>
                  </a:solidFill>
                  <a:latin typeface="Century Gothic"/>
                  <a:ea typeface="Century Gothic"/>
                  <a:cs typeface="Century Gothic"/>
                  <a:sym typeface="Century Gothic"/>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p:txBody>
        </p:sp>
        <p:pic>
          <p:nvPicPr>
            <p:cNvPr id="998" name="image63.tif" descr="image63.tif"/>
            <p:cNvPicPr>
              <a:picLocks noChangeAspect="1"/>
            </p:cNvPicPr>
            <p:nvPr/>
          </p:nvPicPr>
          <p:blipFill>
            <a:blip r:embed="rId6">
              <a:extLst/>
            </a:blip>
            <a:srcRect b="9103"/>
            <a:stretch>
              <a:fillRect/>
            </a:stretch>
          </p:blipFill>
          <p:spPr>
            <a:xfrm>
              <a:off x="3078893" y="47407"/>
              <a:ext cx="1403032" cy="1596481"/>
            </a:xfrm>
            <a:prstGeom prst="rect">
              <a:avLst/>
            </a:prstGeom>
            <a:ln w="12700" cap="flat">
              <a:noFill/>
              <a:miter lim="400000"/>
            </a:ln>
            <a:effectLst/>
          </p:spPr>
        </p:pic>
      </p:grpSp>
      <p:pic>
        <p:nvPicPr>
          <p:cNvPr id="1000" name="image64.png" descr="image64.png"/>
          <p:cNvPicPr>
            <a:picLocks noChangeAspect="1"/>
          </p:cNvPicPr>
          <p:nvPr/>
        </p:nvPicPr>
        <p:blipFill>
          <a:blip r:embed="rId7">
            <a:extLst/>
          </a:blip>
          <a:stretch>
            <a:fillRect/>
          </a:stretch>
        </p:blipFill>
        <p:spPr>
          <a:xfrm>
            <a:off x="-6919" y="0"/>
            <a:ext cx="9144001" cy="3350539"/>
          </a:xfrm>
          <a:prstGeom prst="rect">
            <a:avLst/>
          </a:prstGeom>
          <a:ln w="12700">
            <a:miter lim="400000"/>
          </a:ln>
        </p:spPr>
      </p:pic>
      <p:pic>
        <p:nvPicPr>
          <p:cNvPr id="1001" name="image65.png" descr="image65.png"/>
          <p:cNvPicPr>
            <a:picLocks noChangeAspect="1"/>
          </p:cNvPicPr>
          <p:nvPr/>
        </p:nvPicPr>
        <p:blipFill>
          <a:blip r:embed="rId8">
            <a:extLst/>
          </a:blip>
          <a:stretch>
            <a:fillRect/>
          </a:stretch>
        </p:blipFill>
        <p:spPr>
          <a:xfrm>
            <a:off x="-6919" y="815361"/>
            <a:ext cx="9144001" cy="2552261"/>
          </a:xfrm>
          <a:prstGeom prst="rect">
            <a:avLst/>
          </a:prstGeom>
          <a:ln w="12700">
            <a:miter lim="400000"/>
          </a:ln>
        </p:spPr>
      </p:pic>
      <p:pic>
        <p:nvPicPr>
          <p:cNvPr id="1002" name="image66.png" descr="image66.png"/>
          <p:cNvPicPr>
            <a:picLocks noChangeAspect="1"/>
          </p:cNvPicPr>
          <p:nvPr/>
        </p:nvPicPr>
        <p:blipFill>
          <a:blip r:embed="rId9">
            <a:extLst/>
          </a:blip>
          <a:stretch>
            <a:fillRect/>
          </a:stretch>
        </p:blipFill>
        <p:spPr>
          <a:xfrm>
            <a:off x="0" y="3653152"/>
            <a:ext cx="9144000" cy="3116241"/>
          </a:xfrm>
          <a:prstGeom prst="rect">
            <a:avLst/>
          </a:prstGeom>
          <a:ln w="12700">
            <a:miter lim="400000"/>
          </a:ln>
        </p:spPr>
      </p:pic>
      <p:pic>
        <p:nvPicPr>
          <p:cNvPr id="1003" name="image67.png" descr="image67.png"/>
          <p:cNvPicPr>
            <a:picLocks noChangeAspect="1"/>
          </p:cNvPicPr>
          <p:nvPr/>
        </p:nvPicPr>
        <p:blipFill>
          <a:blip r:embed="rId10">
            <a:extLst/>
          </a:blip>
          <a:stretch>
            <a:fillRect/>
          </a:stretch>
        </p:blipFill>
        <p:spPr>
          <a:xfrm>
            <a:off x="0" y="1968500"/>
            <a:ext cx="9144000" cy="289824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99"/>
                                        </p:tgtEl>
                                        <p:attrNameLst>
                                          <p:attrName>style.visibility</p:attrName>
                                        </p:attrNameLst>
                                      </p:cBhvr>
                                      <p:to>
                                        <p:strVal val="visible"/>
                                      </p:to>
                                    </p:set>
                                    <p:animEffect transition="in" filter="dissolve">
                                      <p:cBhvr>
                                        <p:cTn id="7" dur="500"/>
                                        <p:tgtEl>
                                          <p:spTgt spid="9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996"/>
                                        </p:tgtEl>
                                        <p:attrNameLst>
                                          <p:attrName>style.visibility</p:attrName>
                                        </p:attrNameLst>
                                      </p:cBhvr>
                                      <p:to>
                                        <p:strVal val="visible"/>
                                      </p:to>
                                    </p:set>
                                    <p:animEffect transition="in" filter="dissolve">
                                      <p:cBhvr>
                                        <p:cTn id="12" dur="500"/>
                                        <p:tgtEl>
                                          <p:spTgt spid="99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10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4" nodeType="clickEffect">
                                  <p:stCondLst>
                                    <p:cond delay="0"/>
                                  </p:stCondLst>
                                  <p:iterate>
                                    <p:tmAbs val="0"/>
                                  </p:iterate>
                                  <p:childTnLst>
                                    <p:set>
                                      <p:cBhvr>
                                        <p:cTn id="20" fill="hold">
                                          <p:stCondLst>
                                            <p:cond delay="0"/>
                                          </p:stCondLst>
                                        </p:cTn>
                                        <p:tgtEl>
                                          <p:spTgt spid="1000"/>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5" nodeType="afterEffect">
                                  <p:stCondLst>
                                    <p:cond delay="0"/>
                                  </p:stCondLst>
                                  <p:iterate>
                                    <p:tmAbs val="0"/>
                                  </p:iterate>
                                  <p:childTnLst>
                                    <p:set>
                                      <p:cBhvr>
                                        <p:cTn id="23" fill="hold"/>
                                        <p:tgtEl>
                                          <p:spTgt spid="100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6" nodeType="clickEffect">
                                  <p:stCondLst>
                                    <p:cond delay="0"/>
                                  </p:stCondLst>
                                  <p:iterate>
                                    <p:tmAbs val="0"/>
                                  </p:iterate>
                                  <p:childTnLst>
                                    <p:set>
                                      <p:cBhvr>
                                        <p:cTn id="27" fill="hold">
                                          <p:stCondLst>
                                            <p:cond delay="0"/>
                                          </p:stCondLst>
                                        </p:cTn>
                                        <p:tgtEl>
                                          <p:spTgt spid="1001"/>
                                        </p:tgtEl>
                                        <p:attrNameLst>
                                          <p:attrName>style.visibility</p:attrName>
                                        </p:attrNameLst>
                                      </p:cBhvr>
                                      <p:to>
                                        <p:strVal val="hidden"/>
                                      </p:to>
                                    </p:set>
                                  </p:childTnLst>
                                </p:cTn>
                              </p:par>
                            </p:childTnLst>
                          </p:cTn>
                        </p:par>
                        <p:par>
                          <p:cTn id="28" fill="hold">
                            <p:stCondLst>
                              <p:cond delay="0"/>
                            </p:stCondLst>
                            <p:childTnLst>
                              <p:par>
                                <p:cTn id="29" presetID="1" presetClass="entr" presetSubtype="0" fill="hold" grpId="7" nodeType="afterEffect">
                                  <p:stCondLst>
                                    <p:cond delay="0"/>
                                  </p:stCondLst>
                                  <p:iterate>
                                    <p:tmAbs val="0"/>
                                  </p:iterate>
                                  <p:childTnLst>
                                    <p:set>
                                      <p:cBhvr>
                                        <p:cTn id="30" fill="hold"/>
                                        <p:tgtEl>
                                          <p:spTgt spid="10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8" nodeType="clickEffect">
                                  <p:stCondLst>
                                    <p:cond delay="0"/>
                                  </p:stCondLst>
                                  <p:iterate>
                                    <p:tmAbs val="0"/>
                                  </p:iterate>
                                  <p:childTnLst>
                                    <p:set>
                                      <p:cBhvr>
                                        <p:cTn id="34" fill="hold">
                                          <p:stCondLst>
                                            <p:cond delay="0"/>
                                          </p:stCondLst>
                                        </p:cTn>
                                        <p:tgtEl>
                                          <p:spTgt spid="1003"/>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grpId="9" nodeType="afterEffect">
                                  <p:stCondLst>
                                    <p:cond delay="0"/>
                                  </p:stCondLst>
                                  <p:iterate>
                                    <p:tmAbs val="0"/>
                                  </p:iterate>
                                  <p:childTnLst>
                                    <p:set>
                                      <p:cBhvr>
                                        <p:cTn id="37" fill="hold"/>
                                        <p:tgtEl>
                                          <p:spTgt spid="100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0" nodeType="clickEffect">
                                  <p:stCondLst>
                                    <p:cond delay="0"/>
                                  </p:stCondLst>
                                  <p:iterate>
                                    <p:tmAbs val="0"/>
                                  </p:iterate>
                                  <p:childTnLst>
                                    <p:set>
                                      <p:cBhvr>
                                        <p:cTn id="41" fill="hold">
                                          <p:stCondLst>
                                            <p:cond delay="0"/>
                                          </p:stCondLst>
                                        </p:cTn>
                                        <p:tgtEl>
                                          <p:spTgt spid="100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ntr" fill="hold" grpId="11" nodeType="clickEffect">
                                  <p:stCondLst>
                                    <p:cond delay="0"/>
                                  </p:stCondLst>
                                  <p:iterate>
                                    <p:tmAbs val="0"/>
                                  </p:iterate>
                                  <p:childTnLst>
                                    <p:set>
                                      <p:cBhvr>
                                        <p:cTn id="45" fill="hold"/>
                                        <p:tgtEl>
                                          <p:spTgt spid="993"/>
                                        </p:tgtEl>
                                        <p:attrNameLst>
                                          <p:attrName>style.visibility</p:attrName>
                                        </p:attrNameLst>
                                      </p:cBhvr>
                                      <p:to>
                                        <p:strVal val="visible"/>
                                      </p:to>
                                    </p:set>
                                    <p:animEffect transition="in" filter="dissolve">
                                      <p:cBhvr>
                                        <p:cTn id="46" dur="500"/>
                                        <p:tgtEl>
                                          <p:spTgt spid="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 grpId="11" animBg="1" advAuto="0"/>
      <p:bldP spid="996" grpId="2" animBg="1" advAuto="0"/>
      <p:bldP spid="999" grpId="1" animBg="1" advAuto="0"/>
      <p:bldP spid="1000" grpId="3" animBg="1" advAuto="0"/>
      <p:bldP spid="1000" grpId="4" animBg="1" advAuto="0"/>
      <p:bldP spid="1001" grpId="5" animBg="1" advAuto="0"/>
      <p:bldP spid="1001" grpId="6" animBg="1" advAuto="0"/>
      <p:bldP spid="1002" grpId="9" animBg="1" advAuto="0"/>
      <p:bldP spid="1002" grpId="10" animBg="1" advAuto="0"/>
      <p:bldP spid="1003" grpId="7" animBg="1" advAuto="0"/>
      <p:bldP spid="1003" grpId="8"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x) = x+2"/>
          <p:cNvSpPr txBox="1"/>
          <p:nvPr/>
        </p:nvSpPr>
        <p:spPr>
          <a:xfrm>
            <a:off x="3429000" y="1981200"/>
            <a:ext cx="2227961" cy="696342"/>
          </a:xfrm>
          <a:prstGeom prst="rect">
            <a:avLst/>
          </a:prstGeom>
          <a:gradFill>
            <a:gsLst>
              <a:gs pos="0">
                <a:srgbClr val="B25E41"/>
              </a:gs>
              <a:gs pos="100000">
                <a:srgbClr val="F5B2A3"/>
              </a:gs>
            </a:gsLst>
            <a:lin ang="16200000"/>
          </a:gradFill>
          <a:ln>
            <a:solidFill>
              <a:srgbClr val="A3614A"/>
            </a:solidFill>
            <a:beve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wrap="none" lIns="45719" rIns="45719">
            <a:spAutoFit/>
          </a:bodyPr>
          <a:lstStyle/>
          <a:p>
            <a:pPr>
              <a:defRPr>
                <a:solidFill>
                  <a:srgbClr val="FFFFFF"/>
                </a:solidFill>
              </a:defRPr>
            </a:pPr>
            <a:r>
              <a:rPr sz="4000" i="1"/>
              <a:t>f</a:t>
            </a:r>
            <a:r>
              <a:rPr sz="4000"/>
              <a:t>(x) = x+2</a:t>
            </a:r>
          </a:p>
        </p:txBody>
      </p:sp>
      <p:grpSp>
        <p:nvGrpSpPr>
          <p:cNvPr id="312" name="Group"/>
          <p:cNvGrpSpPr/>
          <p:nvPr/>
        </p:nvGrpSpPr>
        <p:grpSpPr>
          <a:xfrm>
            <a:off x="1524000" y="2560465"/>
            <a:ext cx="1976840" cy="716136"/>
            <a:chOff x="0" y="0"/>
            <a:chExt cx="1976839" cy="716135"/>
          </a:xfrm>
        </p:grpSpPr>
        <p:sp>
          <p:nvSpPr>
            <p:cNvPr id="310" name="Shape"/>
            <p:cNvSpPr/>
            <p:nvPr/>
          </p:nvSpPr>
          <p:spPr>
            <a:xfrm>
              <a:off x="0" y="0"/>
              <a:ext cx="1976840" cy="716136"/>
            </a:xfrm>
            <a:custGeom>
              <a:avLst/>
              <a:gdLst/>
              <a:ahLst/>
              <a:cxnLst>
                <a:cxn ang="0">
                  <a:pos x="wd2" y="hd2"/>
                </a:cxn>
                <a:cxn ang="5400000">
                  <a:pos x="wd2" y="hd2"/>
                </a:cxn>
                <a:cxn ang="10800000">
                  <a:pos x="wd2" y="hd2"/>
                </a:cxn>
                <a:cxn ang="16200000">
                  <a:pos x="wd2" y="hd2"/>
                </a:cxn>
              </a:cxnLst>
              <a:rect l="0" t="0" r="r" b="b"/>
              <a:pathLst>
                <a:path w="21600" h="21600" extrusionOk="0">
                  <a:moveTo>
                    <a:pt x="0" y="7810"/>
                  </a:moveTo>
                  <a:lnTo>
                    <a:pt x="10199" y="7810"/>
                  </a:lnTo>
                  <a:lnTo>
                    <a:pt x="21600" y="0"/>
                  </a:lnTo>
                  <a:lnTo>
                    <a:pt x="14571" y="7810"/>
                  </a:lnTo>
                  <a:lnTo>
                    <a:pt x="17485" y="7810"/>
                  </a:lnTo>
                  <a:lnTo>
                    <a:pt x="17485" y="21600"/>
                  </a:lnTo>
                  <a:lnTo>
                    <a:pt x="0" y="21600"/>
                  </a:lnTo>
                  <a:lnTo>
                    <a:pt x="0" y="10108"/>
                  </a:lnTo>
                  <a:close/>
                </a:path>
              </a:pathLst>
            </a:custGeom>
            <a:solidFill>
              <a:srgbClr val="3973B4"/>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311" name="object"/>
            <p:cNvSpPr txBox="1"/>
            <p:nvPr/>
          </p:nvSpPr>
          <p:spPr>
            <a:xfrm>
              <a:off x="0" y="261932"/>
              <a:ext cx="1600201" cy="4512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pPr>
                <a:defRPr>
                  <a:solidFill>
                    <a:srgbClr val="FFFFFF"/>
                  </a:solidFill>
                </a:defRPr>
              </a:pPr>
              <a:r>
                <a:rPr>
                  <a:solidFill>
                    <a:srgbClr val="000000"/>
                  </a:solidFill>
                </a:rPr>
                <a:t>object</a:t>
              </a:r>
            </a:p>
          </p:txBody>
        </p:sp>
      </p:grpSp>
      <p:sp>
        <p:nvSpPr>
          <p:cNvPr id="313" name="6 = x+2"/>
          <p:cNvSpPr txBox="1"/>
          <p:nvPr/>
        </p:nvSpPr>
        <p:spPr>
          <a:xfrm>
            <a:off x="3429000" y="1981200"/>
            <a:ext cx="2252159" cy="710565"/>
          </a:xfrm>
          <a:prstGeom prst="rect">
            <a:avLst/>
          </a:prstGeom>
          <a:gradFill>
            <a:gsLst>
              <a:gs pos="0">
                <a:srgbClr val="B25E41"/>
              </a:gs>
              <a:gs pos="100000">
                <a:srgbClr val="F5B2A3"/>
              </a:gs>
            </a:gsLst>
            <a:lin ang="16200000"/>
          </a:gradFill>
          <a:ln>
            <a:solidFill>
              <a:srgbClr val="A3614A"/>
            </a:solidFill>
            <a:beve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rPr sz="4000">
                <a:latin typeface="ＭＳ ゴシック"/>
                <a:ea typeface="ＭＳ ゴシック"/>
                <a:cs typeface="ＭＳ ゴシック"/>
                <a:sym typeface="ＭＳ ゴシック"/>
              </a:rPr>
              <a:t>6</a:t>
            </a:r>
            <a:r>
              <a:rPr sz="4000"/>
              <a:t> = </a:t>
            </a:r>
            <a:r>
              <a:rPr sz="4000">
                <a:latin typeface="ＭＳ ゴシック"/>
                <a:ea typeface="ＭＳ ゴシック"/>
                <a:cs typeface="ＭＳ ゴシック"/>
                <a:sym typeface="ＭＳ ゴシック"/>
              </a:rPr>
              <a:t>x</a:t>
            </a:r>
            <a:r>
              <a:rPr sz="4000"/>
              <a:t>+2</a:t>
            </a:r>
          </a:p>
        </p:txBody>
      </p:sp>
      <p:sp>
        <p:nvSpPr>
          <p:cNvPr id="314" name="6 = ☐+2"/>
          <p:cNvSpPr txBox="1"/>
          <p:nvPr/>
        </p:nvSpPr>
        <p:spPr>
          <a:xfrm>
            <a:off x="3429000" y="1981200"/>
            <a:ext cx="2252159" cy="720735"/>
          </a:xfrm>
          <a:prstGeom prst="rect">
            <a:avLst/>
          </a:prstGeom>
          <a:gradFill>
            <a:gsLst>
              <a:gs pos="0">
                <a:srgbClr val="B25E41"/>
              </a:gs>
              <a:gs pos="100000">
                <a:srgbClr val="F5B2A3"/>
              </a:gs>
            </a:gsLst>
            <a:lin ang="16200000"/>
          </a:gradFill>
          <a:ln>
            <a:solidFill>
              <a:srgbClr val="A3614A"/>
            </a:solidFill>
            <a:beve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rPr sz="4000">
                <a:latin typeface="ＭＳ ゴシック"/>
                <a:ea typeface="ＭＳ ゴシック"/>
                <a:cs typeface="ＭＳ ゴシック"/>
                <a:sym typeface="ＭＳ ゴシック"/>
              </a:rPr>
              <a:t>6</a:t>
            </a:r>
            <a:r>
              <a:rPr sz="4000"/>
              <a:t> = </a:t>
            </a:r>
            <a:r>
              <a:rPr sz="4000">
                <a:latin typeface="ＭＳ ゴシック"/>
                <a:ea typeface="ＭＳ ゴシック"/>
                <a:cs typeface="ＭＳ ゴシック"/>
                <a:sym typeface="ＭＳ ゴシック"/>
              </a:rPr>
              <a:t>☐</a:t>
            </a:r>
            <a:r>
              <a:rPr sz="4000"/>
              <a:t>+2</a:t>
            </a:r>
          </a:p>
        </p:txBody>
      </p:sp>
      <p:sp>
        <p:nvSpPr>
          <p:cNvPr id="315" name="☐ = 4+2"/>
          <p:cNvSpPr txBox="1"/>
          <p:nvPr/>
        </p:nvSpPr>
        <p:spPr>
          <a:xfrm>
            <a:off x="3428998" y="1981200"/>
            <a:ext cx="2240820" cy="715139"/>
          </a:xfrm>
          <a:prstGeom prst="rect">
            <a:avLst/>
          </a:prstGeom>
          <a:gradFill>
            <a:gsLst>
              <a:gs pos="0">
                <a:srgbClr val="B25E41"/>
              </a:gs>
              <a:gs pos="100000">
                <a:srgbClr val="F5B2A3"/>
              </a:gs>
            </a:gsLst>
            <a:lin ang="16200000"/>
          </a:gradFill>
          <a:ln>
            <a:solidFill>
              <a:srgbClr val="A3614A"/>
            </a:solidFill>
            <a:bevel/>
          </a:ln>
          <a:effectLst>
            <a:outerShdw blurRad="38100" dist="23000" dir="5400000" rotWithShape="0">
              <a:srgbClr val="000000">
                <a:alpha val="35000"/>
              </a:srgbClr>
            </a:outerShdw>
          </a:effectLst>
          <a:extLst>
            <a:ext uri="{C572A759-6A51-4108-AA02-DFA0A04FC94B}">
              <ma14:wrappingTextBoxFlag xmlns:ma14="http://schemas.microsoft.com/office/mac/drawingml/2011/main" xmlns="" val="1"/>
            </a:ext>
          </a:extLst>
        </p:spPr>
        <p:txBody>
          <a:bodyPr lIns="45719" rIns="45719">
            <a:spAutoFit/>
          </a:bodyPr>
          <a:lstStyle/>
          <a:p>
            <a:pPr>
              <a:defRPr>
                <a:solidFill>
                  <a:srgbClr val="FFFFFF"/>
                </a:solidFill>
              </a:defRPr>
            </a:pPr>
            <a:r>
              <a:rPr sz="4000">
                <a:latin typeface="ＭＳ ゴシック"/>
                <a:ea typeface="ＭＳ ゴシック"/>
                <a:cs typeface="ＭＳ ゴシック"/>
                <a:sym typeface="ＭＳ ゴシック"/>
              </a:rPr>
              <a:t>☐</a:t>
            </a:r>
            <a:r>
              <a:rPr sz="4000"/>
              <a:t> = 4+2</a:t>
            </a:r>
          </a:p>
        </p:txBody>
      </p:sp>
      <p:sp>
        <p:nvSpPr>
          <p:cNvPr id="316" name="Why is Algebra so Hard?"/>
          <p:cNvSpPr txBox="1">
            <a:spLocks noGrp="1"/>
          </p:cNvSpPr>
          <p:nvPr>
            <p:ph type="title"/>
          </p:nvPr>
        </p:nvSpPr>
        <p:spPr>
          <a:prstGeom prst="rect">
            <a:avLst/>
          </a:prstGeom>
        </p:spPr>
        <p:txBody>
          <a:bodyPr/>
          <a:lstStyle/>
          <a:p>
            <a:r>
              <a:t>Why is Algebra so Hard? </a:t>
            </a:r>
          </a:p>
        </p:txBody>
      </p:sp>
      <p:sp>
        <p:nvSpPr>
          <p:cNvPr id="317" name="Body"/>
          <p:cNvSpPr txBox="1">
            <a:spLocks noGrp="1"/>
          </p:cNvSpPr>
          <p:nvPr>
            <p:ph type="body" idx="1"/>
          </p:nvPr>
        </p:nvSpPr>
        <p:spPr>
          <a:xfrm>
            <a:off x="304800" y="1554162"/>
            <a:ext cx="8686800" cy="4525963"/>
          </a:xfrm>
          <a:prstGeom prst="rect">
            <a:avLst/>
          </a:prstGeom>
        </p:spPr>
        <p:txBody>
          <a:bodyPr>
            <a:normAutofit/>
          </a:bodyPr>
          <a:lstStyle/>
          <a:p>
            <a:endParaRPr/>
          </a:p>
        </p:txBody>
      </p:sp>
      <p:sp>
        <p:nvSpPr>
          <p:cNvPr id="3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7</a:t>
            </a:fld>
            <a:endParaRPr sz="1200">
              <a:solidFill>
                <a:srgbClr val="D38E27"/>
              </a:solidFill>
              <a:latin typeface="Arial"/>
              <a:ea typeface="Arial"/>
              <a:cs typeface="Arial"/>
              <a:sym typeface="Arial"/>
            </a:endParaRPr>
          </a:p>
        </p:txBody>
      </p:sp>
      <p:grpSp>
        <p:nvGrpSpPr>
          <p:cNvPr id="321" name="Group"/>
          <p:cNvGrpSpPr/>
          <p:nvPr/>
        </p:nvGrpSpPr>
        <p:grpSpPr>
          <a:xfrm>
            <a:off x="5407592" y="2547470"/>
            <a:ext cx="2364808" cy="576731"/>
            <a:chOff x="0" y="0"/>
            <a:chExt cx="2364807" cy="576730"/>
          </a:xfrm>
        </p:grpSpPr>
        <p:sp>
          <p:nvSpPr>
            <p:cNvPr id="319" name="Shape"/>
            <p:cNvSpPr/>
            <p:nvPr/>
          </p:nvSpPr>
          <p:spPr>
            <a:xfrm>
              <a:off x="0" y="0"/>
              <a:ext cx="2364808" cy="576731"/>
            </a:xfrm>
            <a:custGeom>
              <a:avLst/>
              <a:gdLst/>
              <a:ahLst/>
              <a:cxnLst>
                <a:cxn ang="0">
                  <a:pos x="wd2" y="hd2"/>
                </a:cxn>
                <a:cxn ang="5400000">
                  <a:pos x="wd2" y="hd2"/>
                </a:cxn>
                <a:cxn ang="10800000">
                  <a:pos x="wd2" y="hd2"/>
                </a:cxn>
                <a:cxn ang="16200000">
                  <a:pos x="wd2" y="hd2"/>
                </a:cxn>
              </a:cxnLst>
              <a:rect l="0" t="0" r="r" b="b"/>
              <a:pathLst>
                <a:path w="21600" h="21600" extrusionOk="0">
                  <a:moveTo>
                    <a:pt x="6984" y="4477"/>
                  </a:moveTo>
                  <a:lnTo>
                    <a:pt x="21600" y="4477"/>
                  </a:lnTo>
                  <a:lnTo>
                    <a:pt x="21600" y="21600"/>
                  </a:lnTo>
                  <a:lnTo>
                    <a:pt x="6984" y="21600"/>
                  </a:lnTo>
                  <a:lnTo>
                    <a:pt x="6984" y="11611"/>
                  </a:lnTo>
                  <a:lnTo>
                    <a:pt x="0" y="0"/>
                  </a:lnTo>
                  <a:lnTo>
                    <a:pt x="6984" y="7331"/>
                  </a:lnTo>
                  <a:close/>
                </a:path>
              </a:pathLst>
            </a:custGeom>
            <a:solidFill>
              <a:srgbClr val="3973B4"/>
            </a:solidFill>
            <a:ln w="12700" cap="flat">
              <a:noFill/>
              <a:miter lim="400000"/>
            </a:ln>
            <a:effectLst>
              <a:outerShdw blurRad="38100" dist="23000" dir="5400000" rotWithShape="0">
                <a:srgbClr val="000000">
                  <a:alpha val="35000"/>
                </a:srgbClr>
              </a:outerShdw>
            </a:effectLst>
          </p:spPr>
          <p:txBody>
            <a:bodyPr wrap="square" lIns="45719" tIns="45719" rIns="45719" bIns="45719" numCol="1" anchor="ctr">
              <a:noAutofit/>
            </a:bodyPr>
            <a:lstStyle/>
            <a:p>
              <a:pPr algn="ctr">
                <a:defRPr>
                  <a:solidFill>
                    <a:srgbClr val="FFFFFF"/>
                  </a:solidFill>
                </a:defRPr>
              </a:pPr>
              <a:endParaRPr/>
            </a:p>
          </p:txBody>
        </p:sp>
        <p:sp>
          <p:nvSpPr>
            <p:cNvPr id="320" name="process"/>
            <p:cNvSpPr txBox="1"/>
            <p:nvPr/>
          </p:nvSpPr>
          <p:spPr>
            <a:xfrm>
              <a:off x="764607" y="122527"/>
              <a:ext cx="1600201" cy="4512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pPr>
                <a:defRPr>
                  <a:solidFill>
                    <a:srgbClr val="FFFFFF"/>
                  </a:solidFill>
                </a:defRPr>
              </a:pPr>
              <a:r>
                <a:rPr>
                  <a:solidFill>
                    <a:srgbClr val="000000"/>
                  </a:solidFill>
                </a:rPr>
                <a:t>process</a:t>
              </a:r>
            </a:p>
          </p:txBody>
        </p:sp>
      </p:grpSp>
      <p:graphicFrame>
        <p:nvGraphicFramePr>
          <p:cNvPr id="322" name="Table"/>
          <p:cNvGraphicFramePr/>
          <p:nvPr/>
        </p:nvGraphicFramePr>
        <p:xfrm>
          <a:off x="4714175" y="4817081"/>
          <a:ext cx="1610424" cy="1447800"/>
        </p:xfrm>
        <a:graphic>
          <a:graphicData uri="http://schemas.openxmlformats.org/drawingml/2006/table">
            <a:tbl>
              <a:tblPr>
                <a:tableStyleId>{4C3C2611-4C71-4FC5-86AE-919BDF0F9419}</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61950">
                <a:tc>
                  <a:txBody>
                    <a:bodyPr/>
                    <a:lstStyle/>
                    <a:p>
                      <a:pPr algn="ctr">
                        <a:defRPr sz="1800" b="0" i="0">
                          <a:sym typeface="Franklin Gothic Book"/>
                        </a:defRPr>
                      </a:pPr>
                      <a:r>
                        <a:t>x</a:t>
                      </a:r>
                    </a:p>
                  </a:txBody>
                  <a:tcPr marL="43815" marR="43815" marT="43815" marB="43815" horzOverflow="overflow">
                    <a:solidFill>
                      <a:schemeClr val="accent6"/>
                    </a:solidFill>
                  </a:tcPr>
                </a:tc>
                <a:tc>
                  <a:txBody>
                    <a:bodyPr/>
                    <a:lstStyle/>
                    <a:p>
                      <a:pPr algn="ctr">
                        <a:defRPr sz="1800" b="0" i="0">
                          <a:sym typeface="Franklin Gothic Book"/>
                        </a:defRPr>
                      </a:pPr>
                      <a:r>
                        <a:t>f(x)</a:t>
                      </a:r>
                    </a:p>
                  </a:txBody>
                  <a:tcPr marL="43815" marR="43815" marT="43815" marB="43815" horzOverflow="overflow">
                    <a:solidFill>
                      <a:schemeClr val="accent6"/>
                    </a:solidFill>
                  </a:tcPr>
                </a:tc>
                <a:extLst>
                  <a:ext uri="{0D108BD9-81ED-4DB2-BD59-A6C34878D82A}">
                    <a16:rowId xmlns:a16="http://schemas.microsoft.com/office/drawing/2014/main" val="10000"/>
                  </a:ext>
                </a:extLst>
              </a:tr>
              <a:tr h="361950">
                <a:tc>
                  <a:txBody>
                    <a:bodyPr/>
                    <a:lstStyle/>
                    <a:p>
                      <a:pPr algn="ctr">
                        <a:defRPr sz="1800" b="0" i="0">
                          <a:sym typeface="Franklin Gothic Book"/>
                        </a:defRPr>
                      </a:pPr>
                      <a:r>
                        <a:t>-1</a:t>
                      </a:r>
                    </a:p>
                  </a:txBody>
                  <a:tcPr marL="43815" marR="43815" marT="43815" marB="43815" horzOverflow="overflow">
                    <a:noFill/>
                  </a:tcPr>
                </a:tc>
                <a:tc>
                  <a:txBody>
                    <a:bodyPr/>
                    <a:lstStyle/>
                    <a:p>
                      <a:pPr algn="ctr">
                        <a:defRPr sz="1800" b="0" i="0">
                          <a:sym typeface="Franklin Gothic Book"/>
                        </a:defRPr>
                      </a:pPr>
                      <a:r>
                        <a:t>2</a:t>
                      </a:r>
                    </a:p>
                  </a:txBody>
                  <a:tcPr marL="43815" marR="43815" marT="43815" marB="43815" horzOverflow="overflow">
                    <a:noFill/>
                  </a:tcPr>
                </a:tc>
                <a:extLst>
                  <a:ext uri="{0D108BD9-81ED-4DB2-BD59-A6C34878D82A}">
                    <a16:rowId xmlns:a16="http://schemas.microsoft.com/office/drawing/2014/main" val="10001"/>
                  </a:ext>
                </a:extLst>
              </a:tr>
              <a:tr h="361950">
                <a:tc>
                  <a:txBody>
                    <a:bodyPr/>
                    <a:lstStyle/>
                    <a:p>
                      <a:pPr algn="ctr">
                        <a:defRPr sz="1800" b="0" i="0">
                          <a:sym typeface="Franklin Gothic Book"/>
                        </a:defRPr>
                      </a:pPr>
                      <a:r>
                        <a:t>0</a:t>
                      </a:r>
                    </a:p>
                  </a:txBody>
                  <a:tcPr marL="43815" marR="43815" marT="43815" marB="43815" horzOverflow="overflow">
                    <a:noFill/>
                  </a:tcPr>
                </a:tc>
                <a:tc>
                  <a:txBody>
                    <a:bodyPr/>
                    <a:lstStyle/>
                    <a:p>
                      <a:pPr algn="ctr">
                        <a:defRPr sz="1800" b="0" i="0">
                          <a:sym typeface="Franklin Gothic Book"/>
                        </a:defRPr>
                      </a:pPr>
                      <a:r>
                        <a:t>1</a:t>
                      </a:r>
                    </a:p>
                  </a:txBody>
                  <a:tcPr marL="43815" marR="43815" marT="43815" marB="43815" horzOverflow="overflow">
                    <a:noFill/>
                  </a:tcPr>
                </a:tc>
                <a:extLst>
                  <a:ext uri="{0D108BD9-81ED-4DB2-BD59-A6C34878D82A}">
                    <a16:rowId xmlns:a16="http://schemas.microsoft.com/office/drawing/2014/main" val="10002"/>
                  </a:ext>
                </a:extLst>
              </a:tr>
              <a:tr h="361950">
                <a:tc>
                  <a:txBody>
                    <a:bodyPr/>
                    <a:lstStyle/>
                    <a:p>
                      <a:pPr algn="ctr">
                        <a:defRPr sz="1800" b="0" i="0">
                          <a:sym typeface="Franklin Gothic Book"/>
                        </a:defRPr>
                      </a:pPr>
                      <a:r>
                        <a:t>-1</a:t>
                      </a:r>
                    </a:p>
                  </a:txBody>
                  <a:tcPr marL="43815" marR="43815" marT="43815" marB="43815" horzOverflow="overflow">
                    <a:noFill/>
                  </a:tcPr>
                </a:tc>
                <a:tc>
                  <a:txBody>
                    <a:bodyPr/>
                    <a:lstStyle/>
                    <a:p>
                      <a:pPr algn="ctr">
                        <a:defRPr sz="1800" b="0" i="0">
                          <a:sym typeface="Franklin Gothic Book"/>
                        </a:defRPr>
                      </a:pPr>
                      <a:r>
                        <a:t>2</a:t>
                      </a:r>
                    </a:p>
                  </a:txBody>
                  <a:tcPr marL="43815" marR="43815" marT="43815" marB="43815" horzOverflow="overflow">
                    <a:noFill/>
                  </a:tcPr>
                </a:tc>
                <a:extLst>
                  <a:ext uri="{0D108BD9-81ED-4DB2-BD59-A6C34878D82A}">
                    <a16:rowId xmlns:a16="http://schemas.microsoft.com/office/drawing/2014/main" val="10003"/>
                  </a:ext>
                </a:extLst>
              </a:tr>
            </a:tbl>
          </a:graphicData>
        </a:graphic>
      </p:graphicFrame>
      <p:pic>
        <p:nvPicPr>
          <p:cNvPr id="323" name="image24.png" descr="image24.png"/>
          <p:cNvPicPr>
            <a:picLocks noChangeAspect="1"/>
          </p:cNvPicPr>
          <p:nvPr/>
        </p:nvPicPr>
        <p:blipFill>
          <a:blip r:embed="rId3">
            <a:extLst/>
          </a:blip>
          <a:stretch>
            <a:fillRect/>
          </a:stretch>
        </p:blipFill>
        <p:spPr>
          <a:xfrm>
            <a:off x="6824065" y="5061251"/>
            <a:ext cx="1782953" cy="1136956"/>
          </a:xfrm>
          <a:prstGeom prst="rect">
            <a:avLst/>
          </a:prstGeom>
          <a:ln w="12700">
            <a:miter lim="400000"/>
          </a:ln>
        </p:spPr>
      </p:pic>
      <p:sp>
        <p:nvSpPr>
          <p:cNvPr id="324" name="f(x) = x2 + 1"/>
          <p:cNvSpPr txBox="1"/>
          <p:nvPr/>
        </p:nvSpPr>
        <p:spPr>
          <a:xfrm>
            <a:off x="354805" y="5322242"/>
            <a:ext cx="1724928"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a:solidFill>
                  <a:srgbClr val="FFFFFF"/>
                </a:solidFill>
                <a:latin typeface="Arial"/>
                <a:ea typeface="Arial"/>
                <a:cs typeface="Arial"/>
                <a:sym typeface="Arial"/>
              </a:defRPr>
            </a:pPr>
            <a:r>
              <a:rPr b="1" i="1">
                <a:solidFill>
                  <a:srgbClr val="000000"/>
                </a:solidFill>
              </a:rPr>
              <a:t>f</a:t>
            </a:r>
            <a:r>
              <a:rPr b="1">
                <a:solidFill>
                  <a:srgbClr val="000000"/>
                </a:solidFill>
              </a:rPr>
              <a:t>(x) = x</a:t>
            </a:r>
            <a:r>
              <a:rPr b="1" baseline="30000">
                <a:solidFill>
                  <a:srgbClr val="000000"/>
                </a:solidFill>
              </a:rPr>
              <a:t>2</a:t>
            </a:r>
            <a:r>
              <a:rPr b="1">
                <a:solidFill>
                  <a:srgbClr val="000000"/>
                </a:solidFill>
              </a:rPr>
              <a:t> + 1</a:t>
            </a:r>
          </a:p>
        </p:txBody>
      </p:sp>
      <p:pic>
        <p:nvPicPr>
          <p:cNvPr id="325" name="image25.png" descr="image25.png"/>
          <p:cNvPicPr>
            <a:picLocks noChangeAspect="1"/>
          </p:cNvPicPr>
          <p:nvPr/>
        </p:nvPicPr>
        <p:blipFill>
          <a:blip r:embed="rId4">
            <a:extLst/>
          </a:blip>
          <a:stretch>
            <a:fillRect/>
          </a:stretch>
        </p:blipFill>
        <p:spPr>
          <a:xfrm>
            <a:off x="2576838" y="4895850"/>
            <a:ext cx="1614163" cy="1314450"/>
          </a:xfrm>
          <a:prstGeom prst="rect">
            <a:avLst/>
          </a:prstGeom>
          <a:ln>
            <a:solidFill>
              <a:srgbClr val="000000"/>
            </a:solidFill>
            <a:bevel/>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21"/>
                                        </p:tgtEl>
                                        <p:attrNameLst>
                                          <p:attrName>style.visibility</p:attrName>
                                        </p:attrNameLst>
                                      </p:cBhvr>
                                      <p:to>
                                        <p:strVal val="visible"/>
                                      </p:to>
                                    </p:set>
                                    <p:animEffect transition="in" filter="dissolve">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2" nodeType="clickEffect">
                                  <p:stCondLst>
                                    <p:cond delay="0"/>
                                  </p:stCondLst>
                                  <p:iterate>
                                    <p:tmAbs val="0"/>
                                  </p:iterate>
                                  <p:childTnLst>
                                    <p:anim calcmode="lin" valueType="num">
                                      <p:cBhvr>
                                        <p:cTn id="11" dur="500" fill="hold"/>
                                        <p:tgtEl>
                                          <p:spTgt spid="315"/>
                                        </p:tgtEl>
                                        <p:attrNameLst>
                                          <p:attrName>ppt_x</p:attrName>
                                        </p:attrNameLst>
                                      </p:cBhvr>
                                      <p:tavLst>
                                        <p:tav tm="0">
                                          <p:val>
                                            <p:strVal val="ppt_x"/>
                                          </p:val>
                                        </p:tav>
                                        <p:tav tm="100000">
                                          <p:val>
                                            <p:strVal val="ppt_x"/>
                                          </p:val>
                                        </p:tav>
                                      </p:tavLst>
                                    </p:anim>
                                    <p:anim calcmode="lin" valueType="num">
                                      <p:cBhvr>
                                        <p:cTn id="12" dur="500" fill="hold"/>
                                        <p:tgtEl>
                                          <p:spTgt spid="315"/>
                                        </p:tgtEl>
                                        <p:attrNameLst>
                                          <p:attrName>ppt_y</p:attrName>
                                        </p:attrNameLst>
                                      </p:cBhvr>
                                      <p:tavLst>
                                        <p:tav tm="0">
                                          <p:val>
                                            <p:strVal val="ppt_y"/>
                                          </p:val>
                                        </p:tav>
                                        <p:tav tm="100000">
                                          <p:val>
                                            <p:strVal val="1+ppt_h/2"/>
                                          </p:val>
                                        </p:tav>
                                      </p:tavLst>
                                    </p:anim>
                                    <p:set>
                                      <p:cBhvr>
                                        <p:cTn id="13" fill="hold">
                                          <p:stCondLst>
                                            <p:cond delay="499"/>
                                          </p:stCondLst>
                                        </p:cTn>
                                        <p:tgtEl>
                                          <p:spTgt spid="3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3" nodeType="clickEffect">
                                  <p:stCondLst>
                                    <p:cond delay="0"/>
                                  </p:stCondLst>
                                  <p:iterate>
                                    <p:tmAbs val="0"/>
                                  </p:iterate>
                                  <p:childTnLst>
                                    <p:anim calcmode="lin" valueType="num">
                                      <p:cBhvr>
                                        <p:cTn id="17" dur="500" fill="hold"/>
                                        <p:tgtEl>
                                          <p:spTgt spid="314"/>
                                        </p:tgtEl>
                                        <p:attrNameLst>
                                          <p:attrName>ppt_x</p:attrName>
                                        </p:attrNameLst>
                                      </p:cBhvr>
                                      <p:tavLst>
                                        <p:tav tm="0">
                                          <p:val>
                                            <p:strVal val="ppt_x"/>
                                          </p:val>
                                        </p:tav>
                                        <p:tav tm="100000">
                                          <p:val>
                                            <p:strVal val="ppt_x"/>
                                          </p:val>
                                        </p:tav>
                                      </p:tavLst>
                                    </p:anim>
                                    <p:anim calcmode="lin" valueType="num">
                                      <p:cBhvr>
                                        <p:cTn id="18" dur="500" fill="hold"/>
                                        <p:tgtEl>
                                          <p:spTgt spid="314"/>
                                        </p:tgtEl>
                                        <p:attrNameLst>
                                          <p:attrName>ppt_y</p:attrName>
                                        </p:attrNameLst>
                                      </p:cBhvr>
                                      <p:tavLst>
                                        <p:tav tm="0">
                                          <p:val>
                                            <p:strVal val="ppt_y"/>
                                          </p:val>
                                        </p:tav>
                                        <p:tav tm="100000">
                                          <p:val>
                                            <p:strVal val="1+ppt_h/2"/>
                                          </p:val>
                                        </p:tav>
                                      </p:tavLst>
                                    </p:anim>
                                    <p:set>
                                      <p:cBhvr>
                                        <p:cTn id="19" fill="hold">
                                          <p:stCondLst>
                                            <p:cond delay="499"/>
                                          </p:stCondLst>
                                        </p:cTn>
                                        <p:tgtEl>
                                          <p:spTgt spid="3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4" nodeType="clickEffect">
                                  <p:stCondLst>
                                    <p:cond delay="0"/>
                                  </p:stCondLst>
                                  <p:iterate>
                                    <p:tmAbs val="0"/>
                                  </p:iterate>
                                  <p:childTnLst>
                                    <p:anim calcmode="lin" valueType="num">
                                      <p:cBhvr>
                                        <p:cTn id="23" dur="500" fill="hold"/>
                                        <p:tgtEl>
                                          <p:spTgt spid="313"/>
                                        </p:tgtEl>
                                        <p:attrNameLst>
                                          <p:attrName>ppt_x</p:attrName>
                                        </p:attrNameLst>
                                      </p:cBhvr>
                                      <p:tavLst>
                                        <p:tav tm="0">
                                          <p:val>
                                            <p:strVal val="ppt_x"/>
                                          </p:val>
                                        </p:tav>
                                        <p:tav tm="100000">
                                          <p:val>
                                            <p:strVal val="ppt_x"/>
                                          </p:val>
                                        </p:tav>
                                      </p:tavLst>
                                    </p:anim>
                                    <p:anim calcmode="lin" valueType="num">
                                      <p:cBhvr>
                                        <p:cTn id="24" dur="500" fill="hold"/>
                                        <p:tgtEl>
                                          <p:spTgt spid="313"/>
                                        </p:tgtEl>
                                        <p:attrNameLst>
                                          <p:attrName>ppt_y</p:attrName>
                                        </p:attrNameLst>
                                      </p:cBhvr>
                                      <p:tavLst>
                                        <p:tav tm="0">
                                          <p:val>
                                            <p:strVal val="ppt_y"/>
                                          </p:val>
                                        </p:tav>
                                        <p:tav tm="100000">
                                          <p:val>
                                            <p:strVal val="1+ppt_h/2"/>
                                          </p:val>
                                        </p:tav>
                                      </p:tavLst>
                                    </p:anim>
                                    <p:set>
                                      <p:cBhvr>
                                        <p:cTn id="25" fill="hold">
                                          <p:stCondLst>
                                            <p:cond delay="499"/>
                                          </p:stCondLst>
                                        </p:cTn>
                                        <p:tgtEl>
                                          <p:spTgt spid="3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5" nodeType="clickEffect">
                                  <p:stCondLst>
                                    <p:cond delay="0"/>
                                  </p:stCondLst>
                                  <p:iterate>
                                    <p:tmAbs val="0"/>
                                  </p:iterate>
                                  <p:childTnLst>
                                    <p:set>
                                      <p:cBhvr>
                                        <p:cTn id="29" fill="hold"/>
                                        <p:tgtEl>
                                          <p:spTgt spid="312"/>
                                        </p:tgtEl>
                                        <p:attrNameLst>
                                          <p:attrName>style.visibility</p:attrName>
                                        </p:attrNameLst>
                                      </p:cBhvr>
                                      <p:to>
                                        <p:strVal val="visible"/>
                                      </p:to>
                                    </p:set>
                                    <p:anim calcmode="lin" valueType="num">
                                      <p:cBhvr>
                                        <p:cTn id="30" dur="500" fill="hold"/>
                                        <p:tgtEl>
                                          <p:spTgt spid="312"/>
                                        </p:tgtEl>
                                        <p:attrNameLst>
                                          <p:attrName>ppt_x</p:attrName>
                                        </p:attrNameLst>
                                      </p:cBhvr>
                                      <p:tavLst>
                                        <p:tav tm="0">
                                          <p:val>
                                            <p:strVal val="0-#ppt_w/2"/>
                                          </p:val>
                                        </p:tav>
                                        <p:tav tm="100000">
                                          <p:val>
                                            <p:strVal val="#ppt_x"/>
                                          </p:val>
                                        </p:tav>
                                      </p:tavLst>
                                    </p:anim>
                                    <p:anim calcmode="lin" valueType="num">
                                      <p:cBhvr>
                                        <p:cTn id="31" dur="500" fill="hold"/>
                                        <p:tgtEl>
                                          <p:spTgt spid="31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fill="hold" grpId="6" nodeType="clickEffect">
                                  <p:stCondLst>
                                    <p:cond delay="0"/>
                                  </p:stCondLst>
                                  <p:iterate>
                                    <p:tmAbs val="0"/>
                                  </p:iterate>
                                  <p:childTnLst>
                                    <p:set>
                                      <p:cBhvr>
                                        <p:cTn id="35" fill="hold"/>
                                        <p:tgtEl>
                                          <p:spTgt spid="324"/>
                                        </p:tgtEl>
                                        <p:attrNameLst>
                                          <p:attrName>style.visibility</p:attrName>
                                        </p:attrNameLst>
                                      </p:cBhvr>
                                      <p:to>
                                        <p:strVal val="visible"/>
                                      </p:to>
                                    </p:set>
                                    <p:animEffect transition="in" filter="dissolve">
                                      <p:cBhvr>
                                        <p:cTn id="36" dur="500"/>
                                        <p:tgtEl>
                                          <p:spTgt spid="324"/>
                                        </p:tgtEl>
                                      </p:cBhvr>
                                    </p:animEffect>
                                  </p:childTnLst>
                                </p:cTn>
                              </p:par>
                            </p:childTnLst>
                          </p:cTn>
                        </p:par>
                        <p:par>
                          <p:cTn id="37" fill="hold">
                            <p:stCondLst>
                              <p:cond delay="500"/>
                            </p:stCondLst>
                            <p:childTnLst>
                              <p:par>
                                <p:cTn id="38" presetID="9" presetClass="entr" fill="hold" grpId="7" nodeType="afterEffect">
                                  <p:stCondLst>
                                    <p:cond delay="0"/>
                                  </p:stCondLst>
                                  <p:iterate>
                                    <p:tmAbs val="0"/>
                                  </p:iterate>
                                  <p:childTnLst>
                                    <p:set>
                                      <p:cBhvr>
                                        <p:cTn id="39" fill="hold"/>
                                        <p:tgtEl>
                                          <p:spTgt spid="325"/>
                                        </p:tgtEl>
                                        <p:attrNameLst>
                                          <p:attrName>style.visibility</p:attrName>
                                        </p:attrNameLst>
                                      </p:cBhvr>
                                      <p:to>
                                        <p:strVal val="visible"/>
                                      </p:to>
                                    </p:set>
                                    <p:animEffect transition="in" filter="dissolve">
                                      <p:cBhvr>
                                        <p:cTn id="40" dur="500"/>
                                        <p:tgtEl>
                                          <p:spTgt spid="325"/>
                                        </p:tgtEl>
                                      </p:cBhvr>
                                    </p:animEffect>
                                  </p:childTnLst>
                                </p:cTn>
                              </p:par>
                            </p:childTnLst>
                          </p:cTn>
                        </p:par>
                        <p:par>
                          <p:cTn id="41" fill="hold">
                            <p:stCondLst>
                              <p:cond delay="1000"/>
                            </p:stCondLst>
                            <p:childTnLst>
                              <p:par>
                                <p:cTn id="42" presetID="9" presetClass="entr" fill="hold" grpId="8" nodeType="afterEffect">
                                  <p:stCondLst>
                                    <p:cond delay="0"/>
                                  </p:stCondLst>
                                  <p:iterate>
                                    <p:tmAbs val="0"/>
                                  </p:iterate>
                                  <p:childTnLst>
                                    <p:set>
                                      <p:cBhvr>
                                        <p:cTn id="43" fill="hold"/>
                                        <p:tgtEl>
                                          <p:spTgt spid="322"/>
                                        </p:tgtEl>
                                        <p:attrNameLst>
                                          <p:attrName>style.visibility</p:attrName>
                                        </p:attrNameLst>
                                      </p:cBhvr>
                                      <p:to>
                                        <p:strVal val="visible"/>
                                      </p:to>
                                    </p:set>
                                    <p:animEffect transition="in" filter="dissolve">
                                      <p:cBhvr>
                                        <p:cTn id="44" dur="500"/>
                                        <p:tgtEl>
                                          <p:spTgt spid="322"/>
                                        </p:tgtEl>
                                      </p:cBhvr>
                                    </p:animEffect>
                                  </p:childTnLst>
                                </p:cTn>
                              </p:par>
                            </p:childTnLst>
                          </p:cTn>
                        </p:par>
                        <p:par>
                          <p:cTn id="45" fill="hold">
                            <p:stCondLst>
                              <p:cond delay="1500"/>
                            </p:stCondLst>
                            <p:childTnLst>
                              <p:par>
                                <p:cTn id="46" presetID="9" presetClass="entr" fill="hold" grpId="9" nodeType="afterEffect">
                                  <p:stCondLst>
                                    <p:cond delay="0"/>
                                  </p:stCondLst>
                                  <p:iterate>
                                    <p:tmAbs val="0"/>
                                  </p:iterate>
                                  <p:childTnLst>
                                    <p:set>
                                      <p:cBhvr>
                                        <p:cTn id="47" fill="hold"/>
                                        <p:tgtEl>
                                          <p:spTgt spid="323"/>
                                        </p:tgtEl>
                                        <p:attrNameLst>
                                          <p:attrName>style.visibility</p:attrName>
                                        </p:attrNameLst>
                                      </p:cBhvr>
                                      <p:to>
                                        <p:strVal val="visible"/>
                                      </p:to>
                                    </p:set>
                                    <p:animEffect transition="in" filter="dissolve">
                                      <p:cBhvr>
                                        <p:cTn id="48"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5" animBg="1" advAuto="0"/>
      <p:bldP spid="313" grpId="4" animBg="1" advAuto="0"/>
      <p:bldP spid="314" grpId="3" animBg="1" advAuto="0"/>
      <p:bldP spid="315" grpId="2" animBg="1" advAuto="0"/>
      <p:bldP spid="321" grpId="1" animBg="1" advAuto="0"/>
      <p:bldP spid="322" grpId="8" animBg="1" advAuto="0"/>
      <p:bldP spid="323" grpId="9" animBg="1" advAuto="0"/>
      <p:bldP spid="324" grpId="6" animBg="1" advAuto="0"/>
      <p:bldP spid="325" grpId="7"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Connect with Us!"/>
          <p:cNvSpPr txBox="1">
            <a:spLocks noGrp="1"/>
          </p:cNvSpPr>
          <p:nvPr>
            <p:ph type="title"/>
          </p:nvPr>
        </p:nvSpPr>
        <p:spPr>
          <a:prstGeom prst="rect">
            <a:avLst/>
          </a:prstGeom>
        </p:spPr>
        <p:txBody>
          <a:bodyPr/>
          <a:lstStyle/>
          <a:p>
            <a:r>
              <a:t>Connect with Us!</a:t>
            </a:r>
          </a:p>
        </p:txBody>
      </p:sp>
      <p:sp>
        <p:nvSpPr>
          <p:cNvPr id="10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70</a:t>
            </a:fld>
            <a:endParaRPr sz="1200">
              <a:solidFill>
                <a:srgbClr val="D38E27"/>
              </a:solidFill>
              <a:latin typeface="Arial"/>
              <a:ea typeface="Arial"/>
              <a:cs typeface="Arial"/>
              <a:sym typeface="Arial"/>
            </a:endParaRPr>
          </a:p>
        </p:txBody>
      </p:sp>
      <p:pic>
        <p:nvPicPr>
          <p:cNvPr id="1009" name="image68.png" descr="image68.png"/>
          <p:cNvPicPr>
            <a:picLocks noChangeAspect="1"/>
          </p:cNvPicPr>
          <p:nvPr/>
        </p:nvPicPr>
        <p:blipFill>
          <a:blip r:embed="rId3">
            <a:extLst/>
          </a:blip>
          <a:stretch>
            <a:fillRect/>
          </a:stretch>
        </p:blipFill>
        <p:spPr>
          <a:xfrm>
            <a:off x="1984375" y="2205038"/>
            <a:ext cx="520700" cy="520701"/>
          </a:xfrm>
          <a:prstGeom prst="rect">
            <a:avLst/>
          </a:prstGeom>
          <a:ln w="12700">
            <a:miter lim="400000"/>
          </a:ln>
        </p:spPr>
      </p:pic>
      <p:pic>
        <p:nvPicPr>
          <p:cNvPr id="1010" name="image69.png" descr="image69.png"/>
          <p:cNvPicPr>
            <a:picLocks noChangeAspect="1"/>
          </p:cNvPicPr>
          <p:nvPr/>
        </p:nvPicPr>
        <p:blipFill>
          <a:blip r:embed="rId4">
            <a:extLst/>
          </a:blip>
          <a:stretch>
            <a:fillRect/>
          </a:stretch>
        </p:blipFill>
        <p:spPr>
          <a:xfrm>
            <a:off x="1984375" y="2998788"/>
            <a:ext cx="520700" cy="520701"/>
          </a:xfrm>
          <a:prstGeom prst="rect">
            <a:avLst/>
          </a:prstGeom>
          <a:ln w="12700">
            <a:miter lim="400000"/>
          </a:ln>
        </p:spPr>
      </p:pic>
      <p:sp>
        <p:nvSpPr>
          <p:cNvPr id="1011" name="/ BootstrapWorld"/>
          <p:cNvSpPr txBox="1"/>
          <p:nvPr/>
        </p:nvSpPr>
        <p:spPr>
          <a:xfrm>
            <a:off x="2535238" y="2251075"/>
            <a:ext cx="2453244"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Arial"/>
                <a:ea typeface="Arial"/>
                <a:cs typeface="Arial"/>
                <a:sym typeface="Arial"/>
              </a:defRPr>
            </a:lvl1pPr>
          </a:lstStyle>
          <a:p>
            <a:pPr>
              <a:defRPr sz="2800">
                <a:latin typeface="+mj-lt"/>
                <a:ea typeface="+mj-ea"/>
                <a:cs typeface="+mj-cs"/>
                <a:sym typeface="Helvetica"/>
              </a:defRPr>
            </a:pPr>
            <a:r>
              <a:rPr sz="2400">
                <a:latin typeface="Arial"/>
                <a:ea typeface="Arial"/>
                <a:cs typeface="Arial"/>
                <a:sym typeface="Arial"/>
              </a:rPr>
              <a:t> / BootstrapWorld</a:t>
            </a:r>
          </a:p>
        </p:txBody>
      </p:sp>
      <p:sp>
        <p:nvSpPr>
          <p:cNvPr id="1012" name="@BootstrapWorld"/>
          <p:cNvSpPr txBox="1"/>
          <p:nvPr/>
        </p:nvSpPr>
        <p:spPr>
          <a:xfrm>
            <a:off x="2568575" y="3019425"/>
            <a:ext cx="2508608"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Arial"/>
                <a:ea typeface="Arial"/>
                <a:cs typeface="Arial"/>
                <a:sym typeface="Arial"/>
              </a:defRPr>
            </a:lvl1pPr>
          </a:lstStyle>
          <a:p>
            <a:pPr>
              <a:defRPr sz="2800">
                <a:latin typeface="+mj-lt"/>
                <a:ea typeface="+mj-ea"/>
                <a:cs typeface="+mj-cs"/>
                <a:sym typeface="Helvetica"/>
              </a:defRPr>
            </a:pPr>
            <a:r>
              <a:rPr sz="2400">
                <a:latin typeface="Arial"/>
                <a:ea typeface="Arial"/>
                <a:cs typeface="Arial"/>
                <a:sym typeface="Arial"/>
              </a:rPr>
              <a:t>@BootstrapWorld</a:t>
            </a:r>
          </a:p>
        </p:txBody>
      </p:sp>
      <p:sp>
        <p:nvSpPr>
          <p:cNvPr id="1013" name="bit.ly/BootstrapHelp"/>
          <p:cNvSpPr txBox="1"/>
          <p:nvPr/>
        </p:nvSpPr>
        <p:spPr>
          <a:xfrm>
            <a:off x="2667000" y="3733800"/>
            <a:ext cx="2747030"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a:latin typeface="Arial"/>
                <a:ea typeface="Arial"/>
                <a:cs typeface="Arial"/>
                <a:sym typeface="Arial"/>
              </a:defRPr>
            </a:lvl1pPr>
          </a:lstStyle>
          <a:p>
            <a:pPr>
              <a:defRPr sz="2800">
                <a:latin typeface="+mj-lt"/>
                <a:ea typeface="+mj-ea"/>
                <a:cs typeface="+mj-cs"/>
                <a:sym typeface="Helvetica"/>
              </a:defRPr>
            </a:pPr>
            <a:r>
              <a:rPr sz="2400">
                <a:latin typeface="Arial"/>
                <a:ea typeface="Arial"/>
                <a:cs typeface="Arial"/>
                <a:sym typeface="Arial"/>
              </a:rPr>
              <a:t>bit.ly/BootstrapHelp</a:t>
            </a:r>
          </a:p>
        </p:txBody>
      </p:sp>
      <p:sp>
        <p:nvSpPr>
          <p:cNvPr id="1014" name="Questions:"/>
          <p:cNvSpPr txBox="1"/>
          <p:nvPr/>
        </p:nvSpPr>
        <p:spPr>
          <a:xfrm>
            <a:off x="838200" y="3733800"/>
            <a:ext cx="1696006"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92D050"/>
                </a:solidFill>
                <a:latin typeface="Arial"/>
                <a:ea typeface="Arial"/>
                <a:cs typeface="Arial"/>
                <a:sym typeface="Arial"/>
              </a:defRPr>
            </a:lvl1pPr>
          </a:lstStyle>
          <a:p>
            <a:pPr>
              <a:defRPr sz="2800" b="0">
                <a:solidFill>
                  <a:srgbClr val="000000"/>
                </a:solidFill>
                <a:latin typeface="+mj-lt"/>
                <a:ea typeface="+mj-ea"/>
                <a:cs typeface="+mj-cs"/>
                <a:sym typeface="Helvetica"/>
              </a:defRPr>
            </a:pPr>
            <a:r>
              <a:rPr sz="2400" b="1">
                <a:solidFill>
                  <a:srgbClr val="92D050"/>
                </a:solidFill>
                <a:latin typeface="Arial"/>
                <a:ea typeface="Arial"/>
                <a:cs typeface="Arial"/>
                <a:sym typeface="Arial"/>
              </a:rPr>
              <a:t>Questions:</a:t>
            </a:r>
          </a:p>
        </p:txBody>
      </p:sp>
      <p:sp>
        <p:nvSpPr>
          <p:cNvPr id="1015" name="Group photo!"/>
          <p:cNvSpPr txBox="1"/>
          <p:nvPr/>
        </p:nvSpPr>
        <p:spPr>
          <a:xfrm>
            <a:off x="3548379" y="4663430"/>
            <a:ext cx="2050813"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i="1">
                <a:solidFill>
                  <a:srgbClr val="92D050"/>
                </a:solidFill>
                <a:latin typeface="Arial"/>
                <a:ea typeface="Arial"/>
                <a:cs typeface="Arial"/>
                <a:sym typeface="Arial"/>
              </a:defRPr>
            </a:lvl1pPr>
          </a:lstStyle>
          <a:p>
            <a:pPr>
              <a:defRPr sz="2800" b="0" i="0">
                <a:solidFill>
                  <a:srgbClr val="000000"/>
                </a:solidFill>
                <a:latin typeface="+mj-lt"/>
                <a:ea typeface="+mj-ea"/>
                <a:cs typeface="+mj-cs"/>
                <a:sym typeface="Helvetica"/>
              </a:defRPr>
            </a:pPr>
            <a:r>
              <a:rPr sz="2400" b="1" i="1">
                <a:solidFill>
                  <a:srgbClr val="92D050"/>
                </a:solidFill>
                <a:latin typeface="Arial"/>
                <a:ea typeface="Arial"/>
                <a:cs typeface="Arial"/>
                <a:sym typeface="Arial"/>
              </a:rPr>
              <a:t>Group photo!</a:t>
            </a:r>
          </a:p>
        </p:txBody>
      </p:sp>
      <p:sp>
        <p:nvSpPr>
          <p:cNvPr id="1016" name="Rectangle"/>
          <p:cNvSpPr/>
          <p:nvPr/>
        </p:nvSpPr>
        <p:spPr>
          <a:xfrm>
            <a:off x="278295" y="0"/>
            <a:ext cx="1676401" cy="838200"/>
          </a:xfrm>
          <a:prstGeom prst="rect">
            <a:avLst/>
          </a:prstGeom>
          <a:solidFill>
            <a:srgbClr val="000000"/>
          </a:solidFill>
          <a:ln w="12700">
            <a:miter lim="400000"/>
          </a:ln>
        </p:spPr>
        <p:txBody>
          <a:bodyPr lIns="45719" rIns="45719" anchor="ctr"/>
          <a:lstStyle/>
          <a:p>
            <a:pPr algn="ctr">
              <a:defRPr>
                <a:ln w="9525">
                  <a:solidFill>
                    <a:srgbClr val="C4ADA0"/>
                  </a:solidFill>
                </a:ln>
              </a:defRPr>
            </a:pPr>
            <a:endParaRPr/>
          </a:p>
        </p:txBody>
      </p:sp>
      <p:sp>
        <p:nvSpPr>
          <p:cNvPr id="1017" name="Rectangle"/>
          <p:cNvSpPr/>
          <p:nvPr/>
        </p:nvSpPr>
        <p:spPr>
          <a:xfrm>
            <a:off x="278295" y="915123"/>
            <a:ext cx="1676401" cy="838201"/>
          </a:xfrm>
          <a:prstGeom prst="rect">
            <a:avLst/>
          </a:prstGeom>
          <a:solidFill>
            <a:srgbClr val="FFFFFF"/>
          </a:solidFill>
          <a:ln w="12700">
            <a:miter lim="400000"/>
          </a:ln>
        </p:spPr>
        <p:txBody>
          <a:bodyPr lIns="45719" rIns="45719" anchor="ctr"/>
          <a:lstStyle/>
          <a:p>
            <a:pPr algn="ctr">
              <a:defRPr>
                <a:ln w="9525">
                  <a:solidFill>
                    <a:srgbClr val="C4ADA0"/>
                  </a:solidFill>
                </a:ln>
              </a:defRPr>
            </a:pPr>
            <a:endParaRPr/>
          </a:p>
        </p:txBody>
      </p:sp>
      <p:pic>
        <p:nvPicPr>
          <p:cNvPr id="1018" name="image3.png" descr="image3.png"/>
          <p:cNvPicPr>
            <a:picLocks noChangeAspect="1"/>
          </p:cNvPicPr>
          <p:nvPr/>
        </p:nvPicPr>
        <p:blipFill>
          <a:blip r:embed="rId5">
            <a:extLst/>
          </a:blip>
          <a:stretch>
            <a:fillRect/>
          </a:stretch>
        </p:blipFill>
        <p:spPr>
          <a:xfrm>
            <a:off x="152400" y="59011"/>
            <a:ext cx="1712224" cy="1712225"/>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Title"/>
          <p:cNvSpPr txBox="1">
            <a:spLocks noGrp="1"/>
          </p:cNvSpPr>
          <p:nvPr>
            <p:ph type="title"/>
          </p:nvPr>
        </p:nvSpPr>
        <p:spPr>
          <a:prstGeom prst="rect">
            <a:avLst/>
          </a:prstGeom>
        </p:spPr>
        <p:txBody>
          <a:bodyPr/>
          <a:lstStyle/>
          <a:p>
            <a:endParaRPr/>
          </a:p>
        </p:txBody>
      </p:sp>
      <p:pic>
        <p:nvPicPr>
          <p:cNvPr id="1023" name="image70.png" descr="image70.png"/>
          <p:cNvPicPr>
            <a:picLocks noChangeAspect="1"/>
          </p:cNvPicPr>
          <p:nvPr/>
        </p:nvPicPr>
        <p:blipFill>
          <a:blip r:embed="rId3">
            <a:extLst/>
          </a:blip>
          <a:stretch>
            <a:fillRect/>
          </a:stretch>
        </p:blipFill>
        <p:spPr>
          <a:xfrm>
            <a:off x="-325542" y="322473"/>
            <a:ext cx="9469543" cy="2329609"/>
          </a:xfrm>
          <a:prstGeom prst="rect">
            <a:avLst/>
          </a:prstGeom>
          <a:ln w="12700">
            <a:miter lim="400000"/>
          </a:ln>
        </p:spPr>
      </p:pic>
      <p:sp>
        <p:nvSpPr>
          <p:cNvPr id="1024" name="Rectangle"/>
          <p:cNvSpPr/>
          <p:nvPr/>
        </p:nvSpPr>
        <p:spPr>
          <a:xfrm>
            <a:off x="-152400" y="0"/>
            <a:ext cx="9448800" cy="6858000"/>
          </a:xfrm>
          <a:prstGeom prst="rect">
            <a:avLst/>
          </a:prstGeom>
          <a:solidFill>
            <a:srgbClr val="FFFFFF"/>
          </a:solidFill>
          <a:ln>
            <a:solidFill>
              <a:srgbClr val="EF9F28"/>
            </a:solidFill>
            <a:beve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pic>
        <p:nvPicPr>
          <p:cNvPr id="1025" name="image3.png" descr="image3.png"/>
          <p:cNvPicPr>
            <a:picLocks noChangeAspect="1"/>
          </p:cNvPicPr>
          <p:nvPr/>
        </p:nvPicPr>
        <p:blipFill>
          <a:blip r:embed="rId4">
            <a:extLst/>
          </a:blip>
          <a:stretch>
            <a:fillRect/>
          </a:stretch>
        </p:blipFill>
        <p:spPr>
          <a:xfrm>
            <a:off x="1968500" y="825500"/>
            <a:ext cx="5196405" cy="5196405"/>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We’d like your feedback!"/>
          <p:cNvSpPr txBox="1">
            <a:spLocks noGrp="1"/>
          </p:cNvSpPr>
          <p:nvPr>
            <p:ph type="title"/>
          </p:nvPr>
        </p:nvSpPr>
        <p:spPr>
          <a:xfrm>
            <a:off x="1981200" y="5181600"/>
            <a:ext cx="6781800" cy="880024"/>
          </a:xfrm>
          <a:prstGeom prst="rect">
            <a:avLst/>
          </a:prstGeom>
        </p:spPr>
        <p:txBody>
          <a:bodyPr>
            <a:normAutofit/>
          </a:bodyPr>
          <a:lstStyle>
            <a:lvl1pPr defTabSz="850391">
              <a:defRPr sz="4464"/>
            </a:lvl1pPr>
          </a:lstStyle>
          <a:p>
            <a:pPr>
              <a:defRPr sz="5022"/>
            </a:pPr>
            <a:r>
              <a:rPr sz="4464"/>
              <a:t>We’d like your feedback!</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How many roots does f have?”"/>
          <p:cNvSpPr txBox="1">
            <a:spLocks noGrp="1"/>
          </p:cNvSpPr>
          <p:nvPr>
            <p:ph type="title"/>
          </p:nvPr>
        </p:nvSpPr>
        <p:spPr>
          <a:prstGeom prst="rect">
            <a:avLst/>
          </a:prstGeom>
        </p:spPr>
        <p:txBody>
          <a:bodyPr/>
          <a:lstStyle/>
          <a:p>
            <a:r>
              <a:t>“How many roots does </a:t>
            </a:r>
            <a:r>
              <a:rPr i="1"/>
              <a:t>f</a:t>
            </a:r>
            <a:r>
              <a:t> have?”</a:t>
            </a:r>
          </a:p>
        </p:txBody>
      </p:sp>
      <p:sp>
        <p:nvSpPr>
          <p:cNvPr id="330" name="Body"/>
          <p:cNvSpPr txBox="1">
            <a:spLocks noGrp="1"/>
          </p:cNvSpPr>
          <p:nvPr>
            <p:ph type="body" idx="1"/>
          </p:nvPr>
        </p:nvSpPr>
        <p:spPr>
          <a:xfrm>
            <a:off x="304800" y="1554162"/>
            <a:ext cx="8686800" cy="4525963"/>
          </a:xfrm>
          <a:prstGeom prst="rect">
            <a:avLst/>
          </a:prstGeom>
        </p:spPr>
        <p:txBody>
          <a:bodyPr>
            <a:normAutofit/>
          </a:bodyPr>
          <a:lstStyle/>
          <a:p>
            <a:endParaRPr/>
          </a:p>
        </p:txBody>
      </p:sp>
      <p:sp>
        <p:nvSpPr>
          <p:cNvPr id="3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p>
            <a:pPr>
              <a:defRPr sz="2800">
                <a:solidFill>
                  <a:srgbClr val="000000"/>
                </a:solidFill>
                <a:latin typeface="+mj-lt"/>
                <a:ea typeface="+mj-ea"/>
                <a:cs typeface="+mj-cs"/>
                <a:sym typeface="Helvetica"/>
              </a:defRPr>
            </a:pPr>
            <a:fld id="{86CB4B4D-7CA3-9044-876B-883B54F8677D}" type="slidenum">
              <a:rPr sz="1200">
                <a:solidFill>
                  <a:srgbClr val="D38E27"/>
                </a:solidFill>
                <a:latin typeface="Arial"/>
                <a:ea typeface="Arial"/>
                <a:cs typeface="Arial"/>
                <a:sym typeface="Arial"/>
              </a:rPr>
              <a:t>8</a:t>
            </a:fld>
            <a:endParaRPr sz="1200">
              <a:solidFill>
                <a:srgbClr val="D38E27"/>
              </a:solidFill>
              <a:latin typeface="Arial"/>
              <a:ea typeface="Arial"/>
              <a:cs typeface="Arial"/>
              <a:sym typeface="Arial"/>
            </a:endParaRPr>
          </a:p>
        </p:txBody>
      </p:sp>
      <p:graphicFrame>
        <p:nvGraphicFramePr>
          <p:cNvPr id="332" name="Table"/>
          <p:cNvGraphicFramePr/>
          <p:nvPr/>
        </p:nvGraphicFramePr>
        <p:xfrm>
          <a:off x="457200" y="3048000"/>
          <a:ext cx="1828800" cy="1803400"/>
        </p:xfrm>
        <a:graphic>
          <a:graphicData uri="http://schemas.openxmlformats.org/drawingml/2006/table">
            <a:tbl>
              <a:tblPr>
                <a:tableStyleId>{4C3C2611-4C71-4FC5-86AE-919BDF0F9419}</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algn="l">
                        <a:defRPr sz="1800" b="0" i="0">
                          <a:solidFill>
                            <a:srgbClr val="FFFFFF"/>
                          </a:solidFill>
                          <a:sym typeface="Franklin Gothic Book"/>
                        </a:defRPr>
                      </a:pPr>
                      <a:r>
                        <a:rPr b="1">
                          <a:solidFill>
                            <a:srgbClr val="000000"/>
                          </a:solidFill>
                        </a:rPr>
                        <a:t>x</a:t>
                      </a:r>
                    </a:p>
                  </a:txBody>
                  <a:tcPr marL="45720" marR="45720" horzOverflow="overflow">
                    <a:lnL w="12700">
                      <a:solidFill>
                        <a:srgbClr val="000000"/>
                      </a:solidFill>
                    </a:lnL>
                    <a:lnR w="12700">
                      <a:solidFill>
                        <a:srgbClr val="000000"/>
                      </a:solidFill>
                    </a:lnR>
                    <a:lnT w="12700">
                      <a:solidFill>
                        <a:srgbClr val="000000"/>
                      </a:solidFill>
                    </a:lnT>
                    <a:lnB w="38100">
                      <a:solidFill>
                        <a:srgbClr val="000000"/>
                      </a:solidFill>
                    </a:lnB>
                    <a:solidFill>
                      <a:schemeClr val="accent1"/>
                    </a:solidFill>
                  </a:tcPr>
                </a:tc>
                <a:tc>
                  <a:txBody>
                    <a:bodyPr/>
                    <a:lstStyle/>
                    <a:p>
                      <a:pPr algn="l">
                        <a:defRPr sz="1800" b="0" i="0">
                          <a:solidFill>
                            <a:srgbClr val="FFFFFF"/>
                          </a:solidFill>
                          <a:sym typeface="Franklin Gothic Book"/>
                        </a:defRPr>
                      </a:pPr>
                      <a:r>
                        <a:rPr b="1">
                          <a:solidFill>
                            <a:srgbClr val="000000"/>
                          </a:solidFill>
                        </a:rPr>
                        <a:t>f(x)</a:t>
                      </a:r>
                    </a:p>
                  </a:txBody>
                  <a:tcPr marL="45720" marR="45720" horzOverflow="overflow">
                    <a:lnL w="12700">
                      <a:solidFill>
                        <a:srgbClr val="000000"/>
                      </a:solidFill>
                    </a:lnL>
                    <a:lnR w="12700">
                      <a:solidFill>
                        <a:srgbClr val="000000"/>
                      </a:solidFill>
                    </a:lnR>
                    <a:lnT w="12700">
                      <a:solidFill>
                        <a:srgbClr val="000000"/>
                      </a:solidFill>
                    </a:lnT>
                    <a:lnB w="38100">
                      <a:solidFill>
                        <a:srgbClr val="000000"/>
                      </a:solidFill>
                    </a:lnB>
                    <a:solidFill>
                      <a:schemeClr val="accent1"/>
                    </a:solidFill>
                  </a:tcPr>
                </a:tc>
                <a:extLst>
                  <a:ext uri="{0D108BD9-81ED-4DB2-BD59-A6C34878D82A}">
                    <a16:rowId xmlns:a16="http://schemas.microsoft.com/office/drawing/2014/main" val="10000"/>
                  </a:ext>
                </a:extLst>
              </a:tr>
              <a:tr h="450850">
                <a:tc>
                  <a:txBody>
                    <a:bodyPr/>
                    <a:lstStyle/>
                    <a:p>
                      <a:pPr algn="l">
                        <a:defRPr sz="1800" b="0" i="0">
                          <a:solidFill>
                            <a:srgbClr val="FFFFFF"/>
                          </a:solidFill>
                          <a:sym typeface="Franklin Gothic Book"/>
                        </a:defRPr>
                      </a:pPr>
                      <a:r>
                        <a:rPr>
                          <a:solidFill>
                            <a:srgbClr val="000000"/>
                          </a:solidFill>
                        </a:rPr>
                        <a:t>-5</a:t>
                      </a:r>
                    </a:p>
                  </a:txBody>
                  <a:tcPr marL="45720" marR="45720" horzOverflow="overflow">
                    <a:lnL w="12700">
                      <a:solidFill>
                        <a:srgbClr val="000000"/>
                      </a:solidFill>
                    </a:lnL>
                    <a:lnR w="12700">
                      <a:solidFill>
                        <a:srgbClr val="000000"/>
                      </a:solidFill>
                    </a:lnR>
                    <a:lnT w="38100">
                      <a:solidFill>
                        <a:srgbClr val="000000"/>
                      </a:solidFill>
                    </a:lnT>
                    <a:lnB w="12700">
                      <a:solidFill>
                        <a:srgbClr val="000000"/>
                      </a:solidFill>
                    </a:lnB>
                    <a:solidFill>
                      <a:srgbClr val="F9E0CD"/>
                    </a:solidFill>
                  </a:tcPr>
                </a:tc>
                <a:tc>
                  <a:txBody>
                    <a:bodyPr/>
                    <a:lstStyle/>
                    <a:p>
                      <a:pPr algn="l">
                        <a:defRPr sz="1800" b="0" i="0">
                          <a:solidFill>
                            <a:srgbClr val="FFFFFF"/>
                          </a:solidFill>
                          <a:sym typeface="Franklin Gothic Book"/>
                        </a:defRPr>
                      </a:pPr>
                      <a:r>
                        <a:rPr>
                          <a:solidFill>
                            <a:srgbClr val="000000"/>
                          </a:solidFill>
                        </a:rPr>
                        <a:t>24</a:t>
                      </a:r>
                    </a:p>
                  </a:txBody>
                  <a:tcPr marL="45720" marR="45720" horzOverflow="overflow">
                    <a:lnL w="12700">
                      <a:solidFill>
                        <a:srgbClr val="000000"/>
                      </a:solidFill>
                    </a:lnL>
                    <a:lnR w="12700">
                      <a:solidFill>
                        <a:srgbClr val="000000"/>
                      </a:solidFill>
                    </a:lnR>
                    <a:lnT w="38100">
                      <a:solidFill>
                        <a:srgbClr val="000000"/>
                      </a:solidFill>
                    </a:lnT>
                    <a:lnB w="12700">
                      <a:solidFill>
                        <a:srgbClr val="000000"/>
                      </a:solidFill>
                    </a:lnB>
                    <a:solidFill>
                      <a:srgbClr val="F9E0CD"/>
                    </a:solidFill>
                  </a:tcPr>
                </a:tc>
                <a:extLst>
                  <a:ext uri="{0D108BD9-81ED-4DB2-BD59-A6C34878D82A}">
                    <a16:rowId xmlns:a16="http://schemas.microsoft.com/office/drawing/2014/main" val="10001"/>
                  </a:ext>
                </a:extLst>
              </a:tr>
              <a:tr h="450850">
                <a:tc>
                  <a:txBody>
                    <a:bodyPr/>
                    <a:lstStyle/>
                    <a:p>
                      <a:pPr algn="l">
                        <a:defRPr sz="1800" b="0" i="0">
                          <a:solidFill>
                            <a:srgbClr val="FFFFFF"/>
                          </a:solidFill>
                          <a:sym typeface="Franklin Gothic Book"/>
                        </a:defRPr>
                      </a:pPr>
                      <a:r>
                        <a:rPr>
                          <a:solidFill>
                            <a:srgbClr val="000000"/>
                          </a:solidFill>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FCF0E8"/>
                    </a:solidFill>
                  </a:tcPr>
                </a:tc>
                <a:tc>
                  <a:txBody>
                    <a:bodyPr/>
                    <a:lstStyle/>
                    <a:p>
                      <a:pPr algn="l">
                        <a:defRPr sz="1800" b="0" i="0">
                          <a:solidFill>
                            <a:srgbClr val="FFFFFF"/>
                          </a:solidFill>
                          <a:sym typeface="Franklin Gothic Book"/>
                        </a:defRPr>
                      </a:pPr>
                      <a:r>
                        <a:rPr>
                          <a:solidFill>
                            <a:srgbClr val="000000"/>
                          </a:solidFill>
                        </a:rPr>
                        <a:t>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FCF0E8"/>
                    </a:solidFill>
                  </a:tcPr>
                </a:tc>
                <a:extLst>
                  <a:ext uri="{0D108BD9-81ED-4DB2-BD59-A6C34878D82A}">
                    <a16:rowId xmlns:a16="http://schemas.microsoft.com/office/drawing/2014/main" val="10002"/>
                  </a:ext>
                </a:extLst>
              </a:tr>
              <a:tr h="450850">
                <a:tc>
                  <a:txBody>
                    <a:bodyPr/>
                    <a:lstStyle/>
                    <a:p>
                      <a:pPr algn="l">
                        <a:defRPr sz="1800" b="0" i="0">
                          <a:solidFill>
                            <a:srgbClr val="FFFFFF"/>
                          </a:solidFill>
                          <a:sym typeface="Franklin Gothic Book"/>
                        </a:defRPr>
                      </a:pPr>
                      <a:r>
                        <a:rPr>
                          <a:solidFill>
                            <a:srgbClr val="000000"/>
                          </a:solidFill>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F9E0CD"/>
                    </a:solidFill>
                  </a:tcPr>
                </a:tc>
                <a:tc>
                  <a:txBody>
                    <a:bodyPr/>
                    <a:lstStyle/>
                    <a:p>
                      <a:pPr algn="l">
                        <a:defRPr sz="1800" b="0" i="0">
                          <a:solidFill>
                            <a:srgbClr val="FFFFFF"/>
                          </a:solidFill>
                          <a:sym typeface="Franklin Gothic Book"/>
                        </a:defRPr>
                      </a:pPr>
                      <a:r>
                        <a:rPr>
                          <a:solidFill>
                            <a:srgbClr val="000000"/>
                          </a:solidFill>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F9E0CD"/>
                    </a:solidFill>
                  </a:tcPr>
                </a:tc>
                <a:extLst>
                  <a:ext uri="{0D108BD9-81ED-4DB2-BD59-A6C34878D82A}">
                    <a16:rowId xmlns:a16="http://schemas.microsoft.com/office/drawing/2014/main" val="10003"/>
                  </a:ext>
                </a:extLst>
              </a:tr>
            </a:tbl>
          </a:graphicData>
        </a:graphic>
      </p:graphicFrame>
      <p:sp>
        <p:nvSpPr>
          <p:cNvPr id="333" name="f(x)  = x2 - 1"/>
          <p:cNvSpPr txBox="1"/>
          <p:nvPr/>
        </p:nvSpPr>
        <p:spPr>
          <a:xfrm>
            <a:off x="3200400" y="3652837"/>
            <a:ext cx="1700988" cy="476607"/>
          </a:xfrm>
          <a:prstGeom prst="rect">
            <a:avLst/>
          </a:prstGeom>
          <a:solidFill>
            <a:srgbClr val="FFFFFF"/>
          </a:solidFill>
          <a:ln w="25400">
            <a:solidFill>
              <a:schemeClr val="accent3"/>
            </a:solidFill>
            <a:miter/>
          </a:ln>
          <a:effectLst>
            <a:outerShdw blurRad="50800" dist="38100" dir="2700000" rotWithShape="0">
              <a:srgbClr val="000000">
                <a:alpha val="39998"/>
              </a:srgbClr>
            </a:outerShdw>
          </a:effectLst>
          <a:extLst>
            <a:ext uri="{C572A759-6A51-4108-AA02-DFA0A04FC94B}">
              <ma14:wrappingTextBoxFlag xmlns:ma14="http://schemas.microsoft.com/office/mac/drawingml/2011/main" xmlns="" val="1"/>
            </a:ext>
          </a:extLst>
        </p:spPr>
        <p:txBody>
          <a:bodyPr wrap="none" lIns="45719" rIns="45719">
            <a:spAutoFit/>
          </a:bodyPr>
          <a:lstStyle/>
          <a:p>
            <a:pPr>
              <a:defRPr>
                <a:solidFill>
                  <a:srgbClr val="FFFFFF"/>
                </a:solidFill>
                <a:latin typeface="Arial"/>
                <a:ea typeface="Arial"/>
                <a:cs typeface="Arial"/>
                <a:sym typeface="Arial"/>
              </a:defRPr>
            </a:pPr>
            <a:r>
              <a:rPr>
                <a:solidFill>
                  <a:srgbClr val="000000"/>
                </a:solidFill>
                <a:latin typeface="Franklin Gothic Book"/>
                <a:ea typeface="Franklin Gothic Book"/>
                <a:cs typeface="Franklin Gothic Book"/>
                <a:sym typeface="Franklin Gothic Book"/>
              </a:rPr>
              <a:t>f(x)  = x</a:t>
            </a:r>
            <a:r>
              <a:rPr baseline="30000">
                <a:solidFill>
                  <a:srgbClr val="000000"/>
                </a:solidFill>
                <a:latin typeface="Franklin Gothic Book"/>
                <a:ea typeface="Franklin Gothic Book"/>
                <a:cs typeface="Franklin Gothic Book"/>
                <a:sym typeface="Franklin Gothic Book"/>
              </a:rPr>
              <a:t>2</a:t>
            </a:r>
            <a:r>
              <a:rPr>
                <a:solidFill>
                  <a:srgbClr val="000000"/>
                </a:solidFill>
                <a:latin typeface="Franklin Gothic Book"/>
                <a:ea typeface="Franklin Gothic Book"/>
                <a:cs typeface="Franklin Gothic Book"/>
                <a:sym typeface="Franklin Gothic Book"/>
              </a:rPr>
              <a:t> - 1</a:t>
            </a:r>
          </a:p>
        </p:txBody>
      </p:sp>
      <p:pic>
        <p:nvPicPr>
          <p:cNvPr id="334" name="image26.png" descr="image26.png"/>
          <p:cNvPicPr>
            <a:picLocks noChangeAspect="1"/>
          </p:cNvPicPr>
          <p:nvPr/>
        </p:nvPicPr>
        <p:blipFill>
          <a:blip r:embed="rId3">
            <a:extLst/>
          </a:blip>
          <a:stretch>
            <a:fillRect/>
          </a:stretch>
        </p:blipFill>
        <p:spPr>
          <a:xfrm>
            <a:off x="5791200" y="2362200"/>
            <a:ext cx="3035300" cy="3289300"/>
          </a:xfrm>
          <a:prstGeom prst="rect">
            <a:avLst/>
          </a:prstGeom>
          <a:ln w="12700">
            <a:miter lim="400000"/>
          </a:ln>
          <a:effectLst>
            <a:outerShdw blurRad="50800" dist="38100" dir="2700000" rotWithShape="0">
              <a:srgbClr val="000000">
                <a:alpha val="39998"/>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32"/>
                                        </p:tgtEl>
                                        <p:attrNameLst>
                                          <p:attrName>style.visibility</p:attrName>
                                        </p:attrNameLst>
                                      </p:cBhvr>
                                      <p:to>
                                        <p:strVal val="visible"/>
                                      </p:to>
                                    </p:set>
                                    <p:animEffect transition="in" filter="dissolve">
                                      <p:cBhvr>
                                        <p:cTn id="7" dur="500"/>
                                        <p:tgtEl>
                                          <p:spTgt spid="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333"/>
                                        </p:tgtEl>
                                        <p:attrNameLst>
                                          <p:attrName>style.visibility</p:attrName>
                                        </p:attrNameLst>
                                      </p:cBhvr>
                                      <p:to>
                                        <p:strVal val="visible"/>
                                      </p:to>
                                    </p:set>
                                    <p:animEffect transition="in" filter="dissolve">
                                      <p:cBhvr>
                                        <p:cTn id="12" dur="500"/>
                                        <p:tgtEl>
                                          <p:spTgt spid="3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334"/>
                                        </p:tgtEl>
                                        <p:attrNameLst>
                                          <p:attrName>style.visibility</p:attrName>
                                        </p:attrNameLst>
                                      </p:cBhvr>
                                      <p:to>
                                        <p:strVal val="visible"/>
                                      </p:to>
                                    </p:set>
                                    <p:animEffect transition="in" filter="dissolve">
                                      <p:cBhvr>
                                        <p:cTn id="17" dur="500"/>
                                        <p:tgtEl>
                                          <p:spTgt spid="3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fill="hold" grpId="4" nodeType="clickEffect">
                                  <p:stCondLst>
                                    <p:cond delay="0"/>
                                  </p:stCondLst>
                                  <p:iterate>
                                    <p:tmAbs val="0"/>
                                  </p:iterate>
                                  <p:childTnLst>
                                    <p:animEffect transition="out" filter="dissolve">
                                      <p:cBhvr>
                                        <p:cTn id="21" dur="500" fill="hold"/>
                                        <p:tgtEl>
                                          <p:spTgt spid="334"/>
                                        </p:tgtEl>
                                      </p:cBhvr>
                                    </p:animEffect>
                                    <p:set>
                                      <p:cBhvr>
                                        <p:cTn id="22" fill="hold">
                                          <p:stCondLst>
                                            <p:cond delay="499"/>
                                          </p:stCondLst>
                                        </p:cTn>
                                        <p:tgtEl>
                                          <p:spTgt spid="3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fill="hold" grpId="5" nodeType="clickEffect">
                                  <p:stCondLst>
                                    <p:cond delay="0"/>
                                  </p:stCondLst>
                                  <p:iterate>
                                    <p:tmAbs val="0"/>
                                  </p:iterate>
                                  <p:childTnLst>
                                    <p:animEffect transition="out" filter="dissolve">
                                      <p:cBhvr>
                                        <p:cTn id="26" dur="500" fill="hold"/>
                                        <p:tgtEl>
                                          <p:spTgt spid="333"/>
                                        </p:tgtEl>
                                      </p:cBhvr>
                                    </p:animEffect>
                                    <p:set>
                                      <p:cBhvr>
                                        <p:cTn id="27" fill="hold">
                                          <p:stCondLst>
                                            <p:cond delay="499"/>
                                          </p:stCondLst>
                                        </p:cTn>
                                        <p:tgtEl>
                                          <p:spTgt spid="3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1" animBg="1" advAuto="0"/>
      <p:bldP spid="333" grpId="2" animBg="1" advAuto="0"/>
      <p:bldP spid="333" grpId="5" animBg="1" advAuto="0"/>
      <p:bldP spid="334" grpId="3" animBg="1" advAuto="0"/>
      <p:bldP spid="334"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8" name="Make representations concrete and connected"/>
          <p:cNvSpPr txBox="1">
            <a:spLocks noGrp="1"/>
          </p:cNvSpPr>
          <p:nvPr>
            <p:ph type="title"/>
          </p:nvPr>
        </p:nvSpPr>
        <p:spPr>
          <a:xfrm>
            <a:off x="152400" y="6206575"/>
            <a:ext cx="8991600" cy="651426"/>
          </a:xfrm>
          <a:prstGeom prst="rect">
            <a:avLst/>
          </a:prstGeom>
        </p:spPr>
        <p:txBody>
          <a:bodyPr>
            <a:normAutofit/>
          </a:bodyPr>
          <a:lstStyle/>
          <a:p>
            <a:r>
              <a:rPr sz="2800" b="0"/>
              <a:t>Make representations </a:t>
            </a:r>
            <a:r>
              <a:rPr sz="2800"/>
              <a:t>concrete</a:t>
            </a:r>
            <a:r>
              <a:rPr sz="2800" b="0"/>
              <a:t> and </a:t>
            </a:r>
            <a:r>
              <a:rPr sz="2800"/>
              <a:t>connected</a:t>
            </a:r>
          </a:p>
        </p:txBody>
      </p:sp>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000000"/>
      </a:lt1>
      <a:dk2>
        <a:srgbClr val="A7A7A7"/>
      </a:dk2>
      <a:lt2>
        <a:srgbClr val="535353"/>
      </a:lt2>
      <a:accent1>
        <a:srgbClr val="F0A22E"/>
      </a:accent1>
      <a:accent2>
        <a:srgbClr val="A5644E"/>
      </a:accent2>
      <a:accent3>
        <a:srgbClr val="B58B80"/>
      </a:accent3>
      <a:accent4>
        <a:srgbClr val="C3986D"/>
      </a:accent4>
      <a:accent5>
        <a:srgbClr val="A19574"/>
      </a:accent5>
      <a:accent6>
        <a:srgbClr val="C17529"/>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76200" dist="50800" dir="5400000" rotWithShape="0">
            <a:srgbClr val="4E3B3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76200" dist="50800" dir="5400000" rotWithShape="0">
            <a:srgbClr val="4E3B30">
              <a:alpha val="6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F0A22E"/>
      </a:accent1>
      <a:accent2>
        <a:srgbClr val="A5644E"/>
      </a:accent2>
      <a:accent3>
        <a:srgbClr val="B58B80"/>
      </a:accent3>
      <a:accent4>
        <a:srgbClr val="C3986D"/>
      </a:accent4>
      <a:accent5>
        <a:srgbClr val="A19574"/>
      </a:accent5>
      <a:accent6>
        <a:srgbClr val="C17529"/>
      </a:accent6>
      <a:hlink>
        <a:srgbClr val="0000FF"/>
      </a:hlink>
      <a:folHlink>
        <a:srgbClr val="FF00FF"/>
      </a:folHlink>
    </a:clrScheme>
    <a:fontScheme name="Default">
      <a:majorFont>
        <a:latin typeface="Helvetica"/>
        <a:ea typeface="Helvetica"/>
        <a:cs typeface="Helvetica"/>
      </a:majorFont>
      <a:minorFont>
        <a:latin typeface="Avenir Roman"/>
        <a:ea typeface="Avenir Roman"/>
        <a:cs typeface="Avenir Roman"/>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76200" dist="50800" dir="5400000" rotWithShape="0">
            <a:srgbClr val="4E3B3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76200" dist="50800" dir="5400000" rotWithShape="0">
            <a:srgbClr val="4E3B30">
              <a:alpha val="6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Franklin Gothic Book"/>
            <a:ea typeface="Franklin Gothic Book"/>
            <a:cs typeface="Franklin Gothic Book"/>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3059</TotalTime>
  <Words>6921</Words>
  <Application>Microsoft Macintosh PowerPoint</Application>
  <PresentationFormat>On-screen Show (4:3)</PresentationFormat>
  <Paragraphs>1317</Paragraphs>
  <Slides>72</Slides>
  <Notes>68</Notes>
  <HiddenSlides>14</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72</vt:i4>
      </vt:variant>
    </vt:vector>
  </HeadingPairs>
  <TitlesOfParts>
    <vt:vector size="89" baseType="lpstr">
      <vt:lpstr>ＭＳ ゴシック</vt:lpstr>
      <vt:lpstr>ＭＳ Ｐゴシック</vt:lpstr>
      <vt:lpstr>Arial</vt:lpstr>
      <vt:lpstr>Avenir Roman</vt:lpstr>
      <vt:lpstr>Cambria Math</vt:lpstr>
      <vt:lpstr>Century Gothic</vt:lpstr>
      <vt:lpstr>Comic Sans MS</vt:lpstr>
      <vt:lpstr>Consolas</vt:lpstr>
      <vt:lpstr>Courier</vt:lpstr>
      <vt:lpstr>Courier New</vt:lpstr>
      <vt:lpstr>Franklin Gothic Book</vt:lpstr>
      <vt:lpstr>Gill Sans MT</vt:lpstr>
      <vt:lpstr>Helvetica</vt:lpstr>
      <vt:lpstr>Times New Roman</vt:lpstr>
      <vt:lpstr>Trebuchet MS</vt:lpstr>
      <vt:lpstr>Wingdings</vt:lpstr>
      <vt:lpstr>Default</vt:lpstr>
      <vt:lpstr>PowerPoint Presentation</vt:lpstr>
      <vt:lpstr>PowerPoint Presentation</vt:lpstr>
      <vt:lpstr>My goals for this week</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Circles of Evaluation</vt:lpstr>
      <vt:lpstr>Circles of Evaluation</vt:lpstr>
      <vt:lpstr>Unit 2</vt:lpstr>
      <vt:lpstr>A New Datatype: Strings</vt:lpstr>
      <vt:lpstr>Strings and Images</vt:lpstr>
      <vt:lpstr>Contracts and Functions</vt:lpstr>
      <vt:lpstr>Contracts and Functions</vt:lpstr>
      <vt:lpstr>More Image Functions</vt:lpstr>
      <vt:lpstr>Error Messages</vt:lpstr>
      <vt:lpstr>Driver / Navigator</vt:lpstr>
      <vt:lpstr>PowerPoint Presentation</vt:lpstr>
      <vt:lpstr>Unit 3</vt:lpstr>
      <vt:lpstr>Defining Values</vt:lpstr>
      <vt:lpstr>“Day 1” Review</vt:lpstr>
      <vt:lpstr>More Review</vt:lpstr>
      <vt:lpstr>Defining Functions</vt:lpstr>
      <vt:lpstr>Defining Functions</vt:lpstr>
      <vt:lpstr>Type bc into a new program</vt:lpstr>
      <vt:lpstr>Unit 4</vt:lpstr>
      <vt:lpstr>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is-safe-left</vt:lpstr>
      <vt:lpstr>Finishing is-onscreen</vt:lpstr>
      <vt:lpstr>PowerPoint Presentation</vt:lpstr>
      <vt:lpstr>Unit 7</vt:lpstr>
      <vt:lpstr>Luigi’s Pizza</vt:lpstr>
      <vt:lpstr>Extending the Design Recipe</vt:lpstr>
      <vt:lpstr>Extending the Design Recipe</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jpolitz@eng.ucsd.edu</cp:lastModifiedBy>
  <cp:revision>31</cp:revision>
  <dcterms:modified xsi:type="dcterms:W3CDTF">2018-06-25T00:30:56Z</dcterms:modified>
</cp:coreProperties>
</file>